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2"/>
  </p:sldMasterIdLst>
  <p:sldIdLst>
    <p:sldId id="256" r:id="rId3"/>
    <p:sldId id="259" r:id="rId4"/>
    <p:sldId id="260" r:id="rId5"/>
    <p:sldId id="262" r:id="rId6"/>
    <p:sldId id="263" r:id="rId7"/>
    <p:sldId id="265" r:id="rId8"/>
    <p:sldId id="267" r:id="rId9"/>
    <p:sldId id="269" r:id="rId10"/>
    <p:sldId id="268" r:id="rId11"/>
    <p:sldId id="270" r:id="rId12"/>
    <p:sldId id="266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B09C3-E382-4117-8D04-9EF87A4424E2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9DA0BF9-E118-4B79-A29F-0A1C3B023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66E02-106A-4D21-9207-8A3970404388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66B77-B595-4C46-830E-7EB58455E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D3213-48D0-4F5F-AA6C-4EF90A44905E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89CD5-C1E2-4D9F-99FA-B601A493F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8314D-4A45-47CE-B444-4CA794E90AB6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83103-425A-401B-B09E-55AAE40E9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F6DC9-D20F-4EF1-83AF-1F5A8FFA9458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DEC7D-B829-4BB3-81CB-23A562795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E9D3-FF33-45A1-A5B5-1EA5C464C992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2C92-79DA-4CEB-AB13-9B82A5695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B6DB4-0033-476B-9451-A95979D95262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4D41-6C27-4E7A-86B2-3A6FF17D4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6AA72-6F6E-4D3E-8107-07628FAAC049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1B881-BE11-46DE-903A-8B66E4B638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45BD-36DA-4FBD-A485-4CDF3521B2E5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C6A2A-8E47-4666-B031-163151CC9C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D8561-2E50-44EC-ABB1-E755F29024D3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0A8FC-23C5-458D-85EB-C3E27BD94C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6A05E-AC71-4261-A60C-A24258ACA6F1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3069F1-C713-4FA7-880F-49231E565B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4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6BCB84-13D6-4BDD-91CF-0B877D8E9F84}" type="datetimeFigureOut">
              <a:rPr lang="ru-RU"/>
              <a:pPr>
                <a:defRPr/>
              </a:pPr>
              <a:t>06.10.2013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3F0C1652-0D7E-45AF-93B5-DB0001FB7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1" r:id="rId2"/>
    <p:sldLayoutId id="2147483819" r:id="rId3"/>
    <p:sldLayoutId id="2147483812" r:id="rId4"/>
    <p:sldLayoutId id="2147483813" r:id="rId5"/>
    <p:sldLayoutId id="2147483814" r:id="rId6"/>
    <p:sldLayoutId id="2147483815" r:id="rId7"/>
    <p:sldLayoutId id="2147483820" r:id="rId8"/>
    <p:sldLayoutId id="2147483821" r:id="rId9"/>
    <p:sldLayoutId id="2147483816" r:id="rId10"/>
    <p:sldLayoutId id="2147483817" r:id="rId11"/>
  </p:sldLayoutIdLst>
  <p:transition advTm="1400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AAB6AC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B32C16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B32C16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rtoonclipartfree.com/Cliparts_Fre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ust.ua/news/73773-tehnologii-kotorye-izmenyat-buduschee.html" TargetMode="External"/><Relationship Id="rId5" Type="http://schemas.openxmlformats.org/officeDocument/2006/relationships/hyperlink" Target="http://moi-portal.ru/novosti/9449.html" TargetMode="External"/><Relationship Id="rId4" Type="http://schemas.openxmlformats.org/officeDocument/2006/relationships/hyperlink" Target="http://akmaya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006600"/>
                </a:solidFill>
                <a:latin typeface="LC Chalk"/>
              </a:rPr>
              <a:t>(Урок в вопросах и ответах)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6538"/>
            <a:ext cx="9144000" cy="14700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400" b="1" smtClean="0">
                <a:solidFill>
                  <a:schemeClr val="bg1"/>
                </a:solidFill>
                <a:latin typeface="LC Chalk" pitchFamily="2" charset="-52"/>
              </a:rPr>
              <a:t>Безопасность в Интернете</a:t>
            </a:r>
            <a:endParaRPr lang="ru-RU" sz="4400" b="1">
              <a:solidFill>
                <a:schemeClr val="bg1"/>
              </a:solidFill>
              <a:latin typeface="LC Chalk" pitchFamily="2" charset="-52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2555875" y="4724400"/>
            <a:ext cx="6400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400" b="1">
                <a:solidFill>
                  <a:srgbClr val="006600"/>
                </a:solidFill>
                <a:latin typeface="LC Chalk"/>
              </a:rPr>
              <a:t>Зарубина О.Б., к.т.н.,</a:t>
            </a:r>
          </a:p>
          <a:p>
            <a:pPr algn="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400" b="1">
                <a:solidFill>
                  <a:srgbClr val="006600"/>
                </a:solidFill>
                <a:latin typeface="LC Chalk"/>
              </a:rPr>
              <a:t>учитель информатики и ИКТ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0" y="333375"/>
            <a:ext cx="914400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>
                <a:solidFill>
                  <a:srgbClr val="006600"/>
                </a:solidFill>
                <a:latin typeface="LC Chalk"/>
              </a:rPr>
              <a:t>МБОУ СОШ №3 Гороховецкого района</a:t>
            </a:r>
          </a:p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2000">
                <a:solidFill>
                  <a:srgbClr val="006600"/>
                </a:solidFill>
                <a:latin typeface="LC Chalk"/>
              </a:rPr>
              <a:t>Владимирской области</a:t>
            </a:r>
          </a:p>
        </p:txBody>
      </p:sp>
    </p:spTree>
  </p:cSld>
  <p:clrMapOvr>
    <a:masterClrMapping/>
  </p:clrMapOvr>
  <p:transition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88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2" descr="teacher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2987675" y="2420938"/>
            <a:ext cx="5472113" cy="2160587"/>
          </a:xfrm>
          <a:prstGeom prst="wedgeRoundRectCallout">
            <a:avLst>
              <a:gd name="adj1" fmla="val -5387"/>
              <a:gd name="adj2" fmla="val -84936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Да,  необходимо защитить свой компьютер с помощью антивирусной программы.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bg1"/>
                </a:solidFill>
              </a:rPr>
              <a:t>Это программа, на которой экономить не стоит!</a:t>
            </a:r>
          </a:p>
        </p:txBody>
      </p:sp>
      <p:pic>
        <p:nvPicPr>
          <p:cNvPr id="11" name="Рисунок 10" descr="97d2860871f3d35e35f6eb0477d3015a_XL.jpg"/>
          <p:cNvPicPr>
            <a:picLocks noChangeAspect="1"/>
          </p:cNvPicPr>
          <p:nvPr/>
        </p:nvPicPr>
        <p:blipFill>
          <a:blip r:embed="rId3" cstate="print"/>
          <a:srcRect l="10940" r="12201" b="5901"/>
          <a:stretch>
            <a:fillRect/>
          </a:stretch>
        </p:blipFill>
        <p:spPr>
          <a:xfrm>
            <a:off x="179512" y="3525914"/>
            <a:ext cx="2520280" cy="3085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Выноска-облако 14"/>
          <p:cNvSpPr/>
          <p:nvPr/>
        </p:nvSpPr>
        <p:spPr>
          <a:xfrm>
            <a:off x="467544" y="332656"/>
            <a:ext cx="3240360" cy="2448272"/>
          </a:xfrm>
          <a:prstGeom prst="cloudCallout">
            <a:avLst/>
          </a:prstGeom>
          <a:blipFill dpi="0" rotWithShape="1">
            <a:blip r:embed="rId4" cstate="print"/>
            <a:srcRect/>
            <a:stretch>
              <a:fillRect l="4000" t="1000" b="-1000"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9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067944" y="4869160"/>
            <a:ext cx="4248472" cy="1512168"/>
          </a:xfrm>
          <a:prstGeom prst="wedgeRoundRectCallout">
            <a:avLst>
              <a:gd name="adj1" fmla="val -83528"/>
              <a:gd name="adj2" fmla="val -7962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Еще в интернете  есть вирусы и черви!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d2860871f3d35e35f6eb0477d3015a_XL.jpg"/>
          <p:cNvPicPr>
            <a:picLocks noChangeAspect="1"/>
          </p:cNvPicPr>
          <p:nvPr/>
        </p:nvPicPr>
        <p:blipFill>
          <a:blip r:embed="rId2" cstate="print"/>
          <a:srcRect l="10940" r="12201" b="5901"/>
          <a:stretch>
            <a:fillRect/>
          </a:stretch>
        </p:blipFill>
        <p:spPr>
          <a:xfrm>
            <a:off x="179512" y="3525914"/>
            <a:ext cx="2520280" cy="3085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87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23850" y="260350"/>
            <a:ext cx="5976938" cy="2305050"/>
          </a:xfrm>
          <a:prstGeom prst="wedgeRoundRectCallout">
            <a:avLst>
              <a:gd name="adj1" fmla="val 59189"/>
              <a:gd name="adj2" fmla="val -72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Итак, ребята,   знаете ли вы, к кому вы можете обратиться,  чтобы обезопасить Интернет?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Кто  поможет решить возникшую проблему?</a:t>
            </a:r>
          </a:p>
        </p:txBody>
      </p:sp>
      <p:pic>
        <p:nvPicPr>
          <p:cNvPr id="16389" name="Рисунок 5" descr="Boyatdesk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789363"/>
            <a:ext cx="20161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4355976" y="3068960"/>
            <a:ext cx="2088232" cy="2016224"/>
          </a:xfrm>
          <a:prstGeom prst="wedgeRoundRectCallout">
            <a:avLst>
              <a:gd name="adj1" fmla="val 75118"/>
              <a:gd name="adj2" fmla="val 25510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Вы!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И другие учителя!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915816" y="5085184"/>
            <a:ext cx="1584176" cy="1584176"/>
          </a:xfrm>
          <a:prstGeom prst="wedgeRoundRectCallout">
            <a:avLst>
              <a:gd name="adj1" fmla="val -79147"/>
              <a:gd name="adj2" fmla="val -68035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Мама и папа!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2700338" y="620713"/>
            <a:ext cx="3959225" cy="5688012"/>
          </a:xfrm>
          <a:prstGeom prst="wedgeRoundRectCallout">
            <a:avLst>
              <a:gd name="adj1" fmla="val 54394"/>
              <a:gd name="adj2" fmla="val -3785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Совершенно верно!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А еще есть  замечательный портал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«Дети </a:t>
            </a:r>
            <a:r>
              <a:rPr lang="en-US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online</a:t>
            </a:r>
            <a:r>
              <a:rPr lang="ru-RU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»</a:t>
            </a:r>
            <a:r>
              <a:rPr lang="ru-RU" sz="2400" b="1" dirty="0">
                <a:solidFill>
                  <a:schemeClr val="bg1"/>
                </a:solidFill>
              </a:rPr>
              <a:t>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на котором открыта телефонная горячая линия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 descr="liniya_pomochi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87824" y="4077072"/>
            <a:ext cx="3322915" cy="16725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5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build="allAtOnce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12" descr="teacher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23850" y="260350"/>
            <a:ext cx="5976938" cy="3384550"/>
          </a:xfrm>
          <a:prstGeom prst="wedgeRoundRectCallout">
            <a:avLst>
              <a:gd name="adj1" fmla="val 60131"/>
              <a:gd name="adj2" fmla="val -2804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Рисунки заимствованы со следующих ресурсов: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hlinkClick r:id="rId3"/>
              </a:rPr>
              <a:t>www.cartoonclipartfree.com/Cliparts_Free/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hlinkClick r:id="rId4"/>
              </a:rPr>
              <a:t>http://akmaya.ru/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hlinkClick r:id="rId5"/>
              </a:rPr>
              <a:t>http://moi-portal.ru/novosti/9449.html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bg1"/>
                </a:solidFill>
                <a:hlinkClick r:id="rId6"/>
              </a:rPr>
              <a:t>http://www.trust.ua/news/73773-tehnologii-kotorye-izmenyat-buduschee.html</a:t>
            </a:r>
            <a:endParaRPr lang="ru-RU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412" name="Подзаголовок 2"/>
          <p:cNvSpPr txBox="1">
            <a:spLocks/>
          </p:cNvSpPr>
          <p:nvPr/>
        </p:nvSpPr>
        <p:spPr bwMode="auto">
          <a:xfrm>
            <a:off x="2555875" y="5876925"/>
            <a:ext cx="640080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b="1">
                <a:solidFill>
                  <a:srgbClr val="006600"/>
                </a:solidFill>
                <a:latin typeface="LC Chalk"/>
              </a:rPr>
              <a:t>Зарубина О.Б., к.т.н.,</a:t>
            </a:r>
          </a:p>
          <a:p>
            <a:pPr algn="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b="1">
                <a:solidFill>
                  <a:srgbClr val="006600"/>
                </a:solidFill>
                <a:latin typeface="LC Chalk"/>
              </a:rPr>
              <a:t>учитель информатики и ИКТ</a:t>
            </a: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395288" y="4292600"/>
            <a:ext cx="8497887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3600" b="1">
                <a:solidFill>
                  <a:srgbClr val="006600"/>
                </a:solidFill>
                <a:latin typeface="LC Chalk"/>
              </a:rPr>
              <a:t>Спасибо за внимание </a:t>
            </a:r>
          </a:p>
          <a:p>
            <a:pPr algn="ctr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sz="3600" b="1">
                <a:solidFill>
                  <a:srgbClr val="006600"/>
                </a:solidFill>
                <a:latin typeface="LC Chalk"/>
              </a:rPr>
              <a:t>и всего вам хорошего!</a:t>
            </a:r>
          </a:p>
        </p:txBody>
      </p:sp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1" descr="ucheniki_w450_h468_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789363"/>
            <a:ext cx="25749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кругленная прямоугольная выноска 3"/>
          <p:cNvSpPr/>
          <p:nvPr/>
        </p:nvSpPr>
        <p:spPr>
          <a:xfrm>
            <a:off x="5292080" y="3068960"/>
            <a:ext cx="1944216" cy="1584176"/>
          </a:xfrm>
          <a:prstGeom prst="wedgeRoundRectCallout">
            <a:avLst>
              <a:gd name="adj1" fmla="val -54117"/>
              <a:gd name="adj2" fmla="val 63388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 картинки, фотографии…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827584" y="2636912"/>
            <a:ext cx="2024608" cy="1520552"/>
          </a:xfrm>
          <a:prstGeom prst="wedgeRoundRectCallout">
            <a:avLst>
              <a:gd name="adj1" fmla="val 59208"/>
              <a:gd name="adj2" fmla="val 48622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Ищем информацию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211960" y="1484784"/>
            <a:ext cx="1800200" cy="1368152"/>
          </a:xfrm>
          <a:prstGeom prst="wedgeRoundRectCallout">
            <a:avLst>
              <a:gd name="adj1" fmla="val -39588"/>
              <a:gd name="adj2" fmla="val 105746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Смотрим ролики и фильмы</a:t>
            </a: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323528" y="4509120"/>
            <a:ext cx="2304256" cy="1584176"/>
          </a:xfrm>
          <a:prstGeom prst="wedgeRoundRectCallout">
            <a:avLst>
              <a:gd name="adj1" fmla="val 74058"/>
              <a:gd name="adj2" fmla="val 10107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Читаем газеты и книги, энциклопедии…</a:t>
            </a:r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1691680" y="980728"/>
            <a:ext cx="2304256" cy="1440160"/>
          </a:xfrm>
          <a:prstGeom prst="wedgeRoundRectCallout">
            <a:avLst>
              <a:gd name="adj1" fmla="val 30450"/>
              <a:gd name="adj2" fmla="val 118830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</a:rPr>
              <a:t>Общаемся с друзьями и  родственниками</a:t>
            </a:r>
          </a:p>
        </p:txBody>
      </p:sp>
      <p:pic>
        <p:nvPicPr>
          <p:cNvPr id="7176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851275" y="260350"/>
            <a:ext cx="2376488" cy="1944688"/>
          </a:xfrm>
          <a:prstGeom prst="wedgeRoundRectCallout">
            <a:avLst>
              <a:gd name="adj1" fmla="val 79543"/>
              <a:gd name="adj2" fmla="val -180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А  чем вы занимаетесь в Интернете?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1835696" y="2564904"/>
            <a:ext cx="1168896" cy="952872"/>
          </a:xfrm>
          <a:prstGeom prst="wedgeRoundRectCallout">
            <a:avLst>
              <a:gd name="adj1" fmla="val 67633"/>
              <a:gd name="adj2" fmla="val 78149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Да!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5508104" y="3429000"/>
            <a:ext cx="1168896" cy="952872"/>
          </a:xfrm>
          <a:prstGeom prst="wedgeRoundRectCallout">
            <a:avLst>
              <a:gd name="adj1" fmla="val -109282"/>
              <a:gd name="adj2" fmla="val 35335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Да!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4067175" y="1196975"/>
            <a:ext cx="2376488" cy="1944688"/>
          </a:xfrm>
          <a:prstGeom prst="wedgeRoundRectCallout">
            <a:avLst>
              <a:gd name="adj1" fmla="val 70071"/>
              <a:gd name="adj2" fmla="val -416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А подключен ли у вас дома интернет?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3924300" y="765175"/>
            <a:ext cx="2376488" cy="1943100"/>
          </a:xfrm>
          <a:prstGeom prst="wedgeRoundRectCallout">
            <a:avLst>
              <a:gd name="adj1" fmla="val 78951"/>
              <a:gd name="adj2" fmla="val -2062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Ребята,  есть ли у вас дома компьютер?</a:t>
            </a:r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53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4000"/>
                            </p:stCondLst>
                            <p:childTnLst>
                              <p:par>
                                <p:cTn id="82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6000"/>
                            </p:stCondLst>
                            <p:childTnLst>
                              <p:par>
                                <p:cTn id="94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5" grpId="0" animBg="1"/>
      <p:bldP spid="15" grpId="1" animBg="1"/>
      <p:bldP spid="14" grpId="0" animBg="1"/>
      <p:bldP spid="1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1" descr="ucheniki_w450_h468_jp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3789363"/>
            <a:ext cx="25749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1115616" y="4509120"/>
            <a:ext cx="1368152" cy="936104"/>
          </a:xfrm>
          <a:prstGeom prst="wedgeRoundRectCallout">
            <a:avLst>
              <a:gd name="adj1" fmla="val 85369"/>
              <a:gd name="adj2" fmla="val -3418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Нет!</a:t>
            </a:r>
          </a:p>
        </p:txBody>
      </p:sp>
      <p:pic>
        <p:nvPicPr>
          <p:cNvPr id="8196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ая прямоугольная выноска 15"/>
          <p:cNvSpPr/>
          <p:nvPr/>
        </p:nvSpPr>
        <p:spPr>
          <a:xfrm>
            <a:off x="1835696" y="2564904"/>
            <a:ext cx="1168896" cy="952872"/>
          </a:xfrm>
          <a:prstGeom prst="wedgeRoundRectCallout">
            <a:avLst>
              <a:gd name="adj1" fmla="val 67633"/>
              <a:gd name="adj2" fmla="val 78149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5508104" y="3429000"/>
            <a:ext cx="1168896" cy="952872"/>
          </a:xfrm>
          <a:prstGeom prst="wedgeRoundRectCallout">
            <a:avLst>
              <a:gd name="adj1" fmla="val -109282"/>
              <a:gd name="adj2" fmla="val 35335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Да!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3924300" y="765175"/>
            <a:ext cx="2376488" cy="1943100"/>
          </a:xfrm>
          <a:prstGeom prst="wedgeRoundRectCallout">
            <a:avLst>
              <a:gd name="adj1" fmla="val 78951"/>
              <a:gd name="adj2" fmla="val -2062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Как вы думаете,  так ли уж безобиден Интернет?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700338" y="260350"/>
            <a:ext cx="3527425" cy="1944688"/>
          </a:xfrm>
          <a:prstGeom prst="wedgeRoundRectCallout">
            <a:avLst>
              <a:gd name="adj1" fmla="val 69974"/>
              <a:gd name="adj2" fmla="val -36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Можете ли вы вспомнить о проблемах, возникших у вас при работе в Интернете?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1043608" y="3933056"/>
            <a:ext cx="1368152" cy="936104"/>
          </a:xfrm>
          <a:prstGeom prst="wedgeRoundRectCallout">
            <a:avLst>
              <a:gd name="adj1" fmla="val 86397"/>
              <a:gd name="adj2" fmla="val 25135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Да!</a:t>
            </a: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1475656" y="2708920"/>
            <a:ext cx="1168896" cy="952872"/>
          </a:xfrm>
          <a:prstGeom prst="wedgeRoundRectCallout">
            <a:avLst>
              <a:gd name="adj1" fmla="val 85686"/>
              <a:gd name="adj2" fmla="val 78149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2060"/>
                </a:solidFill>
              </a:rPr>
              <a:t>Да!</a:t>
            </a:r>
          </a:p>
        </p:txBody>
      </p:sp>
    </p:spTree>
  </p:cSld>
  <p:clrMapOvr>
    <a:masterClrMapping/>
  </p:clrMapOvr>
  <p:transition advTm="1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0"/>
                            </p:stCondLst>
                            <p:childTnLst>
                              <p:par>
                                <p:cTn id="4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500"/>
                            </p:stCondLst>
                            <p:childTnLst>
                              <p:par>
                                <p:cTn id="5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000"/>
                            </p:stCondLst>
                            <p:childTnLst>
                              <p:par>
                                <p:cTn id="6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12" descr="teacher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23850" y="260350"/>
            <a:ext cx="6192838" cy="3313113"/>
          </a:xfrm>
          <a:prstGeom prst="wedgeRoundRectCallout">
            <a:avLst>
              <a:gd name="adj1" fmla="val 56832"/>
              <a:gd name="adj2" fmla="val -1981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Такое, к сожалению, встречается.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Надо успокоится и не принимать близко к сердцу оскорбления.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Не стоит отвечать  и  ругаться в сети.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Просто не общайтесь с ним. Можете написать сообщение модератору.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Если подобное повторяется, покиньте данную социальную сеть! </a:t>
            </a:r>
          </a:p>
        </p:txBody>
      </p:sp>
      <p:pic>
        <p:nvPicPr>
          <p:cNvPr id="11" name="Рисунок 10" descr="97d2860871f3d35e35f6eb0477d3015a_XL.jpg"/>
          <p:cNvPicPr>
            <a:picLocks noChangeAspect="1"/>
          </p:cNvPicPr>
          <p:nvPr/>
        </p:nvPicPr>
        <p:blipFill>
          <a:blip r:embed="rId3" cstate="print"/>
          <a:srcRect l="10940" r="12201" b="5901"/>
          <a:stretch>
            <a:fillRect/>
          </a:stretch>
        </p:blipFill>
        <p:spPr>
          <a:xfrm>
            <a:off x="179512" y="3525914"/>
            <a:ext cx="2520280" cy="3085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4067944" y="3717032"/>
            <a:ext cx="4680520" cy="2664296"/>
          </a:xfrm>
          <a:prstGeom prst="wedgeRoundRectCallout">
            <a:avLst>
              <a:gd name="adj1" fmla="val -83528"/>
              <a:gd name="adj2" fmla="val -7962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Да! Однажды мне в Интернете встретился неприятный собеседник.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Он оскорбил меня!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2060"/>
                </a:solidFill>
              </a:rPr>
              <a:t>Что делать?</a:t>
            </a: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5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5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97d2860871f3d35e35f6eb0477d3015a_XL.jpg"/>
          <p:cNvPicPr>
            <a:picLocks noChangeAspect="1"/>
          </p:cNvPicPr>
          <p:nvPr/>
        </p:nvPicPr>
        <p:blipFill>
          <a:blip r:embed="rId2" cstate="print"/>
          <a:srcRect l="10940" r="12201" b="5901"/>
          <a:stretch>
            <a:fillRect/>
          </a:stretch>
        </p:blipFill>
        <p:spPr>
          <a:xfrm>
            <a:off x="179512" y="3525914"/>
            <a:ext cx="2520280" cy="30856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3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23850" y="260350"/>
            <a:ext cx="5976938" cy="2305050"/>
          </a:xfrm>
          <a:prstGeom prst="wedgeRoundRectCallout">
            <a:avLst>
              <a:gd name="adj1" fmla="val 59189"/>
              <a:gd name="adj2" fmla="val -720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Не читайте писем от данного  человека, отправляйте их в корзину.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Сообщите, что это- спам.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И не вступайте в переписку с ним!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2195736" y="3717032"/>
            <a:ext cx="3816424" cy="2664296"/>
          </a:xfrm>
          <a:prstGeom prst="wedgeRoundRectCallout">
            <a:avLst>
              <a:gd name="adj1" fmla="val 73771"/>
              <a:gd name="adj2" fmla="val -10074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А мне присылают оскорбительные письма на электронную почту!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Я не могу покинуть  свой электронный ящик!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10246" name="Рисунок 5" descr="Boyatdesk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9563" y="3789363"/>
            <a:ext cx="201612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ая прямоугольная выноска 7"/>
          <p:cNvSpPr/>
          <p:nvPr/>
        </p:nvSpPr>
        <p:spPr>
          <a:xfrm>
            <a:off x="3419872" y="3356992"/>
            <a:ext cx="2880320" cy="2664296"/>
          </a:xfrm>
          <a:prstGeom prst="wedgeRoundRectCallout">
            <a:avLst>
              <a:gd name="adj1" fmla="val -86251"/>
              <a:gd name="adj2" fmla="val -3210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К тому же, ты  можешь завести другой почтовый ящик!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3348038" y="1196975"/>
            <a:ext cx="2889250" cy="1520825"/>
          </a:xfrm>
          <a:prstGeom prst="wedgeRoundRectCallout">
            <a:avLst>
              <a:gd name="adj1" fmla="val 75114"/>
              <a:gd name="adj2" fmla="val -4665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Совершенно верно!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1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7" grpId="1" build="allAtOnce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10" descr="82301801b207a7640f250bf23fa092d2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3379788"/>
            <a:ext cx="3168650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2916238" y="1700213"/>
            <a:ext cx="6048375" cy="4897437"/>
          </a:xfrm>
          <a:prstGeom prst="wedgeRoundRectCallout">
            <a:avLst>
              <a:gd name="adj1" fmla="val -2108"/>
              <a:gd name="adj2" fmla="val -63062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То, что вы общительные – хорошо! Но разве ты знаешь этих людей?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Ты уверена, что среди них нет мошенников?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Никогда никому не сообщай свои данные: телефон,  адрес, дату рождения, имена родственников, номер школы.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Не выкладывай фото, на которых видны  таблички с адресом на доме,  номер и название школы, дорогие предметы в твоей квартире, другое.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755576" y="332656"/>
            <a:ext cx="2520280" cy="2267896"/>
          </a:xfrm>
          <a:prstGeom prst="wedgeRoundRectCallout">
            <a:avLst>
              <a:gd name="adj1" fmla="val -33767"/>
              <a:gd name="adj2" fmla="val 95151"/>
              <a:gd name="adj3" fmla="val 16667"/>
            </a:avLst>
          </a:prstGeom>
          <a:blipFill dpi="0" rotWithShape="1">
            <a:blip r:embed="rId4" cstate="print"/>
            <a:srcRect/>
            <a:stretch>
              <a:fillRect l="1000" t="1000" b="10000"/>
            </a:stretch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23528" y="332656"/>
            <a:ext cx="2952328" cy="2016224"/>
          </a:xfrm>
          <a:prstGeom prst="wedgeRoundRectCallout">
            <a:avLst>
              <a:gd name="adj1" fmla="val -28458"/>
              <a:gd name="adj2" fmla="val 134614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А я люблю общаться, у меня много друзей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 в сети.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Я им доверяю!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12" descr="teacher_256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Рисунок 9" descr="Cartoon-Clipart-Free-02.gif"/>
          <p:cNvPicPr>
            <a:picLocks noChangeAspect="1"/>
          </p:cNvPicPr>
          <p:nvPr/>
        </p:nvPicPr>
        <p:blipFill>
          <a:blip r:embed="rId3" cstate="print"/>
          <a:srcRect b="5901"/>
          <a:stretch>
            <a:fillRect/>
          </a:stretch>
        </p:blipFill>
        <p:spPr bwMode="auto">
          <a:xfrm>
            <a:off x="250825" y="3644900"/>
            <a:ext cx="2411413" cy="272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кругленная прямоугольная выноска 14"/>
          <p:cNvSpPr/>
          <p:nvPr/>
        </p:nvSpPr>
        <p:spPr>
          <a:xfrm>
            <a:off x="3995936" y="4005064"/>
            <a:ext cx="4824536" cy="2592288"/>
          </a:xfrm>
          <a:prstGeom prst="wedgeRoundRectCallout">
            <a:avLst>
              <a:gd name="adj1" fmla="val -90133"/>
              <a:gd name="adj2" fmla="val -15882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Однажды я включил компьютер и увидел  требование заплатить деньги, иначе мой компьютер выйдет из строя!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395288" y="1341438"/>
            <a:ext cx="5976937" cy="1943100"/>
          </a:xfrm>
          <a:prstGeom prst="wedgeRoundRectCallout">
            <a:avLst>
              <a:gd name="adj1" fmla="val 59424"/>
              <a:gd name="adj2" fmla="val -4989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Ваш компьютер поражен вирусом, который удаляется достаточно легко.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Обратитесь к взрослым, они решат вашу проблему.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211960" y="3861048"/>
            <a:ext cx="4464496" cy="2376264"/>
          </a:xfrm>
          <a:prstGeom prst="wedgeRoundRectCallout">
            <a:avLst>
              <a:gd name="adj1" fmla="val -86251"/>
              <a:gd name="adj2" fmla="val -3210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Я боюсь. Там написано, что я нарушил закон или посетил запрещенный сайт. НО ЭТО НЕ ТАК!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Мне легче заплатить!</a:t>
            </a: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50825" y="260350"/>
            <a:ext cx="6049963" cy="2736850"/>
          </a:xfrm>
          <a:prstGeom prst="wedgeRoundRectCallout">
            <a:avLst>
              <a:gd name="adj1" fmla="val 60654"/>
              <a:gd name="adj2" fmla="val -1183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Я тебе верю, так  пишут мошенники и  ждут, что ты заплатишь!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800" b="1" u="sng" dirty="0">
                <a:solidFill>
                  <a:schemeClr val="bg1"/>
                </a:solidFill>
              </a:rPr>
              <a:t>Никогда никому не плати!  Цель мошенников – твои деньги!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</a:rPr>
              <a:t>Они не</a:t>
            </a:r>
            <a:r>
              <a:rPr lang="ru-RU" sz="2400" b="1" dirty="0">
                <a:solidFill>
                  <a:schemeClr val="bg1"/>
                </a:solidFill>
              </a:rPr>
              <a:t> будут лечить твой компьютер,  таких потерпевших – миллионы! </a:t>
            </a:r>
          </a:p>
        </p:txBody>
      </p:sp>
    </p:spTree>
  </p:cSld>
  <p:clrMapOvr>
    <a:masterClrMapping/>
  </p:clrMapOvr>
  <p:transition advTm="2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0" presetClass="exit" presetSubtype="0" fill="hold" grpId="1" nodeType="afterEffect">
                                  <p:stCondLst>
                                    <p:cond delay="4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8500"/>
                            </p:stCondLst>
                            <p:childTnLst>
                              <p:par>
                                <p:cTn id="3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10" descr="6570_html_5d2fd83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875" y="3429000"/>
            <a:ext cx="3589338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23850" y="260350"/>
            <a:ext cx="5976938" cy="1152525"/>
          </a:xfrm>
          <a:prstGeom prst="wedgeRoundRectCallout">
            <a:avLst>
              <a:gd name="adj1" fmla="val 59424"/>
              <a:gd name="adj2" fmla="val 7449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Встречали ли вы другие способы мошенничества в Интернете?</a:t>
            </a: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23528" y="1700808"/>
            <a:ext cx="2808312" cy="2088232"/>
          </a:xfrm>
          <a:prstGeom prst="wedgeRoundRectCallout">
            <a:avLst>
              <a:gd name="adj1" fmla="val 62552"/>
              <a:gd name="adj2" fmla="val 63446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Просьбы выслать деньги на счет для смертельно больного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6084168" y="2132856"/>
            <a:ext cx="2808312" cy="2952328"/>
          </a:xfrm>
          <a:prstGeom prst="wedgeRoundRectCallout">
            <a:avLst>
              <a:gd name="adj1" fmla="val -83667"/>
              <a:gd name="adj2" fmla="val -751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Сообщение о большом  выигрыше в лотерею с просьбой оплатить налоги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6084168" y="2276872"/>
            <a:ext cx="2808312" cy="2367880"/>
          </a:xfrm>
          <a:prstGeom prst="wedgeRoundRectCallout">
            <a:avLst>
              <a:gd name="adj1" fmla="val -82117"/>
              <a:gd name="adj2" fmla="val 22542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Переадресация на другие сайты, где просят указать пароли</a:t>
            </a: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251520" y="1844824"/>
            <a:ext cx="2808312" cy="2952328"/>
          </a:xfrm>
          <a:prstGeom prst="wedgeRoundRectCallout">
            <a:avLst>
              <a:gd name="adj1" fmla="val 67248"/>
              <a:gd name="adj2" fmla="val 28255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Продажа товаров в сетевом магазине по цене, выше заявленной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084168" y="2348880"/>
            <a:ext cx="2808312" cy="2952328"/>
          </a:xfrm>
          <a:prstGeom prst="wedgeRoundRectCallout">
            <a:avLst>
              <a:gd name="adj1" fmla="val -83667"/>
              <a:gd name="adj2" fmla="val -751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…А еще эти магазины присылают товар плохого качества!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251520" y="1844824"/>
            <a:ext cx="2808312" cy="2952328"/>
          </a:xfrm>
          <a:prstGeom prst="wedgeRoundRectCallout">
            <a:avLst>
              <a:gd name="adj1" fmla="val 68282"/>
              <a:gd name="adj2" fmla="val 27763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Просьбы указать код банковской карты…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6012160" y="2420888"/>
            <a:ext cx="2808312" cy="2952328"/>
          </a:xfrm>
          <a:prstGeom prst="wedgeRoundRectCallout">
            <a:avLst>
              <a:gd name="adj1" fmla="val -82633"/>
              <a:gd name="adj2" fmla="val -1243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… и свои паспортные данные, ИНН, адрес</a:t>
            </a:r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1835150" y="1052513"/>
            <a:ext cx="3889375" cy="2016125"/>
          </a:xfrm>
          <a:prstGeom prst="wedgeRoundRectCallout">
            <a:avLst>
              <a:gd name="adj1" fmla="val 81264"/>
              <a:gd name="adj2" fmla="val -4526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Молодцы!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Надо критически относиться ко всем предложениям в Интернете!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2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500"/>
                            </p:stCondLst>
                            <p:childTnLst>
                              <p:par>
                                <p:cTn id="3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500"/>
                            </p:stCondLst>
                            <p:childTnLst>
                              <p:par>
                                <p:cTn id="53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0"/>
                            </p:stCondLst>
                            <p:childTnLst>
                              <p:par>
                                <p:cTn id="62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5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7000"/>
                            </p:stCondLst>
                            <p:childTnLst>
                              <p:par>
                                <p:cTn id="7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11" descr="d2bd2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536950"/>
            <a:ext cx="4103688" cy="307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Рисунок 12" descr="teacher_25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395288" y="404813"/>
            <a:ext cx="6121400" cy="2952750"/>
          </a:xfrm>
          <a:prstGeom prst="wedgeRoundRectCallout">
            <a:avLst>
              <a:gd name="adj1" fmla="val 57392"/>
              <a:gd name="adj2" fmla="val -2550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Попроси маму настроить «Родительский контроль» 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в настройках операционной</a:t>
            </a:r>
            <a:endParaRPr lang="en-US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системы 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и браузера.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Установите программу, фильтрующую  нежелательный </a:t>
            </a:r>
            <a:r>
              <a:rPr lang="ru-RU" sz="2400" b="1" dirty="0" err="1">
                <a:solidFill>
                  <a:schemeClr val="bg1"/>
                </a:solidFill>
              </a:rPr>
              <a:t>контент</a:t>
            </a:r>
            <a:r>
              <a:rPr lang="ru-RU" sz="2400" b="1" dirty="0">
                <a:solidFill>
                  <a:schemeClr val="bg1"/>
                </a:solidFill>
              </a:rPr>
              <a:t>,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</a:rPr>
              <a:t> например,  </a:t>
            </a:r>
            <a:r>
              <a:rPr lang="en-US" sz="2400" b="1" dirty="0" err="1">
                <a:solidFill>
                  <a:schemeClr val="bg1"/>
                </a:solidFill>
              </a:rPr>
              <a:t>NetPolice</a:t>
            </a:r>
            <a:r>
              <a:rPr lang="en-US" sz="2400" b="1" dirty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5076056" y="4077072"/>
            <a:ext cx="3816424" cy="2448272"/>
          </a:xfrm>
          <a:prstGeom prst="wedgeRoundRectCallout">
            <a:avLst>
              <a:gd name="adj1" fmla="val -71830"/>
              <a:gd name="adj2" fmla="val -23660"/>
              <a:gd name="adj3" fmla="val 16667"/>
            </a:avLst>
          </a:prstGeom>
          <a:solidFill>
            <a:srgbClr val="FFFF66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2060"/>
                </a:solidFill>
              </a:rPr>
              <a:t>Как защитить моего младшего брата от нежелательного </a:t>
            </a:r>
            <a:r>
              <a:rPr lang="ru-RU" sz="2400" b="1" dirty="0" err="1">
                <a:solidFill>
                  <a:srgbClr val="002060"/>
                </a:solidFill>
              </a:rPr>
              <a:t>контента</a:t>
            </a:r>
            <a:r>
              <a:rPr lang="ru-RU" sz="2400" b="1" dirty="0">
                <a:solidFill>
                  <a:srgbClr val="002060"/>
                </a:solidFill>
              </a:rPr>
              <a:t>?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1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Другая 4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00602B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9D547AB-3EFF-4C80-B08D-970DF2BF28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399</TotalTime>
  <Words>652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</vt:lpstr>
      <vt:lpstr>Wingdings 2</vt:lpstr>
      <vt:lpstr>Perpetua</vt:lpstr>
      <vt:lpstr>LC Chalk</vt:lpstr>
      <vt:lpstr>Справедливость</vt:lpstr>
      <vt:lpstr>Безопасность в Интернете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63</cp:revision>
  <dcterms:created xsi:type="dcterms:W3CDTF">2013-03-29T16:50:03Z</dcterms:created>
  <dcterms:modified xsi:type="dcterms:W3CDTF">2013-10-06T18:47:07Z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TC300061419990</vt:lpwstr>
  </property>
</Properties>
</file>