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58" r:id="rId5"/>
    <p:sldId id="257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2" autoAdjust="0"/>
    <p:restoredTop sz="94660"/>
  </p:normalViewPr>
  <p:slideViewPr>
    <p:cSldViewPr>
      <p:cViewPr>
        <p:scale>
          <a:sx n="110" d="100"/>
          <a:sy n="110" d="100"/>
        </p:scale>
        <p:origin x="-7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C459-F694-4A94-9EEC-263EF85D4EE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5D2-B6B9-4D9C-9F0D-29CA55A2D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54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C459-F694-4A94-9EEC-263EF85D4EE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5D2-B6B9-4D9C-9F0D-29CA55A2D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079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C459-F694-4A94-9EEC-263EF85D4EE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5D2-B6B9-4D9C-9F0D-29CA55A2D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23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C459-F694-4A94-9EEC-263EF85D4EE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5D2-B6B9-4D9C-9F0D-29CA55A2D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46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C459-F694-4A94-9EEC-263EF85D4EE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5D2-B6B9-4D9C-9F0D-29CA55A2D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58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C459-F694-4A94-9EEC-263EF85D4EE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5D2-B6B9-4D9C-9F0D-29CA55A2D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23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C459-F694-4A94-9EEC-263EF85D4EE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5D2-B6B9-4D9C-9F0D-29CA55A2D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42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C459-F694-4A94-9EEC-263EF85D4EE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5D2-B6B9-4D9C-9F0D-29CA55A2D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38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C459-F694-4A94-9EEC-263EF85D4EE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5D2-B6B9-4D9C-9F0D-29CA55A2D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62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C459-F694-4A94-9EEC-263EF85D4EE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5D2-B6B9-4D9C-9F0D-29CA55A2D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95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C459-F694-4A94-9EEC-263EF85D4EE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5D2-B6B9-4D9C-9F0D-29CA55A2D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57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9C459-F694-4A94-9EEC-263EF85D4EE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8A5D2-B6B9-4D9C-9F0D-29CA55A2D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20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0%B0%D0%B9%D1%82" TargetMode="External"/><Relationship Id="rId13" Type="http://schemas.openxmlformats.org/officeDocument/2006/relationships/hyperlink" Target="http://ru.wikipedia.org/wiki/%D0%9C%D0%B5%D0%B3%D0%B0%D0%B1%D0%B0%D0%B9%D1%82" TargetMode="External"/><Relationship Id="rId18" Type="http://schemas.openxmlformats.org/officeDocument/2006/relationships/hyperlink" Target="http://ru.wikipedia.org/wiki/%D0%93%D0%B8%D0%B1%D0%B8%D0%B1%D0%B0%D0%B9%D1%82" TargetMode="External"/><Relationship Id="rId26" Type="http://schemas.openxmlformats.org/officeDocument/2006/relationships/hyperlink" Target="http://ru.wikipedia.org/wiki/%D0%9A%D0%B2%D0%B8%D0%BD%D1%82%D0%B8%D0%BB%D0%BB%D0%B8%D0%BE%D0%BD" TargetMode="External"/><Relationship Id="rId3" Type="http://schemas.openxmlformats.org/officeDocument/2006/relationships/hyperlink" Target="http://ru.wikipedia.org/wiki/%D0%93%D0%9E%D0%A1%D0%A2_8.417" TargetMode="External"/><Relationship Id="rId21" Type="http://schemas.openxmlformats.org/officeDocument/2006/relationships/hyperlink" Target="http://ru.wikipedia.org/wiki/%D0%A2%D0%B5%D0%B1%D0%B8%D0%B1%D0%B0%D0%B9%D1%82" TargetMode="External"/><Relationship Id="rId7" Type="http://schemas.openxmlformats.org/officeDocument/2006/relationships/hyperlink" Target="http://ru.wikipedia.org/wiki/%D0%9C%D0%B5%D0%B6%D0%B4%D1%83%D0%BD%D0%B0%D1%80%D0%BE%D0%B4%D0%BD%D0%B0%D1%8F_%D1%8D%D0%BB%D0%B5%D0%BA%D1%82%D1%80%D0%BE%D1%82%D0%B5%D1%85%D0%BD%D0%B8%D1%87%D0%B5%D1%81%D0%BA%D0%B0%D1%8F_%D0%BA%D0%BE%D0%BC%D0%B8%D1%81%D1%81%D0%B8%D1%8F" TargetMode="External"/><Relationship Id="rId12" Type="http://schemas.openxmlformats.org/officeDocument/2006/relationships/hyperlink" Target="http://ru.wikipedia.org/wiki/%D0%9A%D0%B8%D0%B1%D0%B8%D0%B1%D0%B0%D0%B9%D1%82" TargetMode="External"/><Relationship Id="rId17" Type="http://schemas.openxmlformats.org/officeDocument/2006/relationships/hyperlink" Target="http://ru.wikipedia.org/wiki/%D0%9C%D0%B8%D0%BB%D0%BB%D0%B8%D0%B0%D1%80%D0%B4" TargetMode="External"/><Relationship Id="rId25" Type="http://schemas.openxmlformats.org/officeDocument/2006/relationships/hyperlink" Target="http://ru.wikipedia.org/wiki/%D0%AD%D0%BA%D1%81%D0%B0%D0%B1%D0%B0%D0%B9%D1%82" TargetMode="External"/><Relationship Id="rId33" Type="http://schemas.openxmlformats.org/officeDocument/2006/relationships/hyperlink" Target="http://ru.wikipedia.org/wiki/%D0%99%D0%BE%D0%B1%D0%B8%D0%B1%D0%B0%D0%B9%D1%82" TargetMode="External"/><Relationship Id="rId2" Type="http://schemas.openxmlformats.org/officeDocument/2006/relationships/hyperlink" Target="http://ru.wikipedia.org/wiki/%D0%95%D0%B4%D0%B8%D0%BD%D0%B8%D1%86%D1%8B_%D0%B8%D0%B7%D0%BC%D0%B5%D1%80%D0%B5%D0%BD%D0%B8%D1%8F_%D0%B8%D0%BD%D1%84%D0%BE%D1%80%D0%BC%D0%B0%D1%86%D0%B8%D0%B8#.D0.91.D0.B0.D0.B9.D1.82" TargetMode="External"/><Relationship Id="rId16" Type="http://schemas.openxmlformats.org/officeDocument/2006/relationships/hyperlink" Target="http://ru.wikipedia.org/wiki/%D0%93%D0%B8%D0%B3%D0%B0%D0%B1%D0%B0%D0%B9%D1%82" TargetMode="External"/><Relationship Id="rId20" Type="http://schemas.openxmlformats.org/officeDocument/2006/relationships/hyperlink" Target="http://ru.wikipedia.org/wiki/%D0%A2%D1%80%D0%B8%D0%BB%D0%BB%D0%B8%D0%BE%D0%BD" TargetMode="External"/><Relationship Id="rId29" Type="http://schemas.openxmlformats.org/officeDocument/2006/relationships/hyperlink" Target="http://ru.wikipedia.org/wiki/%D0%A1%D0%B5%D0%BA%D1%81%D1%82%D0%B8%D0%BB%D0%BB%D0%B8%D0%BE%D0%BD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4%D0%B2%D0%BE%D0%B8%D1%87%D0%BD%D1%8B%D0%B5_%D0%BF%D1%80%D0%B8%D1%81%D1%82%D0%B0%D0%B2%D0%BA%D0%B8" TargetMode="External"/><Relationship Id="rId11" Type="http://schemas.openxmlformats.org/officeDocument/2006/relationships/hyperlink" Target="http://ru.wikipedia.org/wiki/%D0%A2%D1%8B%D1%81%D1%8F%D1%87%D0%B0" TargetMode="External"/><Relationship Id="rId24" Type="http://schemas.openxmlformats.org/officeDocument/2006/relationships/hyperlink" Target="http://ru.wikipedia.org/wiki/%D0%9F%D0%B5%D0%B1%D0%B8%D0%B1%D0%B0%D0%B9%D1%82" TargetMode="External"/><Relationship Id="rId32" Type="http://schemas.openxmlformats.org/officeDocument/2006/relationships/hyperlink" Target="http://ru.wikipedia.org/wiki/%D0%A1%D0%B5%D0%BF%D1%82%D0%B8%D0%BB%D0%BB%D0%B8%D0%BE%D0%BD" TargetMode="External"/><Relationship Id="rId5" Type="http://schemas.openxmlformats.org/officeDocument/2006/relationships/hyperlink" Target="http://ru.wikipedia.org/wiki/%D0%9C%D0%B5%D0%B6%D0%B4%D1%83%D0%BD%D0%B0%D1%80%D0%BE%D0%B4%D0%BD%D0%B0%D1%8F_%D1%81%D0%B8%D1%81%D1%82%D0%B5%D0%BC%D0%B0_%D0%B5%D0%B4%D0%B8%D0%BD%D0%B8%D1%86" TargetMode="External"/><Relationship Id="rId15" Type="http://schemas.openxmlformats.org/officeDocument/2006/relationships/hyperlink" Target="http://ru.wikipedia.org/wiki/%D0%9C%D0%B5%D0%B1%D0%B8%D0%B1%D0%B0%D0%B9%D1%82" TargetMode="External"/><Relationship Id="rId23" Type="http://schemas.openxmlformats.org/officeDocument/2006/relationships/hyperlink" Target="http://ru.wikipedia.org/wiki/%D0%9A%D0%B2%D0%B0%D0%B4%D1%80%D0%B8%D0%BB%D0%BB%D0%B8%D0%BE%D0%BD" TargetMode="External"/><Relationship Id="rId28" Type="http://schemas.openxmlformats.org/officeDocument/2006/relationships/hyperlink" Target="http://ru.wikipedia.org/wiki/%D0%97%D0%B5%D1%82%D1%82%D0%B0%D0%B1%D0%B0%D0%B9%D1%82" TargetMode="External"/><Relationship Id="rId10" Type="http://schemas.openxmlformats.org/officeDocument/2006/relationships/hyperlink" Target="http://ru.wikipedia.org/wiki/%D0%9A%D0%B8%D0%BB%D0%BE%D0%B1%D0%B0%D0%B9%D1%82" TargetMode="External"/><Relationship Id="rId19" Type="http://schemas.openxmlformats.org/officeDocument/2006/relationships/hyperlink" Target="http://ru.wikipedia.org/wiki/%D0%A2%D0%B5%D1%80%D0%B0%D0%B1%D0%B0%D0%B9%D1%82" TargetMode="External"/><Relationship Id="rId31" Type="http://schemas.openxmlformats.org/officeDocument/2006/relationships/hyperlink" Target="http://ru.wikipedia.org/wiki/%D0%99%D0%BE%D1%82%D1%82%D0%B0%D0%B1%D0%B0%D0%B9%D1%82" TargetMode="External"/><Relationship Id="rId4" Type="http://schemas.openxmlformats.org/officeDocument/2006/relationships/hyperlink" Target="http://ru.wikipedia.org/wiki/%D0%9F%D1%80%D0%B8%D1%81%D1%82%D0%B0%D0%B2%D0%BA%D0%B8_%D0%A1%D0%98" TargetMode="External"/><Relationship Id="rId9" Type="http://schemas.openxmlformats.org/officeDocument/2006/relationships/hyperlink" Target="http://ru.wikipedia.org/wiki/1_(%D1%87%D0%B8%D1%81%D0%BB%D0%BE)" TargetMode="External"/><Relationship Id="rId14" Type="http://schemas.openxmlformats.org/officeDocument/2006/relationships/hyperlink" Target="http://ru.wikipedia.org/wiki/%D0%9C%D0%B8%D0%BB%D0%BB%D0%B8%D0%BE%D0%BD" TargetMode="External"/><Relationship Id="rId22" Type="http://schemas.openxmlformats.org/officeDocument/2006/relationships/hyperlink" Target="http://ru.wikipedia.org/wiki/%D0%9F%D0%B5%D1%82%D0%B0%D0%B1%D0%B0%D0%B9%D1%82" TargetMode="External"/><Relationship Id="rId27" Type="http://schemas.openxmlformats.org/officeDocument/2006/relationships/hyperlink" Target="http://ru.wikipedia.org/wiki/%D0%AD%D0%BA%D1%81%D0%B1%D0%B8%D0%B1%D0%B0%D0%B9%D1%82" TargetMode="External"/><Relationship Id="rId30" Type="http://schemas.openxmlformats.org/officeDocument/2006/relationships/hyperlink" Target="http://ru.wikipedia.org/wiki/%D0%97%D0%B5%D0%B1%D0%B8%D0%B1%D0%B0%D0%B9%D1%82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hadr-gimps.ucoz.ru/ArticlesCat/pic12.jpg" TargetMode="External"/><Relationship Id="rId2" Type="http://schemas.openxmlformats.org/officeDocument/2006/relationships/hyperlink" Target="http://ru.wikipedia.org/wiki/%C1%E8%F2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school-assistant.ru/" TargetMode="External"/><Relationship Id="rId4" Type="http://schemas.openxmlformats.org/officeDocument/2006/relationships/hyperlink" Target="http://shkolo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C:\Users\ЛК\Desktop\Copy of msvu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66" y="-24647"/>
            <a:ext cx="2480917" cy="159073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34545" flipH="1">
            <a:off x="566106" y="4832277"/>
            <a:ext cx="2224482" cy="151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85743" y="1988840"/>
            <a:ext cx="7700506" cy="258532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к ГИА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информатике и ИКТ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2013</a:t>
            </a:r>
            <a:endParaRPr lang="ru-RU" sz="54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4941168"/>
            <a:ext cx="3447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Преподаватель информатики и ИКТ Салимуллина Л.Н.</a:t>
            </a:r>
          </a:p>
        </p:txBody>
      </p:sp>
      <p:pic>
        <p:nvPicPr>
          <p:cNvPr id="8" name="Picture 4" descr="E:\Users\Л\AppData\Local\Microsoft\Windows\Temporary Internet Files\Content.IE5\XTBV9WUN\MP90043311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2661" y="-24647"/>
            <a:ext cx="3135334" cy="1772816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346413" y="1015305"/>
            <a:ext cx="1808708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ФГКОУ  МсСВУ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52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63382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Тема 1. Информация и информационные процессы.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708920"/>
            <a:ext cx="3932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Единицы измерения информации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25047"/>
            <a:ext cx="5741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Для решения заданий этой темы необходимо запомнить: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252848"/>
              </p:ext>
            </p:extLst>
          </p:nvPr>
        </p:nvGraphicFramePr>
        <p:xfrm>
          <a:off x="19408" y="1700808"/>
          <a:ext cx="912459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3089"/>
                <a:gridCol w="216024"/>
                <a:gridCol w="288032"/>
                <a:gridCol w="216024"/>
                <a:gridCol w="288032"/>
                <a:gridCol w="436880"/>
                <a:gridCol w="436880"/>
                <a:gridCol w="439090"/>
                <a:gridCol w="538480"/>
                <a:gridCol w="597315"/>
                <a:gridCol w="546185"/>
                <a:gridCol w="653281"/>
                <a:gridCol w="640080"/>
                <a:gridCol w="640080"/>
                <a:gridCol w="640080"/>
                <a:gridCol w="741680"/>
                <a:gridCol w="741680"/>
                <a:gridCol w="741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600" b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512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1024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2048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4096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8192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16384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32768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65536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1520" y="1124744"/>
            <a:ext cx="309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Таблица степеней двойки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9164" y="3212976"/>
            <a:ext cx="864532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Бит –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это минимальная единица измерения информации, соответствующая одной двоичной цифре («0» или «1»).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бит = 0 или 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Б (байт) = 8 бит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1 КБ (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Times New Roman"/>
              </a:rPr>
              <a:t>кило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байт) = 1024 байт = 2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/>
              </a:rPr>
              <a:t>10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Б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бит = 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1 МБ (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мега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байт) = 2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/>
              </a:rPr>
              <a:t>10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КБ = 2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/>
              </a:rPr>
              <a:t>20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Б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1 ГБ (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гига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байт) = 2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/>
              </a:rPr>
              <a:t>10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МБ = 2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/>
              </a:rPr>
              <a:t>20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КБ = 2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/>
              </a:rPr>
              <a:t>30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Б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бит</a:t>
            </a:r>
            <a:endParaRPr lang="ru-RU" b="0" i="0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1 ТБ (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тера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байт) = 2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/>
              </a:rPr>
              <a:t>10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ГБ =  2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/>
              </a:rPr>
              <a:t>20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МБ = 2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/>
              </a:rPr>
              <a:t>30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КБ = 2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/>
              </a:rPr>
              <a:t>40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Б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43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бит</a:t>
            </a:r>
            <a:endParaRPr lang="ru-RU" b="0" i="0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1 ПБ (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пета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байт) = 2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/>
              </a:rPr>
              <a:t>10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ТБ =  2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/>
              </a:rPr>
              <a:t>20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ГБ =  2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/>
              </a:rPr>
              <a:t>30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МБ = 2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/>
              </a:rPr>
              <a:t>40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КБ = 2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/>
              </a:rPr>
              <a:t>50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Б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бит</a:t>
            </a:r>
            <a:endParaRPr lang="ru-RU" b="0" i="0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1 ЭБ (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экза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байт) = 2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/>
              </a:rPr>
              <a:t>10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ПБ = 2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/>
              </a:rPr>
              <a:t>20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ТБ =  2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/>
              </a:rPr>
              <a:t>30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ГБ =  2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/>
              </a:rPr>
              <a:t>40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МБ = 2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/>
              </a:rPr>
              <a:t>50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КБ = 2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/>
              </a:rPr>
              <a:t>60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Б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63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бит</a:t>
            </a:r>
            <a:endParaRPr lang="ru-RU" b="0" i="0" dirty="0" smtClean="0">
              <a:solidFill>
                <a:srgbClr val="000000"/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96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58706"/>
            <a:ext cx="37799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u="sng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Тема 1. Информация и информационные процессы.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692696"/>
            <a:ext cx="4773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Разложение чисел на простые множители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96752"/>
            <a:ext cx="1241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1570787"/>
            <a:ext cx="108395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 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6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= 2</a:t>
            </a:r>
            <a:r>
              <a:rPr lang="ru-RU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·3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11560" y="1700808"/>
            <a:ext cx="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691680" y="1570787"/>
            <a:ext cx="104547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40 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342900" indent="-342900">
              <a:buAutoNum type="arabicPlain" startAt="10"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5  5</a:t>
            </a:r>
          </a:p>
          <a:p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 = 2</a:t>
            </a:r>
            <a:r>
              <a:rPr lang="ru-RU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·5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051720" y="1628800"/>
            <a:ext cx="0" cy="1296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427984" y="1570787"/>
            <a:ext cx="127791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60 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tabLst>
                <a:tab pos="85725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15  3</a:t>
            </a:r>
          </a:p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5  5</a:t>
            </a:r>
          </a:p>
          <a:p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 = 2</a:t>
            </a:r>
            <a:r>
              <a:rPr lang="ru-RU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·3·5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59832" y="1554314"/>
            <a:ext cx="989373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48 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24 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tabLst>
                <a:tab pos="85725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12  2</a:t>
            </a:r>
          </a:p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6  2</a:t>
            </a:r>
          </a:p>
          <a:p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3  3</a:t>
            </a:r>
          </a:p>
          <a:p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48= 2</a:t>
            </a:r>
            <a:r>
              <a:rPr lang="ru-RU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·3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419872" y="1693943"/>
            <a:ext cx="0" cy="15080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788024" y="1693943"/>
            <a:ext cx="0" cy="1231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6372200" y="1554314"/>
            <a:ext cx="123944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 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50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tabLst>
                <a:tab pos="85725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25  5</a:t>
            </a:r>
          </a:p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5  5</a:t>
            </a:r>
          </a:p>
          <a:p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1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= 2</a:t>
            </a:r>
            <a:r>
              <a:rPr lang="ru-RU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·5</a:t>
            </a:r>
            <a:r>
              <a:rPr lang="ru-RU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876256" y="1693943"/>
            <a:ext cx="0" cy="1231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81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3" y="179348"/>
            <a:ext cx="85689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Таблица простых чисел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признаки делимости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натуральных чисел на 2, 3,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674047"/>
              </p:ext>
            </p:extLst>
          </p:nvPr>
        </p:nvGraphicFramePr>
        <p:xfrm>
          <a:off x="179513" y="836712"/>
          <a:ext cx="2857500" cy="15621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76250"/>
                <a:gridCol w="476250"/>
                <a:gridCol w="476250"/>
                <a:gridCol w="476250"/>
                <a:gridCol w="476250"/>
                <a:gridCol w="476250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19050" marR="19050" marT="19050" marB="19050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19050" marR="19050" marT="19050" marB="19050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19050" marR="19050" marT="19050" marB="19050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19050" marR="19050" marT="19050" marB="19050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6005" y="2636912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Признак делимости чисел на 2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делятся все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натуральные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числа (это числа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2, 4 и т.д.),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например: 172, 94,67 838, 1670.</a:t>
            </a:r>
          </a:p>
          <a:p>
            <a:pPr fontAlgn="base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Признак делимости чисел на 3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делятся все натуральные числа,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сумма цифр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которых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кратна 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Например: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39 (3 + 9 = 12; 12 : 3 = 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  16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734 (1 + 6 + 7 + 3 + 4 = 21; 21:3 = 7).</a:t>
            </a:r>
          </a:p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Признак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делимости чисел на 11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делятся только те натуральные числа, у которых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сумма цифр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занимающих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четные места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равна сумме цифр, занимающих нечетные места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или разность суммы цифр нечетных мест и суммы цифр четных мест кратна 11. Например: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105787 (1 + 5 + 8 = 14 и 0 + 7 + 7 = 14);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9 163 627 (9 + 6 +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+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7 = 28 и 1 + 3 + 2 = 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28 – 6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= 22; 22 : 11 = 2).</a:t>
            </a:r>
            <a:endParaRPr lang="ru-RU" b="0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-27384"/>
            <a:ext cx="37799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u="sng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Тема 1. Информация и информационные процессы.</a:t>
            </a:r>
          </a:p>
        </p:txBody>
      </p:sp>
    </p:spTree>
    <p:extLst>
      <p:ext uri="{BB962C8B-B14F-4D97-AF65-F5344CB8AC3E}">
        <p14:creationId xmlns:p14="http://schemas.microsoft.com/office/powerpoint/2010/main" val="36270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40381"/>
            <a:ext cx="4515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п.1. Кодирование текстовой информации.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465"/>
            <a:ext cx="7812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Тема 1. Информация и информационные процессы.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15833" y="709713"/>
            <a:ext cx="2541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Решение заданий ГИА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5241" y="1966407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Рассказ, набранный на компьютере, содержит 4 страницы, на каждой странице 48 строк, в каждой строке 64 символа. Определите информационный объём рассказа в кодировке КОИ-8, в которой каждый символ кодируется 8 битами.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5241" y="1079045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 данных заданиях следует учесть, что 1 символ текстовой информации кодируется либо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байтом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 бит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), либо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байтами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16 бит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4119" y="1770619"/>
            <a:ext cx="1601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№ </a:t>
            </a:r>
            <a:r>
              <a:rPr lang="ru-RU" b="1" dirty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endParaRPr lang="ru-RU" b="1" dirty="0">
              <a:ln w="1905"/>
              <a:solidFill>
                <a:srgbClr val="00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4149080"/>
            <a:ext cx="1149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1945" y="4518412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4 страницы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48 строк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64 символа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 бит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т.к. варианты ответов в байтах умножим не на 8 бит, а на 1 байт.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Произведение представляем в виде простых множителей: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страницы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·3 строк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символа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байт = 3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12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т.к. 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 = 1 КБ, 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2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12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3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u="sng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 =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 = 3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КБ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=12 КБ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0986" y="2883678"/>
            <a:ext cx="2286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Варианты ответов: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12 Кбайт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12000 байт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20 Кбайт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4) 24 Кбайт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22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-7073"/>
            <a:ext cx="3563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Дополнительная информация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3079" name="Picture 7" descr="http://shadr-gimps.ucoz.ru/ArticlesCat/pic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31591"/>
            <a:ext cx="5472934" cy="597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7504" y="362259"/>
            <a:ext cx="4542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Разложение чисел на простые множители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44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0543" y="147717"/>
            <a:ext cx="428316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0099CC"/>
                </a:solidFill>
                <a:effectLst/>
                <a:latin typeface="Times New Roman" pitchFamily="18" charset="0"/>
                <a:cs typeface="Times New Roman" pitchFamily="18" charset="0"/>
              </a:rPr>
              <a:t>Разложение на простые множители. Правила</a:t>
            </a:r>
            <a:endParaRPr kumimoji="0" lang="ru-RU" sz="1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school-assistant.ru/images/zadachi/matematika/6/5/2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501008"/>
            <a:ext cx="142875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548680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 Всякое составное число можно разложить на простые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множители. При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любом способе получается одно и то же разложение, 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 учитывать порядка записи множителей.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8670" y="1173188"/>
            <a:ext cx="67495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Последовательность действий при разложении на простые множители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Проверяем, не является ли предложенное число простым.  </a:t>
            </a:r>
            <a:br>
              <a:rPr lang="ru-RU" sz="1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Если нет, то подбираем, руководствуясь признаками деления делитель,  </a:t>
            </a: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1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простых чисел начиная с наименьшего </a:t>
            </a:r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 (2, 3, 5 …).  </a:t>
            </a:r>
            <a:b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Повторяем это действие до тех пор, пока частное не окажется  </a:t>
            </a: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простым </a:t>
            </a:r>
            <a:r>
              <a:rPr lang="ru-RU" sz="1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числом.  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043" y="3204513"/>
            <a:ext cx="47270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330000"/>
                </a:solidFill>
                <a:latin typeface="Times New Roman" pitchFamily="18" charset="0"/>
                <a:cs typeface="Times New Roman" pitchFamily="18" charset="0"/>
              </a:rPr>
              <a:t>Разложим на простые множители число </a:t>
            </a:r>
            <a:r>
              <a:rPr lang="ru-RU" sz="1600" b="1" dirty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  <a:t>27 </a:t>
            </a:r>
            <a:r>
              <a:rPr lang="ru-RU" sz="1600" b="1" dirty="0">
                <a:solidFill>
                  <a:srgbClr val="330000"/>
                </a:solidFill>
                <a:latin typeface="Times New Roman" pitchFamily="18" charset="0"/>
                <a:cs typeface="Times New Roman" pitchFamily="18" charset="0"/>
              </a:rPr>
              <a:t>:  </a:t>
            </a:r>
            <a:br>
              <a:rPr lang="ru-RU" sz="1600" b="1" dirty="0">
                <a:solidFill>
                  <a:srgbClr val="33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33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33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ru-RU" sz="1600" b="1" dirty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i="1" dirty="0">
                <a:solidFill>
                  <a:srgbClr val="116611"/>
                </a:solidFill>
                <a:latin typeface="Times New Roman" pitchFamily="18" charset="0"/>
                <a:cs typeface="Times New Roman" pitchFamily="18" charset="0"/>
              </a:rPr>
              <a:t>не является простым.  </a:t>
            </a:r>
            <a:r>
              <a:rPr lang="ru-RU" sz="1600" b="1" dirty="0">
                <a:solidFill>
                  <a:srgbClr val="33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33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ru-RU" sz="1600" b="1" dirty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i="1" dirty="0">
                <a:solidFill>
                  <a:srgbClr val="116611"/>
                </a:solidFill>
                <a:latin typeface="Times New Roman" pitchFamily="18" charset="0"/>
                <a:cs typeface="Times New Roman" pitchFamily="18" charset="0"/>
              </a:rPr>
              <a:t>на </a:t>
            </a:r>
            <a:r>
              <a:rPr lang="ru-RU" sz="1600" b="1" dirty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ru-RU" sz="1600" b="1" i="1" dirty="0">
                <a:solidFill>
                  <a:srgbClr val="116611"/>
                </a:solidFill>
                <a:latin typeface="Times New Roman" pitchFamily="18" charset="0"/>
                <a:cs typeface="Times New Roman" pitchFamily="18" charset="0"/>
              </a:rPr>
              <a:t>не делится.  </a:t>
            </a:r>
            <a:r>
              <a:rPr lang="ru-RU" sz="1600" b="1" dirty="0">
                <a:solidFill>
                  <a:srgbClr val="33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33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ru-RU" sz="1600" b="1" dirty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i="1" dirty="0">
                <a:solidFill>
                  <a:srgbClr val="116611"/>
                </a:solidFill>
                <a:latin typeface="Times New Roman" pitchFamily="18" charset="0"/>
                <a:cs typeface="Times New Roman" pitchFamily="18" charset="0"/>
              </a:rPr>
              <a:t>делится на </a:t>
            </a:r>
            <a:r>
              <a:rPr lang="ru-RU" sz="1600" b="1" dirty="0" smtClean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  <a:t>3,</a:t>
            </a:r>
            <a:r>
              <a:rPr lang="ru-RU" sz="1600" b="1" dirty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i="1" dirty="0">
                <a:solidFill>
                  <a:srgbClr val="116611"/>
                </a:solidFill>
                <a:latin typeface="Times New Roman" pitchFamily="18" charset="0"/>
                <a:cs typeface="Times New Roman" pitchFamily="18" charset="0"/>
              </a:rPr>
              <a:t>получаем </a:t>
            </a:r>
            <a:r>
              <a:rPr lang="ru-RU" sz="1600" b="1" dirty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  <a:t>  27 : 3 = 9 .  </a:t>
            </a:r>
            <a:br>
              <a:rPr lang="ru-RU" sz="1600" b="1" dirty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600" b="1" dirty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i="1" dirty="0">
                <a:solidFill>
                  <a:srgbClr val="116611"/>
                </a:solidFill>
                <a:latin typeface="Times New Roman" pitchFamily="18" charset="0"/>
                <a:cs typeface="Times New Roman" pitchFamily="18" charset="0"/>
              </a:rPr>
              <a:t>на </a:t>
            </a:r>
            <a:r>
              <a:rPr lang="ru-RU" sz="1600" b="1" dirty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ru-RU" sz="1600" b="1" i="1" dirty="0">
                <a:solidFill>
                  <a:srgbClr val="116611"/>
                </a:solidFill>
                <a:latin typeface="Times New Roman" pitchFamily="18" charset="0"/>
                <a:cs typeface="Times New Roman" pitchFamily="18" charset="0"/>
              </a:rPr>
              <a:t>не делится.  </a:t>
            </a:r>
            <a:r>
              <a:rPr lang="ru-RU" sz="1600" b="1" dirty="0">
                <a:solidFill>
                  <a:srgbClr val="33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33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600" b="1" dirty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i="1" dirty="0">
                <a:solidFill>
                  <a:srgbClr val="116611"/>
                </a:solidFill>
                <a:latin typeface="Times New Roman" pitchFamily="18" charset="0"/>
                <a:cs typeface="Times New Roman" pitchFamily="18" charset="0"/>
              </a:rPr>
              <a:t>делится на </a:t>
            </a:r>
            <a:r>
              <a:rPr lang="ru-RU" sz="1600" b="1" dirty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  <a:t>3,       9 : 3 = 3.  </a:t>
            </a:r>
            <a:br>
              <a:rPr lang="ru-RU" sz="1600" b="1" dirty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i="1" dirty="0">
                <a:solidFill>
                  <a:srgbClr val="116611"/>
                </a:solidFill>
                <a:latin typeface="Times New Roman" pitchFamily="18" charset="0"/>
                <a:cs typeface="Times New Roman" pitchFamily="18" charset="0"/>
              </a:rPr>
              <a:t>простое число.  </a:t>
            </a:r>
            <a:br>
              <a:rPr lang="ru-RU" sz="1600" b="1" i="1" dirty="0">
                <a:solidFill>
                  <a:srgbClr val="11661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rgbClr val="116611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 sz="1600" b="1" i="1" dirty="0">
                <a:solidFill>
                  <a:srgbClr val="116611"/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1600" b="1" dirty="0">
                <a:solidFill>
                  <a:srgbClr val="0077AA"/>
                </a:solidFill>
                <a:latin typeface="Times New Roman" pitchFamily="18" charset="0"/>
                <a:cs typeface="Times New Roman" pitchFamily="18" charset="0"/>
              </a:rPr>
              <a:t>  27 = 3 • 3 • 3.    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28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682151"/>
              </p:ext>
            </p:extLst>
          </p:nvPr>
        </p:nvGraphicFramePr>
        <p:xfrm>
          <a:off x="539550" y="1580866"/>
          <a:ext cx="7776864" cy="4531485"/>
        </p:xfrm>
        <a:graphic>
          <a:graphicData uri="http://schemas.openxmlformats.org/drawingml/2006/table">
            <a:tbl>
              <a:tblPr/>
              <a:tblGrid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</a:tblGrid>
              <a:tr h="241385">
                <a:tc gridSpan="9">
                  <a:txBody>
                    <a:bodyPr/>
                    <a:lstStyle/>
                    <a:p>
                      <a:pPr fontAlgn="t"/>
                      <a:r>
                        <a:rPr lang="ru-RU" sz="1200" u="sng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 tooltip="Единицы измерения информации"/>
                        </a:rPr>
                        <a:t>Измерения в байтах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385">
                <a:tc gridSpan="3"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 tooltip="ГОСТ 8.417"/>
                        </a:rPr>
                        <a:t>ГОСТ 8.417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-2002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 tooltip="Приставки СИ"/>
                        </a:rPr>
                        <a:t>Приставки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5" tooltip="Международная система единиц"/>
                        </a:rPr>
                        <a:t>СИ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6" tooltip="Двоичные приставки"/>
                        </a:rPr>
                        <a:t>приставки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7" tooltip="Международная электротехническая комиссия"/>
                        </a:rPr>
                        <a:t>МЭК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423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Символ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Степень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Степень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Символ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Степень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4138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8" tooltip="Байт"/>
                        </a:rPr>
                        <a:t>байт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9" tooltip="1 (число)"/>
                        </a:rPr>
                        <a:t>10</a:t>
                      </a:r>
                      <a:r>
                        <a:rPr lang="ru-RU" sz="1200" u="none" strike="noStrike" baseline="30000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9" tooltip="1 (число)"/>
                        </a:rPr>
                        <a:t>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8" tooltip="Байт"/>
                        </a:rPr>
                        <a:t>байт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224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0" tooltip="Килобайт"/>
                        </a:rPr>
                        <a:t>килобайт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кило-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1" tooltip="Тысяча"/>
                        </a:rPr>
                        <a:t>10</a:t>
                      </a:r>
                      <a:r>
                        <a:rPr lang="ru-RU" sz="1200" u="none" strike="noStrike" baseline="30000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1" tooltip="Тысяча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2" tooltip="Кибибайт"/>
                        </a:rPr>
                        <a:t>кибибайт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KiB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КиБ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224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3" tooltip="Мегабайт"/>
                        </a:rPr>
                        <a:t>мегабайт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мега-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4" tooltip="Миллион"/>
                        </a:rPr>
                        <a:t>10</a:t>
                      </a:r>
                      <a:r>
                        <a:rPr lang="ru-RU" sz="1200" u="none" strike="noStrike" baseline="30000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4" tooltip="Миллион"/>
                        </a:rPr>
                        <a:t>6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5" tooltip="Мебибайт"/>
                        </a:rPr>
                        <a:t>мебибайт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MiB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МиБ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224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6" tooltip="Гигабайт"/>
                        </a:rPr>
                        <a:t>гигабайт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гига-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7" tooltip="Миллиард"/>
                        </a:rPr>
                        <a:t>10</a:t>
                      </a:r>
                      <a:r>
                        <a:rPr lang="ru-RU" sz="1200" u="none" strike="noStrike" baseline="30000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7" tooltip="Миллиард"/>
                        </a:rPr>
                        <a:t>9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8" tooltip="Гибибайт"/>
                        </a:rPr>
                        <a:t>гибибайт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GiB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ГиБ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224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9" tooltip="Терабайт"/>
                        </a:rPr>
                        <a:t>терабайт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ТБ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тера-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0" tooltip="Триллион"/>
                        </a:rPr>
                        <a:t>10</a:t>
                      </a:r>
                      <a:r>
                        <a:rPr lang="ru-RU" sz="1200" u="none" strike="noStrike" baseline="30000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0" tooltip="Триллион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1" tooltip="Тебибайт"/>
                        </a:rPr>
                        <a:t>тебибайт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TiB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ТиБ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224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2" tooltip="Петабайт"/>
                        </a:rPr>
                        <a:t>петабайт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ПБ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пета-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3" tooltip="Квадриллион"/>
                        </a:rPr>
                        <a:t>10</a:t>
                      </a:r>
                      <a:r>
                        <a:rPr lang="ru-RU" sz="1200" u="none" strike="noStrike" baseline="30000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3" tooltip="Квадриллион"/>
                        </a:rPr>
                        <a:t>15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4" tooltip="Пебибайт"/>
                        </a:rPr>
                        <a:t>пебибайт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PiB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ПиБ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224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5" tooltip="Эксабайт"/>
                        </a:rPr>
                        <a:t>эксабайт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ЭБ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экса-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6" tooltip="Квинтиллион"/>
                        </a:rPr>
                        <a:t>10</a:t>
                      </a:r>
                      <a:r>
                        <a:rPr lang="ru-RU" sz="1200" u="none" strike="noStrike" baseline="30000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6" tooltip="Квинтиллион"/>
                        </a:rPr>
                        <a:t>18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7" tooltip="Эксбибайт"/>
                        </a:rPr>
                        <a:t>эксбибайт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EiB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ЭиБ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224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8" tooltip="Зеттабайт"/>
                        </a:rPr>
                        <a:t>зеттабайт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ЗБ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зетта-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9" tooltip="Секстиллион"/>
                        </a:rPr>
                        <a:t>10</a:t>
                      </a:r>
                      <a:r>
                        <a:rPr lang="ru-RU" sz="1200" u="none" strike="noStrike" baseline="30000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9" tooltip="Секстиллион"/>
                        </a:rPr>
                        <a:t>21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0" tooltip="Зебибайт"/>
                        </a:rPr>
                        <a:t>зебибайт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ZiB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ЗиБ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224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1" tooltip="Йоттабайт"/>
                        </a:rPr>
                        <a:t>йоттабайт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ЙБ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йотта-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2" tooltip="Септиллион"/>
                        </a:rPr>
                        <a:t>10</a:t>
                      </a:r>
                      <a:r>
                        <a:rPr lang="ru-RU" sz="1200" u="none" strike="noStrike" baseline="30000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2" tooltip="Септиллион"/>
                        </a:rPr>
                        <a:t>24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3" tooltip="Йобибайт"/>
                        </a:rPr>
                        <a:t>йобибайт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YiB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ЙиБ</a:t>
                      </a: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46" marR="60346" marT="30173" marB="301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52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116632"/>
            <a:ext cx="1374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6852" y="485964"/>
            <a:ext cx="500829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http://ru.wikipedia.org/wiki/%C1%E8%F2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http://shadr-gimps.ucoz.ru/ArticlesCat/pic12.jpg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  <a:hlinkClick r:id="rId4"/>
              </a:rPr>
              <a:t>http://shkolo.ru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  <a:hlinkClick r:id="rId5"/>
              </a:rPr>
              <a:t>http://school-assistant.ru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70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656</Words>
  <Application>Microsoft Office PowerPoint</Application>
  <PresentationFormat>Экран (4:3)</PresentationFormat>
  <Paragraphs>245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40</cp:revision>
  <dcterms:created xsi:type="dcterms:W3CDTF">2013-02-15T17:06:42Z</dcterms:created>
  <dcterms:modified xsi:type="dcterms:W3CDTF">2013-10-06T21:22:47Z</dcterms:modified>
</cp:coreProperties>
</file>