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9" r:id="rId13"/>
    <p:sldId id="270" r:id="rId14"/>
    <p:sldId id="271" r:id="rId15"/>
    <p:sldId id="272" r:id="rId16"/>
    <p:sldId id="274" r:id="rId17"/>
    <p:sldId id="275" r:id="rId18"/>
    <p:sldId id="276" r:id="rId19"/>
    <p:sldId id="277" r:id="rId20"/>
    <p:sldId id="278" r:id="rId21"/>
    <p:sldId id="279" r:id="rId22"/>
    <p:sldId id="285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7431F-053E-49A6-86A5-B3966B06F429}" type="datetimeFigureOut">
              <a:rPr lang="ru-RU"/>
              <a:pPr>
                <a:defRPr/>
              </a:pPr>
              <a:t>04.11.2013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63596-8660-4201-A2FB-A29F720AC3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6B5CD-5BCA-47C1-9EC7-CF2B176C31FF}" type="datetimeFigureOut">
              <a:rPr lang="ru-RU"/>
              <a:pPr>
                <a:defRPr/>
              </a:pPr>
              <a:t>04.11.2013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E81FD-96AB-46D6-910B-19B3F3E20B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C21A3-65B8-43B4-9A06-1C8584230D39}" type="datetimeFigureOut">
              <a:rPr lang="ru-RU"/>
              <a:pPr>
                <a:defRPr/>
              </a:pPr>
              <a:t>04.11.2013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110AB-0909-40BA-A231-038EA87A63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A9F66-46F2-45D8-867A-2C444E4AEE03}" type="datetimeFigureOut">
              <a:rPr lang="ru-RU"/>
              <a:pPr>
                <a:defRPr/>
              </a:pPr>
              <a:t>04.11.2013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AB4CE-38F3-445D-94DC-A741C7C785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93BA5-9748-49AB-904D-E4E066476C4C}" type="datetimeFigureOut">
              <a:rPr lang="ru-RU"/>
              <a:pPr>
                <a:defRPr/>
              </a:pPr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BF9E4-EC89-4DF1-B47B-879C169263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ED3BD-5697-4C08-9D43-E9527E7521F3}" type="datetimeFigureOut">
              <a:rPr lang="ru-RU"/>
              <a:pPr>
                <a:defRPr/>
              </a:pPr>
              <a:t>04.11.2013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C9BBC-D362-47F6-B703-1293A5ED32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6D6B9-DB66-43F7-961C-118AF224A17D}" type="datetimeFigureOut">
              <a:rPr lang="ru-RU"/>
              <a:pPr>
                <a:defRPr/>
              </a:pPr>
              <a:t>04.11.2013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301DF-900D-430E-B4A3-07CE4E2F60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A32B4-614B-4F7E-9EE3-2977D500F5A0}" type="datetimeFigureOut">
              <a:rPr lang="ru-RU"/>
              <a:pPr>
                <a:defRPr/>
              </a:pPr>
              <a:t>04.11.2013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8D09F-2D64-473D-92E1-B19971B1FE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92D0D-51FE-4272-B8DE-9D59EE6CF2F3}" type="datetimeFigureOut">
              <a:rPr lang="ru-RU"/>
              <a:pPr>
                <a:defRPr/>
              </a:pPr>
              <a:t>04.11.2013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3BC34-C377-4703-B290-75811A2762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64D1B-B097-41F0-AA67-7EDDBA23A113}" type="datetimeFigureOut">
              <a:rPr lang="ru-RU"/>
              <a:pPr>
                <a:defRPr/>
              </a:pPr>
              <a:t>04.11.2013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1D712-BF19-4DE4-A35C-EC84170DC2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8A143-56F9-42AC-822A-B9986A1965FD}" type="datetimeFigureOut">
              <a:rPr lang="ru-RU"/>
              <a:pPr>
                <a:defRPr/>
              </a:pPr>
              <a:t>04.11.2013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D733D-80F9-4816-926F-80D8DC7DDC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AF9D3C-E5A7-4751-B12C-E5B7717A84A5}" type="datetimeFigureOut">
              <a:rPr lang="ru-RU"/>
              <a:pPr>
                <a:defRPr/>
              </a:pPr>
              <a:t>04.11.2013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F533CC-E728-4D94-9FB3-33E616D74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33358" y="757215"/>
            <a:ext cx="7928860" cy="21236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+mn-lt"/>
                <a:cs typeface="+mn-cs"/>
              </a:rPr>
              <a:t>Россия на рубеже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+mn-lt"/>
                <a:cs typeface="+mn-cs"/>
              </a:rPr>
              <a:t>17-18 веков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33513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6032" y="3110128"/>
            <a:ext cx="7752013" cy="24971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Предпосылки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Петровских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преобразований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329612" cy="64293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внутренние предпосылки реформ</a:t>
            </a:r>
            <a:endParaRPr lang="ru-RU" dirty="0"/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285750" y="785813"/>
            <a:ext cx="8401050" cy="553878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Необходимость переустройства армии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Необходимость замены системы налогов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Отсутствие собственной промышленности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Несовершенство системы приказов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Необходимость развития образования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Несовершенство управления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Отсутствие единого суда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Отсутствие годового бюджета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Слабая разведанность полезных ископаемых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Отсутствие добычи полезных ископаемых, в т.ч. золота и серебра.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Внешние предпосылки реформ</a:t>
            </a:r>
            <a:endParaRPr lang="ru-RU" dirty="0"/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457200" y="2420938"/>
            <a:ext cx="8229600" cy="3903662"/>
          </a:xfrm>
        </p:spPr>
        <p:txBody>
          <a:bodyPr/>
          <a:lstStyle/>
          <a:p>
            <a:pPr eaLnBrk="1" hangingPunct="1"/>
            <a:r>
              <a:rPr lang="ru-RU" smtClean="0"/>
              <a:t>Отсутствие флота (торгового и военного)</a:t>
            </a:r>
          </a:p>
          <a:p>
            <a:pPr eaLnBrk="1" hangingPunct="1"/>
            <a:r>
              <a:rPr lang="ru-RU" smtClean="0"/>
              <a:t>Отсутствие выхода к морям</a:t>
            </a:r>
          </a:p>
          <a:p>
            <a:pPr eaLnBrk="1" hangingPunct="1"/>
            <a:r>
              <a:rPr lang="ru-RU" smtClean="0"/>
              <a:t>Отсутствие колоний как источника богатств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>
              <a:buFontTx/>
              <a:buNone/>
            </a:pPr>
            <a:endParaRPr lang="ru-RU" i="1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6600" smtClean="0">
                <a:solidFill>
                  <a:srgbClr val="660066"/>
                </a:solidFill>
              </a:rPr>
              <a:t>Усиление западного влияния на Россию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620713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Основные преобразования </a:t>
            </a:r>
            <a:br>
              <a:rPr lang="ru-RU" dirty="0" smtClean="0"/>
            </a:br>
            <a:r>
              <a:rPr lang="ru-RU" dirty="0" smtClean="0"/>
              <a:t>Федора Алексеевича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3100" smtClean="0"/>
              <a:t>Отмена местничества – 1682 год</a:t>
            </a:r>
          </a:p>
          <a:p>
            <a:pPr eaLnBrk="1" hangingPunct="1">
              <a:lnSpc>
                <a:spcPct val="80000"/>
              </a:lnSpc>
            </a:pPr>
            <a:r>
              <a:rPr lang="ru-RU" sz="3100" smtClean="0"/>
              <a:t>Увеличение числа полков «нового строя» – регулярной армии</a:t>
            </a:r>
          </a:p>
          <a:p>
            <a:pPr eaLnBrk="1" hangingPunct="1">
              <a:lnSpc>
                <a:spcPct val="80000"/>
              </a:lnSpc>
            </a:pPr>
            <a:r>
              <a:rPr lang="ru-RU" sz="3100" smtClean="0"/>
              <a:t>Усиление власти воевод на местах</a:t>
            </a:r>
          </a:p>
          <a:p>
            <a:pPr eaLnBrk="1" hangingPunct="1">
              <a:lnSpc>
                <a:spcPct val="80000"/>
              </a:lnSpc>
            </a:pPr>
            <a:r>
              <a:rPr lang="ru-RU" sz="3100" smtClean="0"/>
              <a:t>Упразднение некоторых приказов, сосредоточение части приказов под управлением одного лица</a:t>
            </a:r>
          </a:p>
          <a:p>
            <a:pPr eaLnBrk="1" hangingPunct="1">
              <a:lnSpc>
                <a:spcPct val="80000"/>
              </a:lnSpc>
            </a:pPr>
            <a:endParaRPr lang="ru-RU" sz="240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400" i="1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214313"/>
            <a:ext cx="8115300" cy="121443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Усиление западного влияния на Россию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268413"/>
            <a:ext cx="8258175" cy="5056187"/>
          </a:xfrm>
        </p:spPr>
        <p:txBody>
          <a:bodyPr>
            <a:normAutofit/>
          </a:bodyPr>
          <a:lstStyle/>
          <a:p>
            <a:pPr marL="514350" indent="-514350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ru-RU" sz="2400" smtClean="0"/>
              <a:t>Постоянные войны с Речью Посполитой, Швецией, Крымским ханством и Турцией – усиление западного влияния на внешнюю, внутреннюю политику, на быт и традиции населения России.</a:t>
            </a:r>
          </a:p>
          <a:p>
            <a:pPr marL="514350" indent="-514350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ru-RU" sz="2400" smtClean="0"/>
              <a:t>Польская шляхта привнесла новые обычаи, иностранные слова.</a:t>
            </a:r>
          </a:p>
          <a:p>
            <a:pPr marL="514350" indent="-514350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ru-RU" sz="2400" smtClean="0"/>
              <a:t>Приглашение для консультаций и на службу иностранных специалистов, прежде всего военных.</a:t>
            </a:r>
          </a:p>
          <a:p>
            <a:pPr marL="514350" indent="-514350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ru-RU" sz="2400" smtClean="0"/>
              <a:t>Участие 6 полков «иноземного строя» в войне с Польше</a:t>
            </a:r>
            <a:r>
              <a:rPr lang="ru-RU" sz="2400" smtClean="0">
                <a:latin typeface="Arial" charset="0"/>
              </a:rPr>
              <a:t>й</a:t>
            </a:r>
            <a:r>
              <a:rPr lang="ru-RU" sz="2400" smtClean="0"/>
              <a:t>.</a:t>
            </a:r>
          </a:p>
          <a:p>
            <a:pPr marL="514350" indent="-514350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ru-RU" sz="2400" smtClean="0"/>
              <a:t>При Алексее Михайловиче принят первый воинский устав по западным образцам.</a:t>
            </a:r>
          </a:p>
          <a:p>
            <a:pPr marL="514350" indent="-514350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ru-RU" sz="2400" smtClean="0"/>
              <a:t>Участие голландских специалистов в строительстве пушечного завода в Москве и первого русского военного корабля.</a:t>
            </a:r>
          </a:p>
          <a:p>
            <a:pPr marL="514350" indent="-514350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ru-RU" sz="2400" smtClean="0"/>
              <a:t>Мода на западноевропейскую одежду, танцы, иностранные языки</a:t>
            </a:r>
            <a:r>
              <a:rPr lang="ru-RU" sz="2400" smtClean="0">
                <a:latin typeface="Arial" charset="0"/>
              </a:rPr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58175" cy="1143000"/>
          </a:xfrm>
        </p:spPr>
        <p:txBody>
          <a:bodyPr/>
          <a:lstStyle/>
          <a:p>
            <a:pPr algn="ctr" eaLnBrk="1" hangingPunct="1"/>
            <a:r>
              <a:rPr lang="ru-RU" smtClean="0"/>
              <a:t>Симеон Полоцкий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500188"/>
            <a:ext cx="8258175" cy="4824412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Белорус.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Постригся в монахи. Служил в Богоявленском монастыре в Полоцке (отсюда – Полоцкий).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Писал стихи, учительствовал, имел широкое признание у населения.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Выступал за объединение русского, белорусского и украинского народов. Был приглашен в Москву.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Воспитывал царевичей Федора и Софью, которые под его руководством получили западное образование – первыми среди русских руководителей страны.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В их правление под его влиянием отмечены целенаправленные попытки проведения реформ по западному образцу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58175" cy="1143000"/>
          </a:xfrm>
        </p:spPr>
        <p:txBody>
          <a:bodyPr/>
          <a:lstStyle/>
          <a:p>
            <a:pPr algn="ctr" eaLnBrk="1" hangingPunct="1"/>
            <a:r>
              <a:rPr lang="ru-RU" smtClean="0"/>
              <a:t>А. Ордин-Нащокин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357313"/>
            <a:ext cx="8258175" cy="496728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Один из известнейших политических деятелей России 17 века. 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Как глава Посольского приказа выступал за расширение экономических и культурных связей со странами Западной Европы и Востока.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Предлагал союз с Речью Посполитой против Турции.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Андрусовское перемирие – его заслуга.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Предлагал создать союз стран против Швеции.</a:t>
            </a:r>
          </a:p>
          <a:p>
            <a:pPr eaLnBrk="1" hangingPunct="1">
              <a:lnSpc>
                <a:spcPct val="90000"/>
              </a:lnSpc>
            </a:pPr>
            <a:endParaRPr lang="ru-RU" smtClean="0"/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i="1" smtClean="0"/>
              <a:t>По тексту учебника определите, какие реформы предлагал Ордин-Нащокин.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052513"/>
            <a:ext cx="7920037" cy="332898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Сокращение дворянского ополчения, увеличение числа стрелецких полков, введение рекрутской повинности – шаги на пути к созданию постоянной армии.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Попытка ввести элементы самоуправления по европейскому образцу, передав некоторые судебные и административные функции выборным представителям посадского населения.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Отмена привилегий иностранных компаний и предоставление льгот русским купцам, основание новых мануфактур.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Установление почтовой связи между Москвой, Вильно и Ригой.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2400" i="1" smtClean="0"/>
          </a:p>
          <a:p>
            <a:pPr eaLnBrk="1" hangingPunct="1">
              <a:lnSpc>
                <a:spcPct val="90000"/>
              </a:lnSpc>
            </a:pPr>
            <a:endParaRPr lang="ru-RU" sz="2400" smtClean="0"/>
          </a:p>
          <a:p>
            <a:pPr eaLnBrk="1" hangingPunct="1">
              <a:lnSpc>
                <a:spcPct val="90000"/>
              </a:lnSpc>
            </a:pPr>
            <a:endParaRPr lang="ru-RU" sz="240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58175" cy="928688"/>
          </a:xfrm>
        </p:spPr>
        <p:txBody>
          <a:bodyPr/>
          <a:lstStyle/>
          <a:p>
            <a:pPr algn="ctr" eaLnBrk="1" hangingPunct="1"/>
            <a:r>
              <a:rPr lang="ru-RU" smtClean="0"/>
              <a:t>В. Голицын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214438"/>
            <a:ext cx="8258175" cy="511016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Фактический правитель России в период регентства Софьи.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При его поддержке открыта Славяно-греко-латинская академия (1687).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Главное направление внутренней политики, по его мнению, - исправление нравов и развитие инициативы.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Курс на развитие и поддержку торговли и ремесел.</a:t>
            </a:r>
          </a:p>
          <a:p>
            <a:pPr eaLnBrk="1" hangingPunct="1">
              <a:lnSpc>
                <a:spcPct val="90000"/>
              </a:lnSpc>
            </a:pPr>
            <a:endParaRPr lang="ru-RU" smtClean="0"/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i="1" smtClean="0"/>
              <a:t>Какие реформаторские планы строил В.Голицын? Почему они не были реализованы? Определите по учебнику.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125538"/>
            <a:ext cx="8218487" cy="519906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Предлагал отменить смертную казнь за «возмутительные слова» против власти.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Принятие указов о европейских формах быта.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Предлагал освободить крестьян от власти помещиков.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Высказывался за введение «поголовной» подати с крестьянских хозяйств.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Предлагал отказаться от дворянского ополчения и заменить его армией по западному образцу – наемной армией.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Цель урока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800" smtClean="0"/>
              <a:t>Охарактеризовать международное и внутреннее положение России на рубеже 17-18 веков.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>
          <a:xfrm>
            <a:off x="500063" y="142875"/>
            <a:ext cx="8186737" cy="1214438"/>
          </a:xfrm>
        </p:spPr>
        <p:txBody>
          <a:bodyPr/>
          <a:lstStyle/>
          <a:p>
            <a:pPr algn="ctr" eaLnBrk="1" hangingPunct="1"/>
            <a:r>
              <a:rPr lang="ru-RU" smtClean="0"/>
              <a:t>Ю. Крижанич</a:t>
            </a:r>
          </a:p>
        </p:txBody>
      </p:sp>
      <p:sp>
        <p:nvSpPr>
          <p:cNvPr id="35842" name="Содержимое 2"/>
          <p:cNvSpPr>
            <a:spLocks noGrp="1"/>
          </p:cNvSpPr>
          <p:nvPr>
            <p:ph idx="1"/>
          </p:nvPr>
        </p:nvSpPr>
        <p:spPr>
          <a:xfrm>
            <a:off x="428625" y="1357313"/>
            <a:ext cx="8258175" cy="4967287"/>
          </a:xfrm>
        </p:spPr>
        <p:txBody>
          <a:bodyPr/>
          <a:lstStyle/>
          <a:p>
            <a:pPr eaLnBrk="1" hangingPunct="1"/>
            <a:r>
              <a:rPr lang="ru-RU" smtClean="0"/>
              <a:t>Хорват. Ученый-энциклопедист.</a:t>
            </a:r>
          </a:p>
          <a:p>
            <a:pPr eaLnBrk="1" hangingPunct="1"/>
            <a:r>
              <a:rPr lang="ru-RU" smtClean="0"/>
              <a:t>Служил в Посольском приказе, а затем в Приказе Большого дворца. </a:t>
            </a:r>
          </a:p>
          <a:p>
            <a:pPr eaLnBrk="1" hangingPunct="1"/>
            <a:r>
              <a:rPr lang="ru-RU" smtClean="0"/>
              <a:t>Исправлял богослужебные книги. Был заподозрен в измене, выслан в Тобольск.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ru-RU" i="1" smtClean="0"/>
              <a:t>Какие идеи предлагал Ю. Крижанич? Нужны ли они были России?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Содержимое 2"/>
          <p:cNvSpPr>
            <a:spLocks noGrp="1"/>
          </p:cNvSpPr>
          <p:nvPr>
            <p:ph idx="1"/>
          </p:nvPr>
        </p:nvSpPr>
        <p:spPr>
          <a:xfrm>
            <a:off x="468313" y="981075"/>
            <a:ext cx="8218487" cy="5343525"/>
          </a:xfrm>
        </p:spPr>
        <p:txBody>
          <a:bodyPr/>
          <a:lstStyle/>
          <a:p>
            <a:pPr eaLnBrk="1" hangingPunct="1"/>
            <a:r>
              <a:rPr lang="ru-RU" smtClean="0"/>
              <a:t>Выступал за введение в России европейской системы образования, за просвещение населения, но предупреждал об опасности слепого заимствования западного опыта.</a:t>
            </a:r>
          </a:p>
          <a:p>
            <a:pPr eaLnBrk="1" hangingPunct="1"/>
            <a:r>
              <a:rPr lang="ru-RU" smtClean="0"/>
              <a:t>Его главная идея – объединение всего славянства для борьбы с «немецкой опасностью».</a:t>
            </a:r>
          </a:p>
          <a:p>
            <a:pPr eaLnBrk="1" hangingPunct="1"/>
            <a:r>
              <a:rPr lang="ru-RU" smtClean="0"/>
              <a:t>Предлагал объединить православную и католическую церковь под властью папы римского и создать единое славянское государство под властью московского царя. </a:t>
            </a:r>
          </a:p>
          <a:p>
            <a:pPr eaLnBrk="1" hangingPunct="1"/>
            <a:r>
              <a:rPr lang="ru-RU" smtClean="0"/>
              <a:t>Предлагал реформировать самодержавную российскую власть, убрав из нее жестокие методы правления, но сохранив силу государства.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Итог урока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К концу 17 века в России представителями государственной власти была осознана необходимость преобразований страны.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Преобразования должны быть проведены с обязательным использованием европейского опыта и коснуться всех сторон жизни России.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На основе планов, реформ, замыслов государственных деятелей сформировались программы будущих преобразований.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Это и определило направление деятельности не только Петра 1, но и всей дальнейшей истории России в 18 веке.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500063" y="142875"/>
            <a:ext cx="8186737" cy="1071563"/>
          </a:xfrm>
        </p:spPr>
        <p:txBody>
          <a:bodyPr/>
          <a:lstStyle/>
          <a:p>
            <a:pPr algn="ctr" eaLnBrk="1" hangingPunct="1"/>
            <a:r>
              <a:rPr lang="ru-RU" smtClean="0"/>
              <a:t>Задачи урока</a:t>
            </a: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285750" y="1214438"/>
            <a:ext cx="8229600" cy="4389437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3200" smtClean="0"/>
              <a:t>Объяснить причины социально-экономического отставания России от европейских стран.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3200" smtClean="0"/>
              <a:t>Показать предпосылки преобразований в России и их понимание передовыми людьми данного времени.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3200" smtClean="0"/>
              <a:t>Продолжить формирование умения работать с картой, историческими источниками. 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Россия на рубеже 17-18 веков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3600" smtClean="0"/>
              <a:t>Наша страна даже тогда была очень обширным государством. Она занимала тогда и занимает сейчас большую часть Восточно-Европейской равнины, всю Сибирь, часть Дальнего Востока. </a:t>
            </a:r>
          </a:p>
          <a:p>
            <a:pPr eaLnBrk="1" hangingPunct="1">
              <a:lnSpc>
                <a:spcPct val="90000"/>
              </a:lnSpc>
            </a:pPr>
            <a:endParaRPr lang="ru-RU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i="1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Вывод по карте</a:t>
            </a: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800" i="1" smtClean="0"/>
              <a:t>У нашей страны на тот момент на юге не было выхода к Черному, Азовскому морям. </a:t>
            </a:r>
          </a:p>
          <a:p>
            <a:pPr eaLnBrk="1" hangingPunct="1"/>
            <a:r>
              <a:rPr lang="ru-RU" sz="2800" i="1" smtClean="0"/>
              <a:t>Крым и Кубань принадлежат Крымскому ханству. </a:t>
            </a:r>
          </a:p>
          <a:p>
            <a:pPr eaLnBrk="1" hangingPunct="1"/>
            <a:r>
              <a:rPr lang="ru-RU" sz="2800" i="1" smtClean="0"/>
              <a:t>На северо-западе нет выхода к Балтийскому морю. </a:t>
            </a:r>
          </a:p>
          <a:p>
            <a:pPr eaLnBrk="1" hangingPunct="1"/>
            <a:r>
              <a:rPr lang="ru-RU" sz="2800" i="1" smtClean="0"/>
              <a:t>На севере есть выход только к Белому морю и Ледовитому океану.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Проблемы России данного периода.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ru-RU" sz="2400" smtClean="0"/>
              <a:t>Отставание России от европейских стран.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ru-RU" sz="2400" smtClean="0"/>
              <a:t>Попытки совершенствования феодального строя приводили к нарастанию экономических проблем.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ru-RU" sz="2400" smtClean="0"/>
              <a:t>К концу 17 века в России всего 17 (!!!) мануфактур на всю страну.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ru-RU" sz="2400" smtClean="0"/>
              <a:t>Не ведутся разработки полезных ископаемых.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ru-RU" sz="2400" smtClean="0"/>
              <a:t>Не хватает металлов.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ru-RU" sz="2400" smtClean="0"/>
              <a:t>Многие необходимые товары привозятся из-за границы.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ru-RU" sz="240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600" dirty="0" smtClean="0"/>
              <a:t>Нашей стране было просто необходимо овладеть морскими путями, получить выходы к Балтийскому и Черному морям.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600" dirty="0" smtClean="0"/>
              <a:t>Устранить серьезные недостатки в организации русской армии.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600" dirty="0" smtClean="0"/>
              <a:t>Нужна реформа устаревшей системы управления страной.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800" smtClean="0">
                <a:solidFill>
                  <a:srgbClr val="08684E"/>
                </a:solidFill>
              </a:rPr>
              <a:t>Основные черты социально-экономического и политического развития России на рубеже 17-18 веков.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127625"/>
          </a:xfrm>
        </p:spPr>
        <p:txBody>
          <a:bodyPr/>
          <a:lstStyle/>
          <a:p>
            <a:pPr eaLnBrk="1" hangingPunct="1"/>
            <a:r>
              <a:rPr lang="ru-RU" sz="2800" smtClean="0"/>
              <a:t>Феодально-крепостнический строй</a:t>
            </a:r>
          </a:p>
          <a:p>
            <a:pPr eaLnBrk="1" hangingPunct="1"/>
            <a:r>
              <a:rPr lang="ru-RU" sz="2800" smtClean="0"/>
              <a:t>Слабое развитие мануфактурного производства.</a:t>
            </a:r>
          </a:p>
          <a:p>
            <a:pPr eaLnBrk="1" hangingPunct="1"/>
            <a:r>
              <a:rPr lang="ru-RU" sz="2800" smtClean="0"/>
              <a:t>Использование труда крепостных крестьян.</a:t>
            </a:r>
          </a:p>
          <a:p>
            <a:pPr eaLnBrk="1" hangingPunct="1"/>
            <a:r>
              <a:rPr lang="ru-RU" sz="2800" smtClean="0"/>
              <a:t>Отсутствие навыка геологоразведочных работ по добыче полезных ископаемых.</a:t>
            </a:r>
          </a:p>
          <a:p>
            <a:pPr eaLnBrk="1" hangingPunct="1"/>
            <a:r>
              <a:rPr lang="ru-RU" sz="2800" smtClean="0"/>
              <a:t>Слабое развитие международной торговли.</a:t>
            </a:r>
          </a:p>
          <a:p>
            <a:pPr eaLnBrk="1" hangingPunct="1"/>
            <a:r>
              <a:rPr lang="ru-RU" sz="2800" smtClean="0"/>
              <a:t>Отсутствие регулярной армии и флота.</a:t>
            </a:r>
          </a:p>
          <a:p>
            <a:pPr eaLnBrk="1" hangingPunct="1"/>
            <a:r>
              <a:rPr lang="ru-RU" sz="2800" smtClean="0"/>
              <a:t>Недостатки управления.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169</TotalTime>
  <Words>823</Words>
  <Application>Microsoft Office PowerPoint</Application>
  <PresentationFormat>Экран (4:3)</PresentationFormat>
  <Paragraphs>109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22</vt:i4>
      </vt:variant>
    </vt:vector>
  </HeadingPairs>
  <TitlesOfParts>
    <vt:vector size="31" baseType="lpstr">
      <vt:lpstr>Arial</vt:lpstr>
      <vt:lpstr>Calibri</vt:lpstr>
      <vt:lpstr>Constantia</vt:lpstr>
      <vt:lpstr>Wingdings 2</vt:lpstr>
      <vt:lpstr>Wingdings</vt:lpstr>
      <vt:lpstr>Поток</vt:lpstr>
      <vt:lpstr>Поток</vt:lpstr>
      <vt:lpstr>Поток</vt:lpstr>
      <vt:lpstr>Поток</vt:lpstr>
      <vt:lpstr>Слайд 1</vt:lpstr>
      <vt:lpstr>Цель урока</vt:lpstr>
      <vt:lpstr>Задачи урока</vt:lpstr>
      <vt:lpstr>Россия на рубеже 17-18 веков</vt:lpstr>
      <vt:lpstr>Вывод по карте</vt:lpstr>
      <vt:lpstr>Проблемы России данного периода.</vt:lpstr>
      <vt:lpstr>Слайд 7</vt:lpstr>
      <vt:lpstr>Слайд 8</vt:lpstr>
      <vt:lpstr>Слайд 9</vt:lpstr>
      <vt:lpstr>внутренние предпосылки реформ</vt:lpstr>
      <vt:lpstr>Внешние предпосылки реформ</vt:lpstr>
      <vt:lpstr>Слайд 12</vt:lpstr>
      <vt:lpstr>Основные преобразования  Федора Алексеевича</vt:lpstr>
      <vt:lpstr>Усиление западного влияния на Россию</vt:lpstr>
      <vt:lpstr>Симеон Полоцкий</vt:lpstr>
      <vt:lpstr>А. Ордин-Нащокин</vt:lpstr>
      <vt:lpstr>Слайд 17</vt:lpstr>
      <vt:lpstr>В. Голицын</vt:lpstr>
      <vt:lpstr>Слайд 19</vt:lpstr>
      <vt:lpstr>Ю. Крижанич</vt:lpstr>
      <vt:lpstr>Слайд 21</vt:lpstr>
      <vt:lpstr>Итог урока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люба</cp:lastModifiedBy>
  <cp:revision>22</cp:revision>
  <dcterms:modified xsi:type="dcterms:W3CDTF">2013-11-04T14:37:13Z</dcterms:modified>
</cp:coreProperties>
</file>