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21"/>
  </p:notesMasterIdLst>
  <p:sldIdLst>
    <p:sldId id="256" r:id="rId2"/>
    <p:sldId id="266" r:id="rId3"/>
    <p:sldId id="267" r:id="rId4"/>
    <p:sldId id="257" r:id="rId5"/>
    <p:sldId id="258" r:id="rId6"/>
    <p:sldId id="259" r:id="rId7"/>
    <p:sldId id="260" r:id="rId8"/>
    <p:sldId id="276" r:id="rId9"/>
    <p:sldId id="277" r:id="rId10"/>
    <p:sldId id="261" r:id="rId11"/>
    <p:sldId id="278" r:id="rId12"/>
    <p:sldId id="272" r:id="rId13"/>
    <p:sldId id="273" r:id="rId14"/>
    <p:sldId id="269" r:id="rId15"/>
    <p:sldId id="262" r:id="rId16"/>
    <p:sldId id="263" r:id="rId17"/>
    <p:sldId id="264" r:id="rId18"/>
    <p:sldId id="265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46A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2353" autoAdjust="0"/>
    <p:restoredTop sz="93573" autoAdjust="0"/>
  </p:normalViewPr>
  <p:slideViewPr>
    <p:cSldViewPr>
      <p:cViewPr>
        <p:scale>
          <a:sx n="75" d="100"/>
          <a:sy n="75" d="100"/>
        </p:scale>
        <p:origin x="-1368" y="30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90" d="100"/>
        <a:sy n="90" d="100"/>
      </p:scale>
      <p:origin x="0" y="138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4C165-7CE2-409A-8FF0-88EDF2C25CAF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99BBD-935C-47D1-9A15-E91A34C3C0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9BBD-935C-47D1-9A15-E91A34C3C02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9BBD-935C-47D1-9A15-E91A34C3C02B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9BBD-935C-47D1-9A15-E91A34C3C02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9BBD-935C-47D1-9A15-E91A34C3C02B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9BBD-935C-47D1-9A15-E91A34C3C02B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899BBD-935C-47D1-9A15-E91A34C3C02B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DB46-B8F8-428E-A565-83BFC0CB3806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D06BA69-CC25-42AF-8CD0-5828B5543F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DB46-B8F8-428E-A565-83BFC0CB3806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BA69-CC25-42AF-8CD0-5828B5543F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DB46-B8F8-428E-A565-83BFC0CB3806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BA69-CC25-42AF-8CD0-5828B5543F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DB46-B8F8-428E-A565-83BFC0CB3806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D06BA69-CC25-42AF-8CD0-5828B5543F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DB46-B8F8-428E-A565-83BFC0CB3806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BA69-CC25-42AF-8CD0-5828B5543F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DB46-B8F8-428E-A565-83BFC0CB3806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BA69-CC25-42AF-8CD0-5828B5543F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DB46-B8F8-428E-A565-83BFC0CB3806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D06BA69-CC25-42AF-8CD0-5828B5543F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DB46-B8F8-428E-A565-83BFC0CB3806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BA69-CC25-42AF-8CD0-5828B5543F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DB46-B8F8-428E-A565-83BFC0CB3806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BA69-CC25-42AF-8CD0-5828B5543F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DB46-B8F8-428E-A565-83BFC0CB3806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BA69-CC25-42AF-8CD0-5828B5543F1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DB46-B8F8-428E-A565-83BFC0CB3806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6BA69-CC25-42AF-8CD0-5828B5543F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BF7DB46-B8F8-428E-A565-83BFC0CB3806}" type="datetimeFigureOut">
              <a:rPr lang="ru-RU" smtClean="0"/>
              <a:pPr/>
              <a:t>19.03.2012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D06BA69-CC25-42AF-8CD0-5828B5543F1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500174"/>
            <a:ext cx="8477280" cy="3003976"/>
          </a:xfrm>
        </p:spPr>
        <p:txBody>
          <a:bodyPr>
            <a:normAutofit/>
          </a:bodyPr>
          <a:lstStyle/>
          <a:p>
            <a:r>
              <a:rPr lang="ru-RU" b="1" dirty="0" smtClean="0"/>
              <a:t>СЛОЖЕНИЕ И ВЫЧИТАНИЕ ВЕКТОРОВ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4357694"/>
            <a:ext cx="8458200" cy="9144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Составитель: Дзюба Л.М.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Учитель ГОУ ЦО 173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Г. Санкт-Петербург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1" descr="C:\Documents and Settings\loris.MYCOMP\Рабочий стол\анимация на школьную тему\Копия 9641976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4643446"/>
            <a:ext cx="1500198" cy="18526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71802" y="1142984"/>
            <a:ext cx="4286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ВЫЧИТАНИЕ ВЕКТОРОВ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571472" y="2071678"/>
            <a:ext cx="1143008" cy="10001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357290" y="3500438"/>
            <a:ext cx="250033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>
            <a:off x="5715008" y="2357430"/>
            <a:ext cx="1500198" cy="10001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85786" y="235743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 flipH="1">
            <a:off x="1928794" y="300037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6429388" y="2571744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а- в</a:t>
            </a:r>
            <a:endParaRPr lang="ru-RU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>
            <a:off x="642910" y="235743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1928794" y="3071810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6357950" y="2571744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071802" y="4357694"/>
            <a:ext cx="528641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Разностью векторов а и в называется такой вектор , сумма которого с вектором в равна вектору а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Прямая со стрелкой 49"/>
          <p:cNvCxnSpPr/>
          <p:nvPr/>
        </p:nvCxnSpPr>
        <p:spPr>
          <a:xfrm>
            <a:off x="5929322" y="4286256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5429256" y="4286256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7286644" y="4714884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4000496" y="5000636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571472" y="2071678"/>
            <a:ext cx="1143008" cy="10001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1357290" y="3500438"/>
            <a:ext cx="250033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85786" y="2357430"/>
            <a:ext cx="465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cxnSp>
        <p:nvCxnSpPr>
          <p:cNvPr id="24" name="Прямая со стрелкой 23"/>
          <p:cNvCxnSpPr>
            <a:endCxn id="20" idx="0"/>
          </p:cNvCxnSpPr>
          <p:nvPr/>
        </p:nvCxnSpPr>
        <p:spPr>
          <a:xfrm>
            <a:off x="642910" y="2357430"/>
            <a:ext cx="299329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1928794" y="3071810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 flipH="1">
            <a:off x="1928794" y="3000372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4714876" y="2571744"/>
            <a:ext cx="312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6" name="Прямая со стрелкой 35"/>
          <p:cNvCxnSpPr/>
          <p:nvPr/>
        </p:nvCxnSpPr>
        <p:spPr>
          <a:xfrm>
            <a:off x="4714876" y="2571744"/>
            <a:ext cx="35719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500826" y="3500438"/>
            <a:ext cx="32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6500826" y="3571876"/>
            <a:ext cx="35719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5.55112E-17 L 0.44601 0.0409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" y="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33333E-6 L 0.36458 -0.02084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2" y="-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4" grpId="0"/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857232"/>
            <a:ext cx="7572428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Теорема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 Для любых векторов  а и в справедливо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равенство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 – в = а +( - в  ).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Доказательство.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определению разности векторов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( а – в ) +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=а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  Прибавив к обеим частям этого равенства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вектор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(-в), получим (а – в ) +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+ (-в)=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а+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(-в),или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(а – в ) +0=(-в), откуда а – в = а + (-в).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1500166" y="1285860"/>
            <a:ext cx="21431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1785918" y="1285860"/>
            <a:ext cx="21431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214546" y="1285860"/>
            <a:ext cx="21431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786050" y="1285860"/>
            <a:ext cx="21431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072066" y="928670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571604" y="2143116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000232" y="2143116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2857488" y="2143116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500298" y="2143116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857620" y="2786058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286248" y="2786058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4857752" y="2786058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357818" y="2786058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5786446" y="2786058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6286512" y="2786058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785786" y="4000504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2000232" y="3143248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2357422" y="3143248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2786050" y="3143248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4000496" y="3143248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4357686" y="3143248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4786314" y="3143248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5286380" y="3143248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 flipH="1" flipV="1">
            <a:off x="784992" y="3929066"/>
            <a:ext cx="1072364" cy="7866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10800000">
            <a:off x="5929322" y="3786190"/>
            <a:ext cx="164307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85786" y="407194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Прямая со стрелкой 46"/>
          <p:cNvCxnSpPr/>
          <p:nvPr/>
        </p:nvCxnSpPr>
        <p:spPr>
          <a:xfrm>
            <a:off x="1500166" y="3143248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143108" y="4429132"/>
            <a:ext cx="32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Прямая со стрелкой 48"/>
          <p:cNvCxnSpPr/>
          <p:nvPr/>
        </p:nvCxnSpPr>
        <p:spPr>
          <a:xfrm>
            <a:off x="2143108" y="4500570"/>
            <a:ext cx="366714" cy="111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643702" y="4286256"/>
            <a:ext cx="642942" cy="714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.</a:t>
            </a:r>
            <a:endParaRPr lang="ru-RU" sz="4000" b="1" dirty="0"/>
          </a:p>
        </p:txBody>
      </p:sp>
      <p:cxnSp>
        <p:nvCxnSpPr>
          <p:cNvPr id="52" name="Прямая со стрелкой 51"/>
          <p:cNvCxnSpPr/>
          <p:nvPr/>
        </p:nvCxnSpPr>
        <p:spPr>
          <a:xfrm rot="5400000" flipH="1" flipV="1">
            <a:off x="6643702" y="3929066"/>
            <a:ext cx="1072364" cy="78661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flipV="1">
            <a:off x="1571604" y="4786322"/>
            <a:ext cx="150019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rot="16200000" flipV="1">
            <a:off x="5857884" y="3857628"/>
            <a:ext cx="1000132" cy="8572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572132" y="3571876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572396" y="3571876"/>
            <a:ext cx="584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572264" y="5000636"/>
            <a:ext cx="526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dirty="0"/>
          </a:p>
        </p:txBody>
      </p:sp>
      <p:sp>
        <p:nvSpPr>
          <p:cNvPr id="66" name="TextBox 65"/>
          <p:cNvSpPr txBox="1"/>
          <p:nvPr/>
        </p:nvSpPr>
        <p:spPr>
          <a:xfrm>
            <a:off x="6429388" y="3214686"/>
            <a:ext cx="380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dirty="0"/>
          </a:p>
        </p:txBody>
      </p:sp>
      <p:cxnSp>
        <p:nvCxnSpPr>
          <p:cNvPr id="67" name="Прямая со стрелкой 66"/>
          <p:cNvCxnSpPr/>
          <p:nvPr/>
        </p:nvCxnSpPr>
        <p:spPr>
          <a:xfrm>
            <a:off x="6500826" y="3286124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215206" y="4286256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9" name="Прямая со стрелкой 68"/>
          <p:cNvCxnSpPr/>
          <p:nvPr/>
        </p:nvCxnSpPr>
        <p:spPr>
          <a:xfrm>
            <a:off x="7215206" y="4357694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572132" y="4357694"/>
            <a:ext cx="5998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 -в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3" name="Прямая со стрелкой 72"/>
          <p:cNvCxnSpPr/>
          <p:nvPr/>
        </p:nvCxnSpPr>
        <p:spPr>
          <a:xfrm>
            <a:off x="5572132" y="4357694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5929322" y="4357694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5572132" y="928670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64" grpId="0"/>
      <p:bldP spid="66" grpId="0"/>
      <p:bldP spid="68" grpId="0"/>
      <p:bldP spid="72" grpId="0"/>
      <p:bldP spid="7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357166"/>
            <a:ext cx="20002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Задача №754  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Дано: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>
            <a:off x="892943" y="2607463"/>
            <a:ext cx="928694" cy="8572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14348" y="2500306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785786" y="2571744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071538" y="4143380"/>
            <a:ext cx="107157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000100" y="357187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</a:t>
            </a:r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1214414" y="3643314"/>
            <a:ext cx="250033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16200000" flipH="1">
            <a:off x="892943" y="4893479"/>
            <a:ext cx="771524" cy="7000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500166" y="4857760"/>
            <a:ext cx="214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 flipV="1">
            <a:off x="1428730" y="4857760"/>
            <a:ext cx="357188" cy="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786182" y="1142984"/>
            <a:ext cx="649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Прямая со стрелкой 34"/>
          <p:cNvCxnSpPr/>
          <p:nvPr/>
        </p:nvCxnSpPr>
        <p:spPr>
          <a:xfrm rot="5400000">
            <a:off x="892943" y="2678901"/>
            <a:ext cx="857256" cy="78581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rot="5400000">
            <a:off x="892943" y="2607463"/>
            <a:ext cx="928694" cy="8572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16200000" flipH="1">
            <a:off x="5286380" y="1571612"/>
            <a:ext cx="928694" cy="35719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6000760" y="114298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6" name="Прямая со стрелкой 65"/>
          <p:cNvCxnSpPr/>
          <p:nvPr/>
        </p:nvCxnSpPr>
        <p:spPr>
          <a:xfrm>
            <a:off x="6000760" y="1214422"/>
            <a:ext cx="78581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3857620" y="2857496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В)</a:t>
            </a:r>
            <a:endParaRPr lang="ru-RU" dirty="0"/>
          </a:p>
        </p:txBody>
      </p:sp>
      <p:cxnSp>
        <p:nvCxnSpPr>
          <p:cNvPr id="74" name="Прямая со стрелкой 73"/>
          <p:cNvCxnSpPr/>
          <p:nvPr/>
        </p:nvCxnSpPr>
        <p:spPr>
          <a:xfrm rot="5400000">
            <a:off x="4714876" y="3786190"/>
            <a:ext cx="1714512" cy="14287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5857884" y="3571876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x +z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6" name="Прямая со стрелкой 85"/>
          <p:cNvCxnSpPr/>
          <p:nvPr/>
        </p:nvCxnSpPr>
        <p:spPr>
          <a:xfrm>
            <a:off x="6000760" y="3429000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4000496" y="5500702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8" name="Прямая со стрелкой 87"/>
          <p:cNvCxnSpPr/>
          <p:nvPr/>
        </p:nvCxnSpPr>
        <p:spPr>
          <a:xfrm>
            <a:off x="6143636" y="5143512"/>
            <a:ext cx="107157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/>
          <p:nvPr/>
        </p:nvCxnSpPr>
        <p:spPr>
          <a:xfrm>
            <a:off x="7143768" y="5143512"/>
            <a:ext cx="771524" cy="7000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/>
          <p:nvPr/>
        </p:nvCxnSpPr>
        <p:spPr>
          <a:xfrm>
            <a:off x="1071538" y="4143380"/>
            <a:ext cx="107157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/>
          <p:nvPr/>
        </p:nvCxnSpPr>
        <p:spPr>
          <a:xfrm>
            <a:off x="6143636" y="5143512"/>
            <a:ext cx="1714512" cy="64294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5857884" y="5643578"/>
            <a:ext cx="970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+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1" name="Прямая со стрелкой 110"/>
          <p:cNvCxnSpPr/>
          <p:nvPr/>
        </p:nvCxnSpPr>
        <p:spPr>
          <a:xfrm>
            <a:off x="6072198" y="5786454"/>
            <a:ext cx="5000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 стрелкой 112"/>
          <p:cNvCxnSpPr/>
          <p:nvPr/>
        </p:nvCxnSpPr>
        <p:spPr>
          <a:xfrm rot="16200000" flipH="1">
            <a:off x="892943" y="4893479"/>
            <a:ext cx="771524" cy="70008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7.40741E-7 L 0.41476 -0.1840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" y="-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23 0.01041 L 0.41893 -0.2826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" y="-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96296E-6 L 0.4217 0.06666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" y="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33333E-6 L 0.42326 -0.13865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2" y="-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0052 -0.14491 L -1.94444E-6 1.11022E-16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" y="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6927 -0.01898 L -5.55556E-7 -1.48148E-6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84" grpId="0"/>
      <p:bldP spid="10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357166"/>
            <a:ext cx="764386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Задача №755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Дано: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642910" y="2143116"/>
            <a:ext cx="1357322" cy="35719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42976" y="178592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214414" y="1928802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392877" y="3750471"/>
            <a:ext cx="1071570" cy="2857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8596" y="350043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flipV="1">
            <a:off x="428596" y="3499644"/>
            <a:ext cx="393703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V="1">
            <a:off x="1142976" y="3357562"/>
            <a:ext cx="1357322" cy="121444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500166" y="3571876"/>
            <a:ext cx="142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1500166" y="350043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10800000">
            <a:off x="2000232" y="4643446"/>
            <a:ext cx="1143008" cy="59564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357422" y="4500570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Прямая со стрелкой 40"/>
          <p:cNvCxnSpPr>
            <a:endCxn id="39" idx="0"/>
          </p:cNvCxnSpPr>
          <p:nvPr/>
        </p:nvCxnSpPr>
        <p:spPr>
          <a:xfrm>
            <a:off x="2357422" y="4500570"/>
            <a:ext cx="535785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571604" y="535782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Прямая со стрелкой 49"/>
          <p:cNvCxnSpPr/>
          <p:nvPr/>
        </p:nvCxnSpPr>
        <p:spPr>
          <a:xfrm>
            <a:off x="1428728" y="5357826"/>
            <a:ext cx="5000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V="1">
            <a:off x="4857752" y="2500306"/>
            <a:ext cx="3286148" cy="4286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flipV="1">
            <a:off x="5857884" y="2500306"/>
            <a:ext cx="1428760" cy="114300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rot="5400000">
            <a:off x="5429256" y="3000372"/>
            <a:ext cx="1143008" cy="2857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6572264" y="2857496"/>
            <a:ext cx="2571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 +в +с +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+е  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8" name="Прямая со стрелкой 67"/>
          <p:cNvCxnSpPr/>
          <p:nvPr/>
        </p:nvCxnSpPr>
        <p:spPr>
          <a:xfrm>
            <a:off x="8001024" y="2928934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7072330" y="2928934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7500958" y="2928934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 rot="5400000" flipH="1" flipV="1">
            <a:off x="6875090" y="2768984"/>
            <a:ext cx="1588" cy="3214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>
            <a:off x="8572528" y="2928934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1142976" y="5929330"/>
            <a:ext cx="2071702" cy="5000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>
            <a:off x="6143636" y="1928802"/>
            <a:ext cx="2000264" cy="5715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 flipV="1">
            <a:off x="4857752" y="2571744"/>
            <a:ext cx="1285884" cy="35719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10800000">
            <a:off x="6072198" y="1928802"/>
            <a:ext cx="1143008" cy="5715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 flipH="1">
            <a:off x="5117785" y="2428868"/>
            <a:ext cx="2400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5" name="Прямая со стрелкой 54"/>
          <p:cNvCxnSpPr/>
          <p:nvPr/>
        </p:nvCxnSpPr>
        <p:spPr>
          <a:xfrm flipV="1">
            <a:off x="5143504" y="242886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572132" y="3143248"/>
            <a:ext cx="32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Прямая со стрелкой 63"/>
          <p:cNvCxnSpPr/>
          <p:nvPr/>
        </p:nvCxnSpPr>
        <p:spPr>
          <a:xfrm flipV="1">
            <a:off x="5643570" y="3142454"/>
            <a:ext cx="215108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357950" y="3429000"/>
            <a:ext cx="298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3" name="Прямая со стрелкой 72"/>
          <p:cNvCxnSpPr/>
          <p:nvPr/>
        </p:nvCxnSpPr>
        <p:spPr>
          <a:xfrm>
            <a:off x="6429388" y="342900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6215074" y="235743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1" name="Прямая со стрелкой 80"/>
          <p:cNvCxnSpPr/>
          <p:nvPr/>
        </p:nvCxnSpPr>
        <p:spPr>
          <a:xfrm rot="5400000" flipH="1" flipV="1">
            <a:off x="6382480" y="2261462"/>
            <a:ext cx="1588" cy="19352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7143768" y="1857364"/>
            <a:ext cx="298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6" name="Прямая со стрелкой 85"/>
          <p:cNvCxnSpPr/>
          <p:nvPr/>
        </p:nvCxnSpPr>
        <p:spPr>
          <a:xfrm>
            <a:off x="7143768" y="1928802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1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1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6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53" grpId="0"/>
      <p:bldP spid="60" grpId="0"/>
      <p:bldP spid="70" grpId="0"/>
      <p:bldP spid="78" grpId="0"/>
      <p:bldP spid="8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57166"/>
            <a:ext cx="750099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Задача № 756.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Дано: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10800000" flipV="1">
            <a:off x="1000100" y="3214686"/>
            <a:ext cx="1357322" cy="64294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flipH="1">
            <a:off x="1000100" y="2928934"/>
            <a:ext cx="5257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1000100" y="3000372"/>
            <a:ext cx="28734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 flipH="1" flipV="1">
            <a:off x="1821637" y="4250537"/>
            <a:ext cx="500066" cy="2857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571604" y="4214818"/>
            <a:ext cx="639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1500166" y="4143380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1000100" y="4929198"/>
            <a:ext cx="914400" cy="914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14348" y="535782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714348" y="5500702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4000496" y="1857364"/>
            <a:ext cx="1357322" cy="64294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929058" y="1643050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 flipV="1">
            <a:off x="4143372" y="1714488"/>
            <a:ext cx="285750" cy="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5400000">
            <a:off x="5464975" y="2607463"/>
            <a:ext cx="500066" cy="2857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143504" y="2214554"/>
            <a:ext cx="7562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-z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Прямая со стрелкой 48"/>
          <p:cNvCxnSpPr/>
          <p:nvPr/>
        </p:nvCxnSpPr>
        <p:spPr>
          <a:xfrm>
            <a:off x="5286380" y="2357430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rot="16200000" flipV="1">
            <a:off x="5643570" y="1714488"/>
            <a:ext cx="928694" cy="9286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072198" y="1714488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-y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9" name="Прямая со стрелкой 58"/>
          <p:cNvCxnSpPr/>
          <p:nvPr/>
        </p:nvCxnSpPr>
        <p:spPr>
          <a:xfrm>
            <a:off x="6072198" y="1643050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Прямоугольник 68"/>
          <p:cNvSpPr/>
          <p:nvPr/>
        </p:nvSpPr>
        <p:spPr>
          <a:xfrm>
            <a:off x="5214942" y="3286124"/>
            <a:ext cx="5858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y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1" name="Прямая со стрелкой 70"/>
          <p:cNvCxnSpPr/>
          <p:nvPr/>
        </p:nvCxnSpPr>
        <p:spPr>
          <a:xfrm>
            <a:off x="5214942" y="3214686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 rot="10800000">
            <a:off x="3500430" y="3857628"/>
            <a:ext cx="2214578" cy="2857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500562" y="4286256"/>
            <a:ext cx="10715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- у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5" name="Прямая со стрелкой 84"/>
          <p:cNvCxnSpPr/>
          <p:nvPr/>
        </p:nvCxnSpPr>
        <p:spPr>
          <a:xfrm>
            <a:off x="4572000" y="4357694"/>
            <a:ext cx="78581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 rot="5400000" flipH="1" flipV="1">
            <a:off x="1821637" y="4250537"/>
            <a:ext cx="500066" cy="2857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 rot="16200000" flipH="1">
            <a:off x="1000100" y="4929198"/>
            <a:ext cx="928694" cy="9286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/>
          <p:nvPr/>
        </p:nvCxnSpPr>
        <p:spPr>
          <a:xfrm rot="16200000" flipV="1">
            <a:off x="6215074" y="5072074"/>
            <a:ext cx="1357322" cy="64294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6858016" y="4643446"/>
            <a:ext cx="18573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z - y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7" name="Прямая со стрелкой 106"/>
          <p:cNvCxnSpPr/>
          <p:nvPr/>
        </p:nvCxnSpPr>
        <p:spPr>
          <a:xfrm rot="5400000" flipH="1" flipV="1">
            <a:off x="7250925" y="4822041"/>
            <a:ext cx="714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 стрелкой 108"/>
          <p:cNvCxnSpPr/>
          <p:nvPr/>
        </p:nvCxnSpPr>
        <p:spPr>
          <a:xfrm>
            <a:off x="6929454" y="4786322"/>
            <a:ext cx="64294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 стрелкой 116"/>
          <p:cNvCxnSpPr/>
          <p:nvPr/>
        </p:nvCxnSpPr>
        <p:spPr>
          <a:xfrm rot="10800000" flipV="1">
            <a:off x="6786578" y="2214554"/>
            <a:ext cx="1643074" cy="114300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 стрелкой 118"/>
          <p:cNvCxnSpPr/>
          <p:nvPr/>
        </p:nvCxnSpPr>
        <p:spPr>
          <a:xfrm rot="10800000" flipV="1">
            <a:off x="1000100" y="3214686"/>
            <a:ext cx="1357322" cy="64294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 стрелкой 119"/>
          <p:cNvCxnSpPr/>
          <p:nvPr/>
        </p:nvCxnSpPr>
        <p:spPr>
          <a:xfrm rot="10800000" flipV="1">
            <a:off x="1000100" y="3214686"/>
            <a:ext cx="1357322" cy="64294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7072330" y="1857364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x -z</a:t>
            </a:r>
            <a:endParaRPr lang="ru-RU" dirty="0"/>
          </a:p>
        </p:txBody>
      </p:sp>
      <p:cxnSp>
        <p:nvCxnSpPr>
          <p:cNvPr id="126" name="Прямая со стрелкой 125"/>
          <p:cNvCxnSpPr/>
          <p:nvPr/>
        </p:nvCxnSpPr>
        <p:spPr>
          <a:xfrm>
            <a:off x="7072330" y="1857364"/>
            <a:ext cx="750101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7786710" y="3286124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dirty="0"/>
          </a:p>
        </p:txBody>
      </p:sp>
      <p:cxnSp>
        <p:nvCxnSpPr>
          <p:cNvPr id="133" name="Прямая со стрелкой 132"/>
          <p:cNvCxnSpPr>
            <a:endCxn id="131" idx="0"/>
          </p:cNvCxnSpPr>
          <p:nvPr/>
        </p:nvCxnSpPr>
        <p:spPr>
          <a:xfrm>
            <a:off x="7715272" y="3286124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3571868" y="3286124"/>
            <a:ext cx="312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3" name="Прямая со стрелкой 142"/>
          <p:cNvCxnSpPr/>
          <p:nvPr/>
        </p:nvCxnSpPr>
        <p:spPr>
          <a:xfrm rot="10800000" flipH="1">
            <a:off x="3571868" y="3286124"/>
            <a:ext cx="31290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Прямоугольник 146"/>
          <p:cNvSpPr/>
          <p:nvPr/>
        </p:nvSpPr>
        <p:spPr>
          <a:xfrm>
            <a:off x="4607635" y="3208308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8" name="Прямая со стрелкой 147"/>
          <p:cNvCxnSpPr/>
          <p:nvPr/>
        </p:nvCxnSpPr>
        <p:spPr>
          <a:xfrm rot="5400000" flipH="1" flipV="1">
            <a:off x="1821637" y="4250537"/>
            <a:ext cx="500066" cy="2857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6286512" y="5214950"/>
            <a:ext cx="928694" cy="8572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10800000" flipV="1">
            <a:off x="3428992" y="3214686"/>
            <a:ext cx="1357322" cy="64294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rot="16200000" flipH="1">
            <a:off x="4786314" y="3214686"/>
            <a:ext cx="928694" cy="9286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rot="5400000" flipH="1" flipV="1">
            <a:off x="6179355" y="4822041"/>
            <a:ext cx="500066" cy="2857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rot="10800000" flipV="1">
            <a:off x="6786578" y="2714620"/>
            <a:ext cx="1357322" cy="64294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rot="5400000" flipH="1" flipV="1">
            <a:off x="8036743" y="2321711"/>
            <a:ext cx="500066" cy="2857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8501090" y="271462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5" name="Прямая со стрелкой 64"/>
          <p:cNvCxnSpPr/>
          <p:nvPr/>
        </p:nvCxnSpPr>
        <p:spPr>
          <a:xfrm>
            <a:off x="8501090" y="2714620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6143636" y="557214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7" name="Прямая со стрелкой 76"/>
          <p:cNvCxnSpPr/>
          <p:nvPr/>
        </p:nvCxnSpPr>
        <p:spPr>
          <a:xfrm>
            <a:off x="6143636" y="557214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6000760" y="4714884"/>
            <a:ext cx="298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z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9" name="Прямая со стрелкой 88"/>
          <p:cNvCxnSpPr/>
          <p:nvPr/>
        </p:nvCxnSpPr>
        <p:spPr>
          <a:xfrm>
            <a:off x="5929322" y="4714884"/>
            <a:ext cx="35082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5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6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3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5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9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4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1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8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3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80" grpId="0"/>
      <p:bldP spid="102" grpId="0"/>
      <p:bldP spid="121" grpId="0"/>
      <p:bldP spid="131" grpId="0"/>
      <p:bldP spid="141" grpId="0"/>
      <p:bldP spid="63" grpId="0"/>
      <p:bldP spid="75" grpId="0"/>
      <p:bldP spid="8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928670"/>
            <a:ext cx="80010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ЗАДАЧА : используя правило треугольника , постройте векторы     ОА  = а +в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214546" y="1500174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3071802" y="1500174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500430" y="1500174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V="1">
            <a:off x="1285852" y="3500438"/>
            <a:ext cx="1357322" cy="8572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643042" y="3286124"/>
            <a:ext cx="428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600" b="1" dirty="0"/>
          </a:p>
        </p:txBody>
      </p:sp>
      <p:cxnSp>
        <p:nvCxnSpPr>
          <p:cNvPr id="36" name="Прямая со стрелкой 35"/>
          <p:cNvCxnSpPr/>
          <p:nvPr/>
        </p:nvCxnSpPr>
        <p:spPr>
          <a:xfrm>
            <a:off x="1714480" y="3286124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1428728" y="4500570"/>
            <a:ext cx="914400" cy="914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000232" y="4643446"/>
            <a:ext cx="399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3200" b="1" dirty="0"/>
          </a:p>
        </p:txBody>
      </p:sp>
      <p:cxnSp>
        <p:nvCxnSpPr>
          <p:cNvPr id="45" name="Прямая со стрелкой 44"/>
          <p:cNvCxnSpPr/>
          <p:nvPr/>
        </p:nvCxnSpPr>
        <p:spPr>
          <a:xfrm>
            <a:off x="2071670" y="4643446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rot="5400000" flipH="1" flipV="1">
            <a:off x="5144298" y="4214024"/>
            <a:ext cx="1785950" cy="35877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5214942" y="5000636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43637" y="4500570"/>
            <a:ext cx="785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ОА</a:t>
            </a:r>
            <a:endParaRPr lang="ru-RU" sz="2800" b="1" dirty="0"/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6215074" y="4500570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1285852" y="3500438"/>
            <a:ext cx="1357322" cy="85725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428728" y="4500570"/>
            <a:ext cx="914400" cy="914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628" y="3571876"/>
            <a:ext cx="415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5214942" y="5072074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929190" y="3714752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3333E-6 L 0.39548 0.0006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85185E-6 L 0.38038 -0.0210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0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1"/>
      <p:bldP spid="28" grpId="0"/>
      <p:bldP spid="1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714356"/>
            <a:ext cx="8715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ЗАДАЧА: используя правило  параллелограмма</a:t>
            </a:r>
          </a:p>
          <a:p>
            <a:r>
              <a:rPr lang="ru-RU" sz="2000" b="1" dirty="0" smtClean="0"/>
              <a:t> постройте векторы ОР </a:t>
            </a:r>
            <a:r>
              <a:rPr lang="ru-RU" sz="2000" b="1" dirty="0" err="1" smtClean="0"/>
              <a:t>=х</a:t>
            </a:r>
            <a:r>
              <a:rPr lang="ru-RU" sz="2000" b="1" dirty="0" smtClean="0"/>
              <a:t> + у  </a:t>
            </a:r>
            <a:endParaRPr lang="ru-RU" sz="2000" b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643174" y="1071546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214678" y="1071546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643306" y="1071546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V="1">
            <a:off x="1785918" y="2500306"/>
            <a:ext cx="3500462" cy="71438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357422" y="264318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Х+У= ОР</a:t>
            </a:r>
            <a:endParaRPr lang="ru-RU" b="1" dirty="0"/>
          </a:p>
        </p:txBody>
      </p:sp>
      <p:cxnSp>
        <p:nvCxnSpPr>
          <p:cNvPr id="58" name="Прямая со стрелкой 57"/>
          <p:cNvCxnSpPr/>
          <p:nvPr/>
        </p:nvCxnSpPr>
        <p:spPr>
          <a:xfrm>
            <a:off x="2285984" y="2571744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2643174" y="2571744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3000364" y="2571744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 flipH="1" flipV="1">
            <a:off x="4429124" y="2928934"/>
            <a:ext cx="1285884" cy="428628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143108" y="2000240"/>
            <a:ext cx="3071834" cy="500066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500166" y="3214686"/>
            <a:ext cx="4443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O</a:t>
            </a:r>
            <a:endParaRPr lang="ru-RU" sz="32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357818" y="2143116"/>
            <a:ext cx="5567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</a:t>
            </a:r>
            <a:endParaRPr lang="ru-RU" sz="3200" b="1" dirty="0"/>
          </a:p>
        </p:txBody>
      </p:sp>
      <p:cxnSp>
        <p:nvCxnSpPr>
          <p:cNvPr id="24" name="Прямая со стрелкой 23"/>
          <p:cNvCxnSpPr/>
          <p:nvPr/>
        </p:nvCxnSpPr>
        <p:spPr>
          <a:xfrm rot="5400000" flipH="1" flipV="1">
            <a:off x="3000364" y="4429132"/>
            <a:ext cx="1214446" cy="35719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3643306" y="5357826"/>
            <a:ext cx="3071834" cy="5715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143240" y="4929198"/>
            <a:ext cx="3577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х.</a:t>
            </a:r>
            <a:endParaRPr lang="ru-RU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000760" y="5214950"/>
            <a:ext cx="29046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у</a:t>
            </a:r>
            <a:endParaRPr lang="ru-RU" sz="2000" b="1" dirty="0"/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2714612" y="3857628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 rot="5400000" flipH="1" flipV="1">
            <a:off x="6142458" y="5001814"/>
            <a:ext cx="794" cy="284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5400000" flipH="1" flipV="1">
            <a:off x="1357290" y="2428868"/>
            <a:ext cx="1214446" cy="35719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1785918" y="3214686"/>
            <a:ext cx="3071834" cy="5715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357290" y="250030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Прямая со стрелкой 46"/>
          <p:cNvCxnSpPr/>
          <p:nvPr/>
        </p:nvCxnSpPr>
        <p:spPr>
          <a:xfrm>
            <a:off x="1357290" y="2500306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714612" y="3929066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9" name="Прямая со стрелкой 48"/>
          <p:cNvCxnSpPr/>
          <p:nvPr/>
        </p:nvCxnSpPr>
        <p:spPr>
          <a:xfrm>
            <a:off x="3071802" y="4929198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34" grpId="0"/>
      <p:bldP spid="46" grpId="0"/>
      <p:bldP spid="4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785794"/>
            <a:ext cx="664373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Задача</a:t>
            </a:r>
            <a:r>
              <a:rPr lang="ru-RU" sz="2400" b="1" dirty="0" smtClean="0"/>
              <a:t>:  Используя правило треугольника, найдите сумму векторов: а) РМ и МТ, б) СН и НС,</a:t>
            </a:r>
          </a:p>
          <a:p>
            <a:r>
              <a:rPr lang="ru-RU" sz="2400" b="1" dirty="0" smtClean="0"/>
              <a:t> в) АВ + 0,г) 0 +СЕ.</a:t>
            </a:r>
          </a:p>
          <a:p>
            <a:endParaRPr lang="ru-RU" sz="2400" b="1" dirty="0" smtClean="0"/>
          </a:p>
          <a:p>
            <a:endParaRPr lang="ru-RU" sz="2400" b="1" dirty="0" smtClean="0"/>
          </a:p>
          <a:p>
            <a:r>
              <a:rPr lang="ru-RU" sz="2400" b="1" dirty="0" smtClean="0"/>
              <a:t>Решение: а)РМ + МТ = РТ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                  б) СН +НС= СС= 0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                  в) АВ + 0 = АВ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                   г) 0 + СЕ= СЕ</a:t>
            </a:r>
            <a:endParaRPr lang="ru-RU" sz="2400" b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4786314" y="1285860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429256" y="1285860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6357950" y="1285860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7000892" y="1285860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500166" y="1714488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2071670" y="171448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2643174" y="171448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3071802" y="1714488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2643174" y="2714620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3286116" y="2714620"/>
            <a:ext cx="5000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4071934" y="2714620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2714612" y="342900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3357554" y="3429000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3929058" y="3429000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4572000" y="342900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2714612" y="4143380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3357554" y="414338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3929058" y="4143380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2643174" y="4857760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>
            <a:off x="3357554" y="485776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>
            <a:off x="4000496" y="485776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500042"/>
            <a:ext cx="764386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З</a:t>
            </a:r>
            <a:r>
              <a:rPr lang="ru-RU" sz="2800" b="1" dirty="0" smtClean="0"/>
              <a:t>адача : Используя правило треугольника, постройте векторы ОА = а + в  и </a:t>
            </a:r>
            <a:r>
              <a:rPr lang="en-US" sz="2800" b="1" dirty="0" smtClean="0"/>
              <a:t>C</a:t>
            </a:r>
            <a:r>
              <a:rPr lang="ru-RU" sz="2800" b="1" dirty="0" smtClean="0"/>
              <a:t>В = а +в.</a:t>
            </a:r>
            <a:r>
              <a:rPr lang="en-US" sz="2800" b="1" dirty="0" smtClean="0"/>
              <a:t> </a:t>
            </a:r>
            <a:r>
              <a:rPr lang="ru-RU" sz="2800" b="1" dirty="0" smtClean="0"/>
              <a:t> </a:t>
            </a:r>
          </a:p>
          <a:p>
            <a:r>
              <a:rPr lang="ru-RU" sz="2800" b="1" dirty="0" smtClean="0"/>
              <a:t>Определите вид  четырехугольника ОАВС.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643306" y="1071546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429124" y="1071546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929190" y="1071546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715008" y="1071546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357950" y="1071546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858016" y="1071546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 flipH="1" flipV="1">
            <a:off x="892943" y="2393149"/>
            <a:ext cx="785818" cy="7143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rot="10800000">
            <a:off x="285720" y="4143380"/>
            <a:ext cx="85725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785786" y="2428868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35" name="TextBox 34"/>
          <p:cNvSpPr txBox="1"/>
          <p:nvPr/>
        </p:nvSpPr>
        <p:spPr>
          <a:xfrm flipH="1">
            <a:off x="642910" y="3643314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</a:t>
            </a:r>
            <a:endParaRPr lang="ru-RU" b="1" dirty="0"/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785786" y="2500306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642910" y="3643314"/>
            <a:ext cx="38004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572000" y="3357562"/>
            <a:ext cx="3978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о</a:t>
            </a:r>
            <a:endParaRPr lang="ru-RU" sz="3200" b="1" dirty="0"/>
          </a:p>
        </p:txBody>
      </p:sp>
      <p:cxnSp>
        <p:nvCxnSpPr>
          <p:cNvPr id="55" name="Прямая со стрелкой 54"/>
          <p:cNvCxnSpPr/>
          <p:nvPr/>
        </p:nvCxnSpPr>
        <p:spPr>
          <a:xfrm rot="16200000" flipV="1">
            <a:off x="3147171" y="3210755"/>
            <a:ext cx="785818" cy="2221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>
            <a:stCxn id="44" idx="0"/>
          </p:cNvCxnSpPr>
          <p:nvPr/>
        </p:nvCxnSpPr>
        <p:spPr>
          <a:xfrm rot="16200000" flipV="1">
            <a:off x="4278558" y="2865186"/>
            <a:ext cx="785818" cy="19893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3000364" y="2786058"/>
            <a:ext cx="545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95" name="TextBox 94"/>
          <p:cNvSpPr txBox="1"/>
          <p:nvPr/>
        </p:nvSpPr>
        <p:spPr>
          <a:xfrm>
            <a:off x="3428992" y="3786190"/>
            <a:ext cx="3337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С</a:t>
            </a:r>
            <a:endParaRPr lang="ru-RU" sz="2000" b="1" dirty="0"/>
          </a:p>
        </p:txBody>
      </p:sp>
      <p:sp>
        <p:nvSpPr>
          <p:cNvPr id="96" name="TextBox 95"/>
          <p:cNvSpPr txBox="1"/>
          <p:nvPr/>
        </p:nvSpPr>
        <p:spPr>
          <a:xfrm>
            <a:off x="4214810" y="2643182"/>
            <a:ext cx="346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К</a:t>
            </a:r>
            <a:endParaRPr lang="ru-RU" sz="2000" b="1" dirty="0"/>
          </a:p>
        </p:txBody>
      </p:sp>
      <p:cxnSp>
        <p:nvCxnSpPr>
          <p:cNvPr id="98" name="Прямая соединительная линия 97"/>
          <p:cNvCxnSpPr/>
          <p:nvPr/>
        </p:nvCxnSpPr>
        <p:spPr>
          <a:xfrm flipV="1">
            <a:off x="3428992" y="2571744"/>
            <a:ext cx="1143008" cy="35719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>
            <a:endCxn id="44" idx="0"/>
          </p:cNvCxnSpPr>
          <p:nvPr/>
        </p:nvCxnSpPr>
        <p:spPr>
          <a:xfrm flipV="1">
            <a:off x="3643306" y="3357562"/>
            <a:ext cx="1127627" cy="35719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4357686" y="2143116"/>
            <a:ext cx="32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104" name="TextBox 103"/>
          <p:cNvSpPr txBox="1"/>
          <p:nvPr/>
        </p:nvSpPr>
        <p:spPr>
          <a:xfrm>
            <a:off x="5643570" y="2428868"/>
            <a:ext cx="3930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М</a:t>
            </a:r>
            <a:endParaRPr lang="ru-RU" sz="2000" b="1" dirty="0"/>
          </a:p>
        </p:txBody>
      </p:sp>
      <p:sp>
        <p:nvSpPr>
          <p:cNvPr id="105" name="TextBox 104"/>
          <p:cNvSpPr txBox="1"/>
          <p:nvPr/>
        </p:nvSpPr>
        <p:spPr>
          <a:xfrm>
            <a:off x="5214942" y="3000372"/>
            <a:ext cx="320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106" name="TextBox 105"/>
          <p:cNvSpPr txBox="1"/>
          <p:nvPr/>
        </p:nvSpPr>
        <p:spPr>
          <a:xfrm>
            <a:off x="4929190" y="2143116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4143372" y="3214686"/>
            <a:ext cx="320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108" name="TextBox 107"/>
          <p:cNvSpPr txBox="1"/>
          <p:nvPr/>
        </p:nvSpPr>
        <p:spPr>
          <a:xfrm>
            <a:off x="3786182" y="2428868"/>
            <a:ext cx="3193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в</a:t>
            </a:r>
            <a:endParaRPr lang="ru-RU" sz="2000" b="1" dirty="0"/>
          </a:p>
        </p:txBody>
      </p:sp>
      <p:cxnSp>
        <p:nvCxnSpPr>
          <p:cNvPr id="116" name="Прямая со стрелкой 115"/>
          <p:cNvCxnSpPr/>
          <p:nvPr/>
        </p:nvCxnSpPr>
        <p:spPr>
          <a:xfrm>
            <a:off x="3786182" y="2500306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 стрелкой 119"/>
          <p:cNvCxnSpPr/>
          <p:nvPr/>
        </p:nvCxnSpPr>
        <p:spPr>
          <a:xfrm rot="16200000" flipH="1">
            <a:off x="4348894" y="3152041"/>
            <a:ext cx="2" cy="2681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125"/>
          <p:cNvSpPr txBox="1"/>
          <p:nvPr/>
        </p:nvSpPr>
        <p:spPr>
          <a:xfrm>
            <a:off x="285720" y="4357694"/>
            <a:ext cx="850112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Отложим от точки О вектор ОМ = а и от точки М вектор МА = в, тогда </a:t>
            </a:r>
          </a:p>
          <a:p>
            <a:r>
              <a:rPr lang="ru-RU" sz="2000" b="1" dirty="0" smtClean="0"/>
              <a:t> ОА=ОМ + МА. Аналогично  строим СК = а и КВ = в, тогда СВ = СК+КВ.</a:t>
            </a:r>
          </a:p>
          <a:p>
            <a:r>
              <a:rPr lang="ru-RU" sz="2000" b="1" dirty="0" smtClean="0"/>
              <a:t>Т.к. ОА = а + в и </a:t>
            </a:r>
            <a:r>
              <a:rPr lang="en-US" sz="2000" b="1" dirty="0" smtClean="0"/>
              <a:t>C</a:t>
            </a:r>
            <a:r>
              <a:rPr lang="ru-RU" sz="2000" b="1" dirty="0" smtClean="0"/>
              <a:t>В = а + в, то ОА=</a:t>
            </a:r>
            <a:r>
              <a:rPr lang="en-US" sz="2000" b="1" dirty="0" smtClean="0"/>
              <a:t>C</a:t>
            </a:r>
            <a:r>
              <a:rPr lang="ru-RU" sz="2000" b="1" dirty="0" smtClean="0"/>
              <a:t>В , поэтому четырехугольник- параллелограмм.</a:t>
            </a:r>
            <a:r>
              <a:rPr lang="en-US" sz="2000" b="1" dirty="0" smtClean="0"/>
              <a:t> </a:t>
            </a:r>
            <a:endParaRPr lang="ru-RU" sz="2000" b="1" dirty="0" smtClean="0"/>
          </a:p>
          <a:p>
            <a:r>
              <a:rPr lang="ru-RU" sz="2000" b="1" dirty="0" smtClean="0"/>
              <a:t> </a:t>
            </a:r>
            <a:endParaRPr lang="ru-RU" sz="2000" b="1" dirty="0"/>
          </a:p>
        </p:txBody>
      </p:sp>
      <p:cxnSp>
        <p:nvCxnSpPr>
          <p:cNvPr id="128" name="Прямая со стрелкой 127"/>
          <p:cNvCxnSpPr/>
          <p:nvPr/>
        </p:nvCxnSpPr>
        <p:spPr>
          <a:xfrm>
            <a:off x="3428992" y="4357694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Прямая со стрелкой 130"/>
          <p:cNvCxnSpPr/>
          <p:nvPr/>
        </p:nvCxnSpPr>
        <p:spPr>
          <a:xfrm>
            <a:off x="3929058" y="4357694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 стрелкой 134"/>
          <p:cNvCxnSpPr/>
          <p:nvPr/>
        </p:nvCxnSpPr>
        <p:spPr>
          <a:xfrm>
            <a:off x="6357950" y="4286256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Прямая со стрелкой 137"/>
          <p:cNvCxnSpPr/>
          <p:nvPr/>
        </p:nvCxnSpPr>
        <p:spPr>
          <a:xfrm>
            <a:off x="7000892" y="4286256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 стрелкой 140"/>
          <p:cNvCxnSpPr/>
          <p:nvPr/>
        </p:nvCxnSpPr>
        <p:spPr>
          <a:xfrm>
            <a:off x="357158" y="4714884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 стрелкой 144"/>
          <p:cNvCxnSpPr/>
          <p:nvPr/>
        </p:nvCxnSpPr>
        <p:spPr>
          <a:xfrm>
            <a:off x="928662" y="4714884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 стрелкой 147"/>
          <p:cNvCxnSpPr/>
          <p:nvPr/>
        </p:nvCxnSpPr>
        <p:spPr>
          <a:xfrm>
            <a:off x="1571604" y="4714884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Прямая со стрелкой 150"/>
          <p:cNvCxnSpPr/>
          <p:nvPr/>
        </p:nvCxnSpPr>
        <p:spPr>
          <a:xfrm>
            <a:off x="4286248" y="4714884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Прямая со стрелкой 154"/>
          <p:cNvCxnSpPr/>
          <p:nvPr/>
        </p:nvCxnSpPr>
        <p:spPr>
          <a:xfrm>
            <a:off x="4857752" y="4714884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 стрелкой 157"/>
          <p:cNvCxnSpPr/>
          <p:nvPr/>
        </p:nvCxnSpPr>
        <p:spPr>
          <a:xfrm>
            <a:off x="5286380" y="4714884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Прямая со стрелкой 160"/>
          <p:cNvCxnSpPr/>
          <p:nvPr/>
        </p:nvCxnSpPr>
        <p:spPr>
          <a:xfrm>
            <a:off x="5857884" y="4714884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Прямая со стрелкой 164"/>
          <p:cNvCxnSpPr/>
          <p:nvPr/>
        </p:nvCxnSpPr>
        <p:spPr>
          <a:xfrm>
            <a:off x="6715140" y="4714884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Прямая со стрелкой 167"/>
          <p:cNvCxnSpPr/>
          <p:nvPr/>
        </p:nvCxnSpPr>
        <p:spPr>
          <a:xfrm>
            <a:off x="7286644" y="4714884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 стрелкой 171"/>
          <p:cNvCxnSpPr/>
          <p:nvPr/>
        </p:nvCxnSpPr>
        <p:spPr>
          <a:xfrm>
            <a:off x="7786710" y="4714884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Прямая со стрелкой 174"/>
          <p:cNvCxnSpPr/>
          <p:nvPr/>
        </p:nvCxnSpPr>
        <p:spPr>
          <a:xfrm>
            <a:off x="857224" y="5000636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Прямая со стрелкой 177"/>
          <p:cNvCxnSpPr/>
          <p:nvPr/>
        </p:nvCxnSpPr>
        <p:spPr>
          <a:xfrm>
            <a:off x="1357290" y="5000636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Прямая со стрелкой 180"/>
          <p:cNvCxnSpPr/>
          <p:nvPr/>
        </p:nvCxnSpPr>
        <p:spPr>
          <a:xfrm>
            <a:off x="1714480" y="5000636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Прямая со стрелкой 183"/>
          <p:cNvCxnSpPr/>
          <p:nvPr/>
        </p:nvCxnSpPr>
        <p:spPr>
          <a:xfrm>
            <a:off x="2214546" y="5000636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Прямая со стрелкой 187"/>
          <p:cNvCxnSpPr/>
          <p:nvPr/>
        </p:nvCxnSpPr>
        <p:spPr>
          <a:xfrm>
            <a:off x="2643174" y="5000636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Прямая со стрелкой 190"/>
          <p:cNvCxnSpPr/>
          <p:nvPr/>
        </p:nvCxnSpPr>
        <p:spPr>
          <a:xfrm>
            <a:off x="3071802" y="5000636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Прямая со стрелкой 193"/>
          <p:cNvCxnSpPr/>
          <p:nvPr/>
        </p:nvCxnSpPr>
        <p:spPr>
          <a:xfrm>
            <a:off x="3714744" y="5000636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Прямая со стрелкой 198"/>
          <p:cNvCxnSpPr/>
          <p:nvPr/>
        </p:nvCxnSpPr>
        <p:spPr>
          <a:xfrm>
            <a:off x="4143372" y="5000636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 стрелкой 108"/>
          <p:cNvCxnSpPr/>
          <p:nvPr/>
        </p:nvCxnSpPr>
        <p:spPr>
          <a:xfrm rot="16200000" flipH="1">
            <a:off x="5349026" y="2937727"/>
            <a:ext cx="2" cy="26816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 стрелкой 110"/>
          <p:cNvCxnSpPr/>
          <p:nvPr/>
        </p:nvCxnSpPr>
        <p:spPr>
          <a:xfrm>
            <a:off x="4929190" y="2214554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 rot="10800000">
            <a:off x="285720" y="4143380"/>
            <a:ext cx="857256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rot="5400000" flipH="1" flipV="1">
            <a:off x="892943" y="2393149"/>
            <a:ext cx="785818" cy="7143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0.00462 L 0.42761 0.0300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" y="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81481E-6 L 0.47239 -0.2298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" y="-11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1152E-6 L 0.2974 0.08397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" y="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942E-6 L 0.34306 -0.17762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" y="-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94" grpId="0"/>
      <p:bldP spid="95" grpId="0"/>
      <p:bldP spid="96" grpId="0"/>
      <p:bldP spid="103" grpId="0"/>
      <p:bldP spid="104" grpId="0"/>
      <p:bldP spid="106" grpId="0"/>
      <p:bldP spid="107" grpId="0"/>
      <p:bldP spid="10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0" name="Picture 4" descr="C:\Documents and Settings\loris.MYCOMP\Мои документы\картинки на сайт 3_files\i_043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3357562"/>
            <a:ext cx="2571768" cy="285752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857356" y="1428736"/>
            <a:ext cx="6429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СПАСИБО ЗА УРОК</a:t>
            </a:r>
            <a:endParaRPr lang="ru-RU" sz="3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0034" y="571480"/>
            <a:ext cx="7858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Сложить коллинеарные противоположно направленные вектора</a:t>
            </a:r>
            <a:endParaRPr lang="ru-RU" sz="2000" b="1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928662" y="2714620"/>
            <a:ext cx="2428892" cy="158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28794" y="2214554"/>
            <a:ext cx="320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а</a:t>
            </a:r>
            <a:endParaRPr lang="ru-RU" sz="2000" b="1" dirty="0"/>
          </a:p>
        </p:txBody>
      </p:sp>
      <p:cxnSp>
        <p:nvCxnSpPr>
          <p:cNvPr id="12" name="Прямая со стрелкой 11"/>
          <p:cNvCxnSpPr/>
          <p:nvPr/>
        </p:nvCxnSpPr>
        <p:spPr>
          <a:xfrm>
            <a:off x="1928794" y="2214554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0800000">
            <a:off x="1714480" y="3429000"/>
            <a:ext cx="1428760" cy="1588"/>
          </a:xfrm>
          <a:prstGeom prst="straightConnector1">
            <a:avLst/>
          </a:prstGeom>
          <a:ln w="38100">
            <a:solidFill>
              <a:srgbClr val="0C46A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000232" y="2928934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</a:t>
            </a:r>
            <a:endParaRPr lang="ru-RU" sz="2000" b="1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>
            <a:off x="2000232" y="3000372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357554" y="4572008"/>
            <a:ext cx="4286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О</a:t>
            </a:r>
            <a:endParaRPr lang="ru-RU" sz="2000" b="1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3786182" y="4857760"/>
            <a:ext cx="107157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929058" y="4286256"/>
            <a:ext cx="7344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а + в</a:t>
            </a:r>
            <a:endParaRPr lang="ru-RU" sz="2000" b="1" dirty="0"/>
          </a:p>
        </p:txBody>
      </p:sp>
      <p:cxnSp>
        <p:nvCxnSpPr>
          <p:cNvPr id="31" name="Прямая со стрелкой 30"/>
          <p:cNvCxnSpPr/>
          <p:nvPr/>
        </p:nvCxnSpPr>
        <p:spPr>
          <a:xfrm>
            <a:off x="4000496" y="4286256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857224" y="2714620"/>
            <a:ext cx="2500330" cy="158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0800000">
            <a:off x="1714480" y="3429000"/>
            <a:ext cx="1357322" cy="1588"/>
          </a:xfrm>
          <a:prstGeom prst="straightConnector1">
            <a:avLst/>
          </a:prstGeom>
          <a:ln w="38100">
            <a:solidFill>
              <a:srgbClr val="0C46A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643306" y="4357694"/>
            <a:ext cx="5715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.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83996E-6 L 0.31302 0.313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6" y="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 L 0.32882 0.2099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" y="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 стрелкой 2"/>
          <p:cNvCxnSpPr/>
          <p:nvPr/>
        </p:nvCxnSpPr>
        <p:spPr>
          <a:xfrm flipV="1">
            <a:off x="857224" y="1928802"/>
            <a:ext cx="1285884" cy="857256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28662" y="1643050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а</a:t>
            </a:r>
            <a:endParaRPr lang="ru-RU" sz="20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928662" y="1714488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1071538" y="3286124"/>
            <a:ext cx="1714512" cy="114300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42976" y="3500438"/>
            <a:ext cx="642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 </a:t>
            </a:r>
          </a:p>
          <a:p>
            <a:r>
              <a:rPr lang="ru-RU" sz="2000" b="1" dirty="0" smtClean="0"/>
              <a:t>в</a:t>
            </a:r>
          </a:p>
          <a:p>
            <a:endParaRPr lang="ru-RU" sz="2000" b="1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2357422" y="1071546"/>
            <a:ext cx="55007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Векторы а и в коллинеарные ,  найти сумму векторов. </a:t>
            </a:r>
            <a:endParaRPr lang="ru-RU" sz="2800" b="1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3857620" y="1142984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357686" y="1142984"/>
            <a:ext cx="35719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Блок-схема: узел 37"/>
          <p:cNvSpPr/>
          <p:nvPr/>
        </p:nvSpPr>
        <p:spPr>
          <a:xfrm>
            <a:off x="3857620" y="5143512"/>
            <a:ext cx="142876" cy="21431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3428992" y="5000636"/>
            <a:ext cx="476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О</a:t>
            </a:r>
            <a:endParaRPr lang="ru-RU" sz="3600" b="1" dirty="0"/>
          </a:p>
        </p:txBody>
      </p:sp>
      <p:cxnSp>
        <p:nvCxnSpPr>
          <p:cNvPr id="43" name="Прямая со стрелкой 42"/>
          <p:cNvCxnSpPr/>
          <p:nvPr/>
        </p:nvCxnSpPr>
        <p:spPr>
          <a:xfrm flipV="1">
            <a:off x="3857620" y="3214686"/>
            <a:ext cx="3071834" cy="210742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358082" y="2500306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С</a:t>
            </a:r>
            <a:endParaRPr lang="ru-RU" sz="32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5857884" y="4214818"/>
            <a:ext cx="857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а + в</a:t>
            </a:r>
            <a:endParaRPr lang="ru-RU" sz="2000" b="1" dirty="0"/>
          </a:p>
        </p:txBody>
      </p:sp>
      <p:cxnSp>
        <p:nvCxnSpPr>
          <p:cNvPr id="49" name="Прямая со стрелкой 48"/>
          <p:cNvCxnSpPr/>
          <p:nvPr/>
        </p:nvCxnSpPr>
        <p:spPr>
          <a:xfrm>
            <a:off x="5929322" y="4214818"/>
            <a:ext cx="64294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857224" y="1928802"/>
            <a:ext cx="1285884" cy="857256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1071538" y="3286124"/>
            <a:ext cx="1714512" cy="1143008"/>
          </a:xfrm>
          <a:prstGeom prst="straightConnector1">
            <a:avLst/>
          </a:prstGeom>
          <a:ln w="3810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928662" y="1643050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а</a:t>
            </a:r>
            <a:endParaRPr lang="ru-RU" sz="2000" dirty="0"/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928662" y="1714488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1071538" y="3857628"/>
            <a:ext cx="35719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929058" y="450057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>
            <a:off x="3929058" y="4572008"/>
            <a:ext cx="35719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143636" y="3214686"/>
            <a:ext cx="322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6072198" y="3214686"/>
            <a:ext cx="35719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-0.00116 L 0.34115 0.35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" y="1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 L 0.45451 -0.00995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7" y="-5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30" grpId="1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 стрелкой 6"/>
          <p:cNvCxnSpPr/>
          <p:nvPr/>
        </p:nvCxnSpPr>
        <p:spPr>
          <a:xfrm>
            <a:off x="214282" y="1928802"/>
            <a:ext cx="1000132" cy="9286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 flipH="1" flipV="1">
            <a:off x="2143108" y="2571744"/>
            <a:ext cx="928694" cy="928694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28992" y="1928802"/>
            <a:ext cx="53578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dirty="0" smtClean="0"/>
              <a:t>От  конца  вектора  а  отложить вектор в, равный вектору в ;</a:t>
            </a:r>
          </a:p>
          <a:p>
            <a:pPr marL="342900" indent="-342900">
              <a:buAutoNum type="arabicParenR"/>
            </a:pPr>
            <a:r>
              <a:rPr lang="ru-RU" dirty="0" smtClean="0"/>
              <a:t>Провести вектор из начала вектора  а  в конец вектора в.</a:t>
            </a:r>
          </a:p>
          <a:p>
            <a:pPr marL="342900" indent="-342900">
              <a:buAutoNum type="arabicParenR"/>
            </a:pPr>
            <a:r>
              <a:rPr lang="ru-RU" dirty="0" smtClean="0"/>
              <a:t>ВЫВОД:  полученный вектор и будет суммой  векторов а и в.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786050" y="357166"/>
            <a:ext cx="40719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           ПРАВИЛО ТРЕУГОЛЬНИКА</a:t>
            </a:r>
            <a:endParaRPr lang="ru-RU" sz="2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2571736" y="2857496"/>
            <a:ext cx="71438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а+в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2910" y="192880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 flipV="1">
            <a:off x="571472" y="1928802"/>
            <a:ext cx="357983" cy="79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2643174" y="3143248"/>
            <a:ext cx="50006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5715008" y="1928802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7572396" y="1928802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7429520" y="2500306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4643438" y="278605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4786314" y="3357562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>
            <a:off x="5143504" y="3357562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Формула" r:id="rId3" imgW="114120" imgH="215640" progId="Equation.3">
              <p:embed/>
            </p:oleObj>
          </a:graphicData>
        </a:graphic>
      </p:graphicFrame>
      <p:cxnSp>
        <p:nvCxnSpPr>
          <p:cNvPr id="25" name="Прямая со стрелкой 24"/>
          <p:cNvCxnSpPr/>
          <p:nvPr/>
        </p:nvCxnSpPr>
        <p:spPr>
          <a:xfrm rot="16200000" flipV="1">
            <a:off x="-826" y="3715546"/>
            <a:ext cx="1786744" cy="706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71472" y="428625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cxnSp>
        <p:nvCxnSpPr>
          <p:cNvPr id="29" name="Прямая со стрелкой 28"/>
          <p:cNvCxnSpPr/>
          <p:nvPr/>
        </p:nvCxnSpPr>
        <p:spPr>
          <a:xfrm>
            <a:off x="571472" y="4357694"/>
            <a:ext cx="28578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4643438" y="2285992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571472" y="4357694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 flipH="1" flipV="1">
            <a:off x="784992" y="1786720"/>
            <a:ext cx="1588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71472" y="4286256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70" name="TextBox 69"/>
          <p:cNvSpPr txBox="1"/>
          <p:nvPr/>
        </p:nvSpPr>
        <p:spPr>
          <a:xfrm>
            <a:off x="642910" y="192880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cxnSp>
        <p:nvCxnSpPr>
          <p:cNvPr id="71" name="Прямая со стрелкой 70"/>
          <p:cNvCxnSpPr/>
          <p:nvPr/>
        </p:nvCxnSpPr>
        <p:spPr>
          <a:xfrm>
            <a:off x="214282" y="1928802"/>
            <a:ext cx="1000132" cy="9286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 rot="16200000" flipV="1">
            <a:off x="-826" y="3715546"/>
            <a:ext cx="1786744" cy="706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786050" y="2071678"/>
            <a:ext cx="3225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85918" y="3000372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>
            <a:off x="2857488" y="2143116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1785918" y="3000372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7.40741E-7 L 0.13472 -0.16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" y="-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-0.00092 L 0.20138 -0.02732 " pathEditMode="fixed" rAng="0" ptsTypes="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" y="-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35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Прямая со стрелкой 21"/>
          <p:cNvCxnSpPr/>
          <p:nvPr/>
        </p:nvCxnSpPr>
        <p:spPr>
          <a:xfrm flipV="1">
            <a:off x="1357290" y="2143116"/>
            <a:ext cx="2500330" cy="107157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 rot="20365975">
            <a:off x="1887727" y="2250073"/>
            <a:ext cx="1082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 + в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2285984" y="4286257"/>
            <a:ext cx="571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cxnSp>
        <p:nvCxnSpPr>
          <p:cNvPr id="40" name="Прямая со стрелкой 39"/>
          <p:cNvCxnSpPr/>
          <p:nvPr/>
        </p:nvCxnSpPr>
        <p:spPr>
          <a:xfrm>
            <a:off x="2071670" y="4214818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flipV="1">
            <a:off x="1785918" y="2214554"/>
            <a:ext cx="642942" cy="28575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571736" y="214290"/>
            <a:ext cx="45720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ПРАВИЛО ПАРАЛЛЕЛОГРАММА 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4429124" y="1142984"/>
            <a:ext cx="44291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dirty="0" smtClean="0"/>
              <a:t>От начала вектора а отложить вектор в, равный вектору в;</a:t>
            </a:r>
          </a:p>
          <a:p>
            <a:pPr marL="342900" indent="-342900">
              <a:buAutoNum type="arabicParenR"/>
            </a:pPr>
            <a:r>
              <a:rPr lang="ru-RU" dirty="0" smtClean="0"/>
              <a:t>На векторах а и в</a:t>
            </a:r>
            <a:r>
              <a:rPr lang="ru-RU" baseline="30000" dirty="0" smtClean="0"/>
              <a:t> </a:t>
            </a:r>
            <a:r>
              <a:rPr lang="ru-RU" dirty="0" smtClean="0"/>
              <a:t> как на сторонах построить параллелограмм ;</a:t>
            </a:r>
          </a:p>
          <a:p>
            <a:pPr marL="342900" indent="-342900">
              <a:buAutoNum type="arabicParenR"/>
            </a:pPr>
            <a:r>
              <a:rPr lang="ru-RU" dirty="0" smtClean="0"/>
              <a:t>Провести из общего начала векторов а и в вектор –диагональ параллелограмма.</a:t>
            </a:r>
          </a:p>
          <a:p>
            <a:pPr marL="342900" indent="-342900">
              <a:buAutoNum type="arabicParenR"/>
            </a:pPr>
            <a:r>
              <a:rPr lang="ru-RU" dirty="0" smtClean="0"/>
              <a:t>ВЫВОД: полученный вектор будет суммой векторов а и в.</a:t>
            </a:r>
            <a:endParaRPr lang="ru-RU" dirty="0"/>
          </a:p>
        </p:txBody>
      </p:sp>
      <p:cxnSp>
        <p:nvCxnSpPr>
          <p:cNvPr id="59" name="Прямая со стрелкой 58"/>
          <p:cNvCxnSpPr/>
          <p:nvPr/>
        </p:nvCxnSpPr>
        <p:spPr>
          <a:xfrm>
            <a:off x="6500826" y="1500174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8501090" y="1142984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 стрелкой 64"/>
          <p:cNvCxnSpPr/>
          <p:nvPr/>
        </p:nvCxnSpPr>
        <p:spPr>
          <a:xfrm>
            <a:off x="6072198" y="171448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6500826" y="1714488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/>
          <p:nvPr/>
        </p:nvCxnSpPr>
        <p:spPr>
          <a:xfrm>
            <a:off x="5072066" y="2571744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>
            <a:off x="8643966" y="2285992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>
            <a:off x="6643702" y="3429000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>
            <a:off x="7000892" y="3429000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6643702" y="1214422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 rot="10800000" flipV="1">
            <a:off x="500034" y="3929066"/>
            <a:ext cx="357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solidFill>
                  <a:prstClr val="black"/>
                </a:solidFill>
              </a:rPr>
              <a:t>а</a:t>
            </a:r>
            <a:endParaRPr lang="ru-RU" dirty="0"/>
          </a:p>
        </p:txBody>
      </p:sp>
      <p:cxnSp>
        <p:nvCxnSpPr>
          <p:cNvPr id="39" name="Прямая со стрелкой 38"/>
          <p:cNvCxnSpPr/>
          <p:nvPr/>
        </p:nvCxnSpPr>
        <p:spPr>
          <a:xfrm>
            <a:off x="500034" y="3929066"/>
            <a:ext cx="28734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 flipH="1" flipV="1">
            <a:off x="428596" y="4143380"/>
            <a:ext cx="1143008" cy="2857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>
            <a:off x="1214414" y="4714884"/>
            <a:ext cx="214314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571604" y="2143116"/>
            <a:ext cx="2286016" cy="1588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1214414" y="4714884"/>
            <a:ext cx="214314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2071670" y="4214818"/>
            <a:ext cx="35719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 flipH="1">
            <a:off x="2143108" y="4286256"/>
            <a:ext cx="4286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</a:t>
            </a:r>
            <a:endParaRPr lang="ru-RU" sz="2000" dirty="0"/>
          </a:p>
        </p:txBody>
      </p:sp>
      <p:sp>
        <p:nvSpPr>
          <p:cNvPr id="32" name="TextBox 31"/>
          <p:cNvSpPr txBox="1"/>
          <p:nvPr/>
        </p:nvSpPr>
        <p:spPr>
          <a:xfrm>
            <a:off x="928662" y="2786058"/>
            <a:ext cx="5986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928662" y="2857496"/>
            <a:ext cx="285749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 flipH="1">
            <a:off x="2831767" y="3571876"/>
            <a:ext cx="3114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7" name="Прямая со стрелкой 46"/>
          <p:cNvCxnSpPr/>
          <p:nvPr/>
        </p:nvCxnSpPr>
        <p:spPr>
          <a:xfrm>
            <a:off x="2786050" y="3643314"/>
            <a:ext cx="428628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 flipH="1" flipV="1">
            <a:off x="3143240" y="2500306"/>
            <a:ext cx="1071570" cy="35719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 rot="5400000" flipH="1" flipV="1">
            <a:off x="428596" y="4143380"/>
            <a:ext cx="1143008" cy="28575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0.05608 -0.2405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-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1.11022E-16 L 0.01979 -0.2189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" y="-1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1"/>
      <p:bldP spid="32" grpId="0"/>
      <p:bldP spid="4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488" y="1071546"/>
            <a:ext cx="4572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ПРАВИЛО МНОГОУГОЛЬНИКА</a:t>
            </a:r>
            <a:endParaRPr lang="ru-RU" sz="2400" b="1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16200000" flipH="1">
            <a:off x="785786" y="3071810"/>
            <a:ext cx="714380" cy="7143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214414" y="3143248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а</a:t>
            </a:r>
            <a:r>
              <a:rPr lang="ru-RU" sz="2000" baseline="-25000" dirty="0" smtClean="0"/>
              <a:t>1</a:t>
            </a:r>
            <a:endParaRPr lang="ru-RU" sz="2000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1071538" y="5214950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1500166" y="3786190"/>
            <a:ext cx="1000132" cy="2143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1643042" y="4143380"/>
            <a:ext cx="4704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r>
              <a:rPr lang="ru-RU" baseline="-25000" dirty="0" smtClean="0"/>
              <a:t>2</a:t>
            </a:r>
            <a:endParaRPr lang="ru-RU" dirty="0"/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1714480" y="421481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2500298" y="3571876"/>
            <a:ext cx="500066" cy="4286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2643174" y="385762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r>
              <a:rPr lang="ru-RU" baseline="-25000" dirty="0" smtClean="0"/>
              <a:t>3</a:t>
            </a:r>
            <a:endParaRPr lang="ru-RU" dirty="0"/>
          </a:p>
        </p:txBody>
      </p:sp>
      <p:cxnSp>
        <p:nvCxnSpPr>
          <p:cNvPr id="45" name="Прямая со стрелкой 44"/>
          <p:cNvCxnSpPr>
            <a:endCxn id="43" idx="0"/>
          </p:cNvCxnSpPr>
          <p:nvPr/>
        </p:nvCxnSpPr>
        <p:spPr>
          <a:xfrm>
            <a:off x="2786050" y="385762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16200000" flipV="1">
            <a:off x="2214546" y="2786058"/>
            <a:ext cx="1000132" cy="5715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786050" y="292893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</a:t>
            </a:r>
            <a:r>
              <a:rPr lang="ru-RU" baseline="-25000" dirty="0" smtClean="0"/>
              <a:t>4</a:t>
            </a:r>
            <a:endParaRPr lang="ru-RU" dirty="0"/>
          </a:p>
        </p:txBody>
      </p:sp>
      <p:cxnSp>
        <p:nvCxnSpPr>
          <p:cNvPr id="53" name="Прямая со стрелкой 52"/>
          <p:cNvCxnSpPr/>
          <p:nvPr/>
        </p:nvCxnSpPr>
        <p:spPr>
          <a:xfrm>
            <a:off x="2786050" y="2928934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28596" y="3000372"/>
            <a:ext cx="423514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r>
              <a:rPr lang="ru-RU" sz="2000" b="1" baseline="-25000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ru-RU" sz="2000" b="1" dirty="0">
              <a:ln w="12700">
                <a:solidFill>
                  <a:srgbClr val="00B0F0"/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071538" y="378619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r>
              <a:rPr lang="ru-RU" b="1" baseline="-25000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ru-RU" b="1" dirty="0">
              <a:ln w="12700">
                <a:solidFill>
                  <a:srgbClr val="00B0F0"/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285984" y="414338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r>
              <a:rPr lang="ru-RU" b="1" baseline="-25000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ru-RU" dirty="0">
              <a:ln w="12700">
                <a:solidFill>
                  <a:srgbClr val="00B0F0"/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071802" y="342900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r>
              <a:rPr lang="ru-RU" b="1" baseline="-25000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ru-RU" b="1" dirty="0">
              <a:ln w="12700">
                <a:solidFill>
                  <a:srgbClr val="00B0F0"/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500298" y="2428868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</a:t>
            </a:r>
            <a:r>
              <a:rPr lang="ru-RU" b="1" baseline="-25000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endParaRPr lang="ru-RU" b="1" dirty="0">
              <a:ln w="12700">
                <a:solidFill>
                  <a:srgbClr val="00B0F0"/>
                </a:solidFill>
                <a:prstDash val="solid"/>
              </a:ln>
              <a:solidFill>
                <a:srgbClr val="00B0F0"/>
              </a:solidFill>
            </a:endParaRPr>
          </a:p>
        </p:txBody>
      </p:sp>
      <p:cxnSp>
        <p:nvCxnSpPr>
          <p:cNvPr id="66" name="Прямая со стрелкой 65"/>
          <p:cNvCxnSpPr>
            <a:endCxn id="64" idx="1"/>
          </p:cNvCxnSpPr>
          <p:nvPr/>
        </p:nvCxnSpPr>
        <p:spPr>
          <a:xfrm flipV="1">
            <a:off x="785786" y="2613534"/>
            <a:ext cx="1714512" cy="4582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000496" y="2214554"/>
            <a:ext cx="464347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1 )  От конца вектора а</a:t>
            </a:r>
            <a:r>
              <a:rPr lang="ru-RU" baseline="-25000" dirty="0" smtClean="0"/>
              <a:t>1  </a:t>
            </a:r>
            <a:r>
              <a:rPr lang="ru-RU" dirty="0" smtClean="0"/>
              <a:t> отложить вектор а</a:t>
            </a:r>
            <a:r>
              <a:rPr lang="ru-RU" baseline="-25000" dirty="0" smtClean="0"/>
              <a:t>2</a:t>
            </a:r>
            <a:r>
              <a:rPr lang="ru-RU" dirty="0" smtClean="0"/>
              <a:t> ,</a:t>
            </a:r>
          </a:p>
          <a:p>
            <a:r>
              <a:rPr lang="ru-RU" dirty="0" smtClean="0"/>
              <a:t>равный вектору а</a:t>
            </a:r>
            <a:r>
              <a:rPr lang="ru-RU" baseline="-25000" dirty="0" smtClean="0"/>
              <a:t>2;</a:t>
            </a:r>
          </a:p>
          <a:p>
            <a:r>
              <a:rPr lang="ru-RU" dirty="0" smtClean="0"/>
              <a:t>2) Повторить  откладывание  векторов столько раз , сколько векторов нужно отложить;</a:t>
            </a:r>
          </a:p>
          <a:p>
            <a:r>
              <a:rPr lang="ru-RU" dirty="0" smtClean="0"/>
              <a:t>3) Провести вектор из конца вектора а</a:t>
            </a:r>
            <a:r>
              <a:rPr lang="en-US" baseline="-25000" dirty="0" smtClean="0"/>
              <a:t>n</a:t>
            </a:r>
            <a:r>
              <a:rPr lang="ru-RU" baseline="-25000" dirty="0" smtClean="0"/>
              <a:t> </a:t>
            </a:r>
            <a:r>
              <a:rPr lang="ru-RU" dirty="0" smtClean="0"/>
              <a:t> в начало а.</a:t>
            </a:r>
          </a:p>
          <a:p>
            <a:r>
              <a:rPr lang="ru-RU" dirty="0" smtClean="0"/>
              <a:t>ВЫВОД:</a:t>
            </a:r>
            <a:r>
              <a:rPr lang="en-US" dirty="0" smtClean="0"/>
              <a:t> </a:t>
            </a:r>
            <a:r>
              <a:rPr lang="ru-RU" dirty="0" smtClean="0"/>
              <a:t>полученный вектор в и будет суммой векторов а </a:t>
            </a:r>
            <a:r>
              <a:rPr lang="en-US" baseline="-25000" dirty="0" smtClean="0"/>
              <a:t>1</a:t>
            </a:r>
            <a:r>
              <a:rPr lang="ru-RU" dirty="0" smtClean="0"/>
              <a:t> , а</a:t>
            </a:r>
            <a:r>
              <a:rPr lang="en-US" baseline="-25000" dirty="0" smtClean="0"/>
              <a:t>2</a:t>
            </a:r>
            <a:r>
              <a:rPr lang="ru-RU" dirty="0" smtClean="0"/>
              <a:t> , а</a:t>
            </a:r>
            <a:r>
              <a:rPr lang="en-US" baseline="-25000" dirty="0" smtClean="0"/>
              <a:t>3</a:t>
            </a:r>
            <a:r>
              <a:rPr lang="ru-RU" dirty="0" smtClean="0"/>
              <a:t> ,… и  а</a:t>
            </a:r>
            <a:r>
              <a:rPr lang="en-US" baseline="-25000" dirty="0" smtClean="0"/>
              <a:t>n</a:t>
            </a:r>
            <a:endParaRPr lang="ru-RU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 rot="16200000" flipH="1">
            <a:off x="857224" y="5286388"/>
            <a:ext cx="714380" cy="71438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857356" y="5357826"/>
            <a:ext cx="1000132" cy="21431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1285852" y="3214686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1000100" y="5143512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</a:t>
            </a:r>
            <a:r>
              <a:rPr lang="ru-RU" baseline="-25000" dirty="0" smtClean="0"/>
              <a:t>1</a:t>
            </a:r>
            <a:endParaRPr lang="ru-RU" dirty="0"/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2071670" y="5000636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Прямоугольник 38"/>
          <p:cNvSpPr/>
          <p:nvPr/>
        </p:nvSpPr>
        <p:spPr>
          <a:xfrm>
            <a:off x="2071670" y="5072074"/>
            <a:ext cx="396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а</a:t>
            </a:r>
            <a:r>
              <a:rPr lang="ru-RU" baseline="-25000" dirty="0" smtClean="0"/>
              <a:t>2</a:t>
            </a:r>
            <a:endParaRPr lang="ru-RU" dirty="0"/>
          </a:p>
        </p:txBody>
      </p:sp>
      <p:cxnSp>
        <p:nvCxnSpPr>
          <p:cNvPr id="40" name="Прямая со стрелкой 39"/>
          <p:cNvCxnSpPr/>
          <p:nvPr/>
        </p:nvCxnSpPr>
        <p:spPr>
          <a:xfrm flipV="1">
            <a:off x="2357422" y="6000768"/>
            <a:ext cx="500066" cy="4286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2143108" y="5786454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 rot="10800000" flipV="1">
            <a:off x="2214543" y="5751442"/>
            <a:ext cx="5715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prstClr val="black"/>
                </a:solidFill>
              </a:rPr>
              <a:t>а</a:t>
            </a:r>
            <a:r>
              <a:rPr lang="ru-RU" baseline="-25000" dirty="0" smtClean="0">
                <a:solidFill>
                  <a:prstClr val="black"/>
                </a:solidFill>
              </a:rPr>
              <a:t>3</a:t>
            </a:r>
            <a:endParaRPr lang="ru-RU" dirty="0"/>
          </a:p>
        </p:txBody>
      </p:sp>
      <p:cxnSp>
        <p:nvCxnSpPr>
          <p:cNvPr id="44" name="Прямая со стрелкой 43"/>
          <p:cNvCxnSpPr/>
          <p:nvPr/>
        </p:nvCxnSpPr>
        <p:spPr>
          <a:xfrm rot="16200000" flipV="1">
            <a:off x="2786050" y="5429264"/>
            <a:ext cx="1000132" cy="57150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3286116" y="5286388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Прямоугольник 54"/>
          <p:cNvSpPr/>
          <p:nvPr/>
        </p:nvSpPr>
        <p:spPr>
          <a:xfrm>
            <a:off x="3286117" y="5286388"/>
            <a:ext cx="5000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а</a:t>
            </a:r>
            <a:r>
              <a:rPr lang="ru-RU" baseline="-25000" dirty="0" smtClean="0"/>
              <a:t>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1" grpId="0"/>
      <p:bldP spid="43" grpId="0"/>
      <p:bldP spid="51" grpId="0"/>
      <p:bldP spid="60" grpId="1"/>
      <p:bldP spid="62" grpId="1"/>
      <p:bldP spid="63" grpId="1"/>
      <p:bldP spid="64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928670"/>
            <a:ext cx="53578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ЗАКОНЫ   СЛОЖЕНИЯ   ВЕКТОРОВ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2214554"/>
            <a:ext cx="7572428" cy="23083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Для любых векторов а , в  и  с  справедливы равенства:</a:t>
            </a:r>
          </a:p>
          <a:p>
            <a:endParaRPr lang="en-US" sz="2400" b="1" dirty="0" smtClean="0"/>
          </a:p>
          <a:p>
            <a:endParaRPr lang="ru-RU" sz="2400" b="1" dirty="0" smtClean="0"/>
          </a:p>
          <a:p>
            <a:r>
              <a:rPr lang="ru-RU" sz="2400" b="1" dirty="0" smtClean="0"/>
              <a:t>1)  а  +  в = </a:t>
            </a:r>
            <a:r>
              <a:rPr lang="ru-RU" sz="2400" b="1" dirty="0" err="1" smtClean="0"/>
              <a:t>в</a:t>
            </a:r>
            <a:r>
              <a:rPr lang="ru-RU" sz="2400" b="1" dirty="0" smtClean="0"/>
              <a:t> + а --- переместительный  закон</a:t>
            </a:r>
          </a:p>
          <a:p>
            <a:endParaRPr lang="ru-RU" sz="2400" b="1" dirty="0"/>
          </a:p>
          <a:p>
            <a:r>
              <a:rPr lang="ru-RU" sz="2400" b="1" dirty="0" smtClean="0"/>
              <a:t>2) ( а + в ) + с = а + ( в + с )  --- сочетательный закон</a:t>
            </a:r>
            <a:endParaRPr lang="ru-RU" sz="2400" b="1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3071802" y="3357562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071670" y="3357562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2500298" y="3357562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4786314" y="2285992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1428728" y="3357562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3786182" y="2285992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4071934" y="2285992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1500166" y="4071942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2000232" y="4071942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3786182" y="4000504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2643174" y="4071942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3071802" y="4000504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4214810" y="4000504"/>
            <a:ext cx="21431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642918"/>
            <a:ext cx="82153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ПЕРЕМЕСТИТЕЛЬНЫЙ ЗАКОН.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.Доказательство: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Рассмотрим случай ,когда векторы  а  и  в  не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коллинеарны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0800000" flipV="1">
            <a:off x="500033" y="5536421"/>
            <a:ext cx="8633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     А</a:t>
            </a:r>
            <a:r>
              <a:rPr lang="en-US" sz="2000" b="1" dirty="0" smtClean="0"/>
              <a:t>       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 flipH="1" flipV="1">
            <a:off x="2679687" y="3963991"/>
            <a:ext cx="714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 flipH="1" flipV="1">
            <a:off x="678629" y="4321975"/>
            <a:ext cx="1643074" cy="57150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357290" y="3500438"/>
            <a:ext cx="4276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8662" y="450057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1214414" y="5429264"/>
            <a:ext cx="1143008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071670" y="5572140"/>
            <a:ext cx="3706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1571604" y="5643578"/>
            <a:ext cx="322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1000100" y="4500570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1571604" y="5643578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rot="5400000" flipH="1" flipV="1">
            <a:off x="1821637" y="4321975"/>
            <a:ext cx="1643074" cy="57150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1785918" y="3786190"/>
            <a:ext cx="1144010" cy="14259"/>
          </a:xfrm>
          <a:prstGeom prst="straightConnector1">
            <a:avLst/>
          </a:prstGeom>
          <a:ln w="28575">
            <a:solidFill>
              <a:srgbClr val="0C46A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000364" y="3500438"/>
            <a:ext cx="571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857488" y="4429132"/>
            <a:ext cx="3129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5" name="Прямая со стрелкой 44"/>
          <p:cNvCxnSpPr/>
          <p:nvPr/>
        </p:nvCxnSpPr>
        <p:spPr>
          <a:xfrm>
            <a:off x="2857488" y="4500570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2285984" y="3143248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214546" y="3286124"/>
            <a:ext cx="322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9" name="Прямая со стрелкой 58"/>
          <p:cNvCxnSpPr/>
          <p:nvPr/>
        </p:nvCxnSpPr>
        <p:spPr>
          <a:xfrm flipV="1">
            <a:off x="1214414" y="3786190"/>
            <a:ext cx="1714512" cy="164307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 rot="18996324">
            <a:off x="1576702" y="4211967"/>
            <a:ext cx="8531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а + в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Прямая со стрелкой 63"/>
          <p:cNvCxnSpPr>
            <a:endCxn id="62" idx="0"/>
          </p:cNvCxnSpPr>
          <p:nvPr/>
        </p:nvCxnSpPr>
        <p:spPr>
          <a:xfrm rot="5400000" flipH="1" flipV="1">
            <a:off x="1637473" y="4272223"/>
            <a:ext cx="233916" cy="22277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rot="5400000" flipH="1" flipV="1">
            <a:off x="1999438" y="4000504"/>
            <a:ext cx="215108" cy="21510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3786182" y="2357430"/>
            <a:ext cx="521497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 произвольной точки А отложим векторы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АВ = а  и 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 и на этих векторах построим параллелограмм АВС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По правилу  треугольника  АС = АВ + 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= а + в.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Аналогично  АС= А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= в + а.  Отсюда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Следует ,что а + в =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+ а,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4" name="Прямая со стрелкой 73"/>
          <p:cNvCxnSpPr/>
          <p:nvPr/>
        </p:nvCxnSpPr>
        <p:spPr>
          <a:xfrm>
            <a:off x="3929058" y="2714620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4500562" y="2714620"/>
            <a:ext cx="21431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>
            <a:off x="5000628" y="2714620"/>
            <a:ext cx="35719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 стрелкой 88"/>
          <p:cNvCxnSpPr/>
          <p:nvPr/>
        </p:nvCxnSpPr>
        <p:spPr>
          <a:xfrm>
            <a:off x="6500826" y="3286124"/>
            <a:ext cx="21431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>
          <a:xfrm>
            <a:off x="7072330" y="3286124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/>
          <p:nvPr/>
        </p:nvCxnSpPr>
        <p:spPr>
          <a:xfrm flipV="1">
            <a:off x="7715272" y="3286124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/>
          <p:nvPr/>
        </p:nvCxnSpPr>
        <p:spPr>
          <a:xfrm>
            <a:off x="8286776" y="3286124"/>
            <a:ext cx="21431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>
            <a:off x="8715404" y="3286124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 стрелкой 104"/>
          <p:cNvCxnSpPr/>
          <p:nvPr/>
        </p:nvCxnSpPr>
        <p:spPr>
          <a:xfrm>
            <a:off x="5214942" y="3643314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>
            <a:off x="5857884" y="3643314"/>
            <a:ext cx="35719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 стрелкой 112"/>
          <p:cNvCxnSpPr/>
          <p:nvPr/>
        </p:nvCxnSpPr>
        <p:spPr>
          <a:xfrm>
            <a:off x="6429388" y="3643314"/>
            <a:ext cx="35719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 стрелкой 118"/>
          <p:cNvCxnSpPr/>
          <p:nvPr/>
        </p:nvCxnSpPr>
        <p:spPr>
          <a:xfrm>
            <a:off x="7000892" y="3643314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 стрелкой 122"/>
          <p:cNvCxnSpPr/>
          <p:nvPr/>
        </p:nvCxnSpPr>
        <p:spPr>
          <a:xfrm>
            <a:off x="7429520" y="3643314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 стрелкой 127"/>
          <p:cNvCxnSpPr/>
          <p:nvPr/>
        </p:nvCxnSpPr>
        <p:spPr>
          <a:xfrm>
            <a:off x="5214942" y="3929066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Прямая со стрелкой 131"/>
          <p:cNvCxnSpPr/>
          <p:nvPr/>
        </p:nvCxnSpPr>
        <p:spPr>
          <a:xfrm>
            <a:off x="5643570" y="3929066"/>
            <a:ext cx="21431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 стрелкой 135"/>
          <p:cNvCxnSpPr/>
          <p:nvPr/>
        </p:nvCxnSpPr>
        <p:spPr>
          <a:xfrm>
            <a:off x="6000760" y="3929066"/>
            <a:ext cx="21431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Прямая со стрелкой 139"/>
          <p:cNvCxnSpPr/>
          <p:nvPr/>
        </p:nvCxnSpPr>
        <p:spPr>
          <a:xfrm>
            <a:off x="6429388" y="3929066"/>
            <a:ext cx="21431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Прямая со стрелкой 148"/>
          <p:cNvCxnSpPr/>
          <p:nvPr/>
        </p:nvCxnSpPr>
        <p:spPr>
          <a:xfrm>
            <a:off x="5500694" y="2714620"/>
            <a:ext cx="35719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5" grpId="0"/>
      <p:bldP spid="16" grpId="0"/>
      <p:bldP spid="40" grpId="0"/>
      <p:bldP spid="43" grpId="0"/>
      <p:bldP spid="54" grpId="0"/>
      <p:bldP spid="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785794"/>
            <a:ext cx="77153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2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СОЧЕТАТЕЛЬНЫЙ ЗАКОН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Доказательство  .  От произвольной точки А отложим вектор  АВ = а 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от точки В вектор ВС = в , от точки С вектор С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=с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 Применяя правило треугольника , получаем: 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(а + в ) + с = ( АВ + ВС )+ С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+С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=А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а + ( в + с) = АВ + (ВС + С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D)=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АВ + ВС = А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Отсюда</a:t>
            </a: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следует , что ( а + в ) + с = а + ( в + с). Теорема доказана.</a:t>
            </a:r>
          </a:p>
          <a:p>
            <a:pPr marL="457200" indent="-457200">
              <a:buAutoNum type="arabicPeriod" startAt="2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2786050" y="3571876"/>
            <a:ext cx="35719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357554" y="3571876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143504" y="3571876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857620" y="3571876"/>
            <a:ext cx="21431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714480" y="1428736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143108" y="1428736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4714876" y="3571876"/>
            <a:ext cx="214314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3929058" y="3000372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2571736" y="2357430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4214810" y="3571876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4929190" y="1428736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5429256" y="1500174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5786446" y="2357430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1714480" y="3000372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1571604" y="2357430"/>
            <a:ext cx="35719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2214546" y="3000372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>
            <a:off x="2000232" y="2357430"/>
            <a:ext cx="35719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>
            <a:off x="6357950" y="2357430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>
            <a:off x="2643174" y="3000372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5143504" y="3000372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5786446" y="3000372"/>
            <a:ext cx="35719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6286512" y="3000372"/>
            <a:ext cx="35719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 стрелкой 72"/>
          <p:cNvCxnSpPr/>
          <p:nvPr/>
        </p:nvCxnSpPr>
        <p:spPr>
          <a:xfrm>
            <a:off x="3214678" y="2357430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>
            <a:off x="4572000" y="2357430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>
            <a:off x="3857620" y="2357430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>
            <a:off x="3214678" y="3000372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>
            <a:off x="5214942" y="2357430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>
            <a:off x="4572000" y="3000372"/>
            <a:ext cx="28575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1000100" y="5429264"/>
            <a:ext cx="4286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.</a:t>
            </a:r>
            <a:endParaRPr lang="ru-RU" sz="40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785786" y="5929330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5" name="Прямая со стрелкой 94"/>
          <p:cNvCxnSpPr/>
          <p:nvPr/>
        </p:nvCxnSpPr>
        <p:spPr>
          <a:xfrm rot="5400000" flipH="1" flipV="1">
            <a:off x="964381" y="4750603"/>
            <a:ext cx="1357322" cy="10001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1928794" y="4214818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142976" y="5000636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0" name="Прямая со стрелкой 99"/>
          <p:cNvCxnSpPr/>
          <p:nvPr/>
        </p:nvCxnSpPr>
        <p:spPr>
          <a:xfrm>
            <a:off x="1071538" y="4857760"/>
            <a:ext cx="35719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 стрелкой 104"/>
          <p:cNvCxnSpPr/>
          <p:nvPr/>
        </p:nvCxnSpPr>
        <p:spPr>
          <a:xfrm>
            <a:off x="1142976" y="5929330"/>
            <a:ext cx="2786082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Прямая со стрелкой 109"/>
          <p:cNvCxnSpPr/>
          <p:nvPr/>
        </p:nvCxnSpPr>
        <p:spPr>
          <a:xfrm>
            <a:off x="8072462" y="1428736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 стрелкой 112"/>
          <p:cNvCxnSpPr/>
          <p:nvPr/>
        </p:nvCxnSpPr>
        <p:spPr>
          <a:xfrm>
            <a:off x="8429652" y="1500174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 стрелкой 116"/>
          <p:cNvCxnSpPr/>
          <p:nvPr/>
        </p:nvCxnSpPr>
        <p:spPr>
          <a:xfrm rot="16200000" flipH="1">
            <a:off x="3178959" y="5179231"/>
            <a:ext cx="1357322" cy="14287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 стрелкой 119"/>
          <p:cNvCxnSpPr/>
          <p:nvPr/>
        </p:nvCxnSpPr>
        <p:spPr>
          <a:xfrm>
            <a:off x="2143108" y="4572008"/>
            <a:ext cx="1643074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 стрелкой 121"/>
          <p:cNvCxnSpPr/>
          <p:nvPr/>
        </p:nvCxnSpPr>
        <p:spPr>
          <a:xfrm flipV="1">
            <a:off x="1142976" y="4572008"/>
            <a:ext cx="2643206" cy="135732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Прямая со стрелкой 125"/>
          <p:cNvCxnSpPr>
            <a:stCxn id="97" idx="2"/>
          </p:cNvCxnSpPr>
          <p:nvPr/>
        </p:nvCxnSpPr>
        <p:spPr>
          <a:xfrm rot="16200000" flipH="1">
            <a:off x="2298126" y="4384095"/>
            <a:ext cx="1414001" cy="181411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 flipH="1">
            <a:off x="2643174" y="4000504"/>
            <a:ext cx="4286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0" name="Прямая со стрелкой 129"/>
          <p:cNvCxnSpPr/>
          <p:nvPr/>
        </p:nvCxnSpPr>
        <p:spPr>
          <a:xfrm>
            <a:off x="2643174" y="4000504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4143372" y="5072074"/>
            <a:ext cx="298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2" name="Прямая со стрелкой 131"/>
          <p:cNvCxnSpPr/>
          <p:nvPr/>
        </p:nvCxnSpPr>
        <p:spPr>
          <a:xfrm>
            <a:off x="4214810" y="5072074"/>
            <a:ext cx="285752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3786182" y="4214818"/>
            <a:ext cx="4605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4071934" y="5857892"/>
            <a:ext cx="3571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8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/>
      <p:bldP spid="97" grpId="0"/>
      <p:bldP spid="98" grpId="0"/>
      <p:bldP spid="129" grpId="0"/>
      <p:bldP spid="131" grpId="0"/>
      <p:bldP spid="135" grpId="0"/>
      <p:bldP spid="13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7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BA092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2058</TotalTime>
  <Words>912</Words>
  <Application>Microsoft Office PowerPoint</Application>
  <PresentationFormat>Экран (4:3)</PresentationFormat>
  <Paragraphs>225</Paragraphs>
  <Slides>19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Трек</vt:lpstr>
      <vt:lpstr>Формула</vt:lpstr>
      <vt:lpstr>СЛОЖЕНИЕ И ВЫЧИТАНИЕ ВЕКТОРОВ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И ВЫЧИТАНИЕ ВЕКТОРОВ</dc:title>
  <dc:creator>User</dc:creator>
  <cp:lastModifiedBy>User</cp:lastModifiedBy>
  <cp:revision>220</cp:revision>
  <dcterms:created xsi:type="dcterms:W3CDTF">2011-11-21T17:11:40Z</dcterms:created>
  <dcterms:modified xsi:type="dcterms:W3CDTF">2012-03-19T18:55:10Z</dcterms:modified>
</cp:coreProperties>
</file>