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63" r:id="rId3"/>
    <p:sldId id="265" r:id="rId4"/>
    <p:sldId id="285" r:id="rId5"/>
    <p:sldId id="286" r:id="rId6"/>
    <p:sldId id="287" r:id="rId7"/>
    <p:sldId id="272" r:id="rId8"/>
    <p:sldId id="284" r:id="rId9"/>
    <p:sldId id="269" r:id="rId10"/>
    <p:sldId id="288" r:id="rId11"/>
    <p:sldId id="289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00"/>
    <a:srgbClr val="0000CC"/>
    <a:srgbClr val="FFDDBF"/>
    <a:srgbClr val="EBBB8A"/>
    <a:srgbClr val="E7B98A"/>
    <a:srgbClr val="050403"/>
    <a:srgbClr val="FFFFFF"/>
    <a:srgbClr val="99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49" autoAdjust="0"/>
    <p:restoredTop sz="85383" autoAdjust="0"/>
  </p:normalViewPr>
  <p:slideViewPr>
    <p:cSldViewPr>
      <p:cViewPr varScale="1">
        <p:scale>
          <a:sx n="97" d="100"/>
          <a:sy n="97" d="100"/>
        </p:scale>
        <p:origin x="1176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77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4D34725A-2C70-47F5-9FDD-239C91514210}" type="datetimeFigureOut">
              <a:rPr lang="ru-RU"/>
              <a:pPr>
                <a:defRPr/>
              </a:pPr>
              <a:t>11.11.2013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D41EB59D-1A7F-4062-9C30-B2F8B163AE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22413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5363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EEF2E2D-96A4-4840-A9DD-7F6D9D4B00DC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91921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ru-RU" smtClean="0"/>
              <a:t>Анимация поставлена на щелчок. Вопрос исчезает, возникает авторская формулировка проблемной ситуации</a:t>
            </a:r>
          </a:p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8435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0F28382-6FAC-416E-861A-A0A42277E9B8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55334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2531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E0EEAA9-4EF6-4426-804E-775442DC10BC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47956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ru-RU" smtClean="0">
                <a:ea typeface="Calibri" pitchFamily="34" charset="0"/>
                <a:cs typeface="Times New Roman" pitchFamily="18" charset="0"/>
              </a:rPr>
              <a:t>Для выполнения задания необходимо воспользоваться встроенными средствами </a:t>
            </a:r>
            <a:r>
              <a:rPr lang="en-US" smtClean="0">
                <a:ea typeface="Calibri" pitchFamily="34" charset="0"/>
                <a:cs typeface="Times New Roman" pitchFamily="18" charset="0"/>
              </a:rPr>
              <a:t>Microsoft  PPT</a:t>
            </a:r>
            <a:r>
              <a:rPr lang="ru-RU" smtClean="0">
                <a:ea typeface="Calibri" pitchFamily="34" charset="0"/>
                <a:cs typeface="Times New Roman" pitchFamily="18" charset="0"/>
              </a:rPr>
              <a:t> в режиме просмотра (инструмент «ПЕРО»)</a:t>
            </a:r>
          </a:p>
          <a:p>
            <a:pPr>
              <a:spcBef>
                <a:spcPct val="0"/>
              </a:spcBef>
            </a:pPr>
            <a:endParaRPr lang="ru-RU" smtClean="0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24579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0C81407-22CC-4D56-8C37-95507CCA8315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88176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ru-RU" smtClean="0">
                <a:ea typeface="Calibri" pitchFamily="34" charset="0"/>
                <a:cs typeface="Times New Roman" pitchFamily="18" charset="0"/>
              </a:rPr>
              <a:t>Для выполнения задания необходимо воспользоваться встроенными средствами </a:t>
            </a:r>
            <a:r>
              <a:rPr lang="en-US" smtClean="0">
                <a:ea typeface="Calibri" pitchFamily="34" charset="0"/>
                <a:cs typeface="Times New Roman" pitchFamily="18" charset="0"/>
              </a:rPr>
              <a:t>Microsoft  PPT</a:t>
            </a:r>
            <a:r>
              <a:rPr lang="ru-RU" smtClean="0">
                <a:ea typeface="Calibri" pitchFamily="34" charset="0"/>
                <a:cs typeface="Times New Roman" pitchFamily="18" charset="0"/>
              </a:rPr>
              <a:t> в режиме просмотра (инструмент «ПЕРО»)</a:t>
            </a:r>
          </a:p>
          <a:p>
            <a:pPr>
              <a:spcBef>
                <a:spcPct val="0"/>
              </a:spcBef>
            </a:pPr>
            <a:endParaRPr lang="ru-RU" smtClean="0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26627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2CCD6AE-C380-4114-89D3-DADABF772F72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35569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ru-RU" smtClean="0">
                <a:ea typeface="Calibri" pitchFamily="34" charset="0"/>
                <a:cs typeface="Times New Roman" pitchFamily="18" charset="0"/>
              </a:rPr>
              <a:t>Для выполнения задания необходимо воспользоваться встроенными средствами </a:t>
            </a:r>
            <a:r>
              <a:rPr lang="en-US" smtClean="0">
                <a:ea typeface="Calibri" pitchFamily="34" charset="0"/>
                <a:cs typeface="Times New Roman" pitchFamily="18" charset="0"/>
              </a:rPr>
              <a:t>Microsoft  PPT</a:t>
            </a:r>
            <a:r>
              <a:rPr lang="ru-RU" smtClean="0">
                <a:ea typeface="Calibri" pitchFamily="34" charset="0"/>
                <a:cs typeface="Times New Roman" pitchFamily="18" charset="0"/>
              </a:rPr>
              <a:t> в режиме просмотра (инструмент «ПЕРО»)</a:t>
            </a:r>
          </a:p>
          <a:p>
            <a:pPr>
              <a:spcBef>
                <a:spcPct val="0"/>
              </a:spcBef>
            </a:pPr>
            <a:endParaRPr lang="ru-RU" smtClean="0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30723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0CCB82B-E52E-4EC2-80E9-ECC9D5C41365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886220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ru-RU" smtClean="0">
                <a:ea typeface="Calibri" pitchFamily="34" charset="0"/>
                <a:cs typeface="Times New Roman" pitchFamily="18" charset="0"/>
              </a:rPr>
              <a:t>Для выполнения задания необходимо воспользоваться встроенными средствами </a:t>
            </a:r>
            <a:r>
              <a:rPr lang="en-US" smtClean="0">
                <a:ea typeface="Calibri" pitchFamily="34" charset="0"/>
                <a:cs typeface="Times New Roman" pitchFamily="18" charset="0"/>
              </a:rPr>
              <a:t>Microsoft  PPT</a:t>
            </a:r>
            <a:r>
              <a:rPr lang="ru-RU" smtClean="0">
                <a:ea typeface="Calibri" pitchFamily="34" charset="0"/>
                <a:cs typeface="Times New Roman" pitchFamily="18" charset="0"/>
              </a:rPr>
              <a:t> в режиме просмотра (инструмент «ПЕРО»)</a:t>
            </a:r>
          </a:p>
          <a:p>
            <a:pPr>
              <a:spcBef>
                <a:spcPct val="0"/>
              </a:spcBef>
            </a:pPr>
            <a:endParaRPr lang="ru-RU" smtClean="0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32771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7077B75-FD2D-4436-8F5E-331F8DAD7FA8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2830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34819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CECE30F-5CA2-4174-93A0-D302E51D84E1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838533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34819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CECE30F-5CA2-4174-93A0-D302E51D84E1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18377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A12539-32F0-4CF3-BD19-C6EDB910D53B}" type="datetimeFigureOut">
              <a:rPr lang="ru-RU"/>
              <a:pPr>
                <a:defRPr/>
              </a:pPr>
              <a:t>11.11.2013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5AAC96-8418-4D02-BE7E-58DFD1BED56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2EB9AC-A289-4587-A674-AC9485F1E4EE}" type="datetimeFigureOut">
              <a:rPr lang="ru-RU"/>
              <a:pPr>
                <a:defRPr/>
              </a:pPr>
              <a:t>11.11.2013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E8370C-8EB4-4D03-9813-459A27A1C6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7FA4BF-393D-4CB8-952B-BAA63A3318C6}" type="datetimeFigureOut">
              <a:rPr lang="ru-RU"/>
              <a:pPr>
                <a:defRPr/>
              </a:pPr>
              <a:t>11.11.2013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FF461F-81DD-49F3-9D84-845C221858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0" y="0"/>
            <a:ext cx="9144000" cy="720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soft" dir="tl">
              <a:rot lat="0" lon="0" rev="0"/>
            </a:lightRig>
          </a:scene3d>
          <a:sp3d>
            <a:bevelT/>
          </a:sp3d>
        </p:spPr>
        <p:txBody>
          <a:bodyPr>
            <a:normAutofit/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1" kern="1200" cap="none" spc="5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ru-RU" sz="32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0"/>
            <a:ext cx="8640960" cy="720000"/>
          </a:xfrm>
        </p:spPr>
        <p:txBody>
          <a:bodyPr anchor="ctr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015795-C49B-428A-990A-750C2BA8C5B3}" type="datetimeFigureOut">
              <a:rPr lang="ru-RU"/>
              <a:pPr>
                <a:defRPr/>
              </a:pPr>
              <a:t>11.11.2013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9C122A-256D-4138-AF28-250F295C136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A5C939-EEF0-441D-903E-E4A1B0A0BBB6}" type="datetimeFigureOut">
              <a:rPr lang="ru-RU"/>
              <a:pPr>
                <a:defRPr/>
              </a:pPr>
              <a:t>11.11.2013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501C77-DBC9-4840-9FBC-CFA686B527C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0" y="0"/>
            <a:ext cx="9144000" cy="720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soft" dir="tl">
              <a:rot lat="0" lon="0" rev="0"/>
            </a:lightRig>
          </a:scene3d>
          <a:sp3d>
            <a:bevelT/>
          </a:sp3d>
        </p:spPr>
        <p:txBody>
          <a:bodyPr>
            <a:normAutofit/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1" kern="1200" cap="none" spc="5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ru-RU" sz="32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0"/>
            <a:ext cx="8640960" cy="720000"/>
          </a:xfrm>
        </p:spPr>
        <p:txBody>
          <a:bodyPr anchor="ctr"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52000" y="980727"/>
            <a:ext cx="3600000" cy="5688000"/>
          </a:xfrm>
          <a:prstGeom prst="roundRect">
            <a:avLst>
              <a:gd name="adj" fmla="val 10317"/>
            </a:avLst>
          </a:prstGeom>
          <a:ln w="44450">
            <a:solidFill>
              <a:srgbClr val="FF0000"/>
            </a:solidFill>
          </a:ln>
        </p:spPr>
        <p:txBody>
          <a:bodyPr/>
          <a:lstStyle>
            <a:lvl1pPr marL="90000" indent="360000">
              <a:spcBef>
                <a:spcPts val="0"/>
              </a:spcBef>
              <a:buFont typeface="Comic Sans MS" pitchFamily="66" charset="0"/>
              <a:buChar char="—"/>
              <a:defRPr sz="2800"/>
            </a:lvl1pPr>
            <a:lvl2pPr marL="90000" indent="360000">
              <a:spcBef>
                <a:spcPts val="0"/>
              </a:spcBef>
              <a:buFont typeface="Comic Sans MS" pitchFamily="66" charset="0"/>
              <a:buChar char="—"/>
              <a:defRPr sz="2400"/>
            </a:lvl2pPr>
            <a:lvl3pPr marL="90000" indent="360000">
              <a:spcBef>
                <a:spcPts val="0"/>
              </a:spcBef>
              <a:buFont typeface="Comic Sans MS" pitchFamily="66" charset="0"/>
              <a:buChar char="—"/>
              <a:defRPr sz="2000"/>
            </a:lvl3pPr>
            <a:lvl4pPr marL="90000" indent="360000">
              <a:spcBef>
                <a:spcPts val="0"/>
              </a:spcBef>
              <a:buFont typeface="Comic Sans MS" pitchFamily="66" charset="0"/>
              <a:buChar char="—"/>
              <a:defRPr sz="1800"/>
            </a:lvl4pPr>
            <a:lvl5pPr marL="90000" indent="360000">
              <a:spcBef>
                <a:spcPts val="0"/>
              </a:spcBef>
              <a:buFont typeface="Comic Sans MS" pitchFamily="66" charset="0"/>
              <a:buChar char="—"/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56000" y="980727"/>
            <a:ext cx="3600000" cy="5688000"/>
          </a:xfrm>
          <a:prstGeom prst="roundRect">
            <a:avLst>
              <a:gd name="adj" fmla="val 9259"/>
            </a:avLst>
          </a:prstGeom>
          <a:ln w="44450">
            <a:solidFill>
              <a:srgbClr val="00CC00"/>
            </a:solidFill>
          </a:ln>
        </p:spPr>
        <p:txBody>
          <a:bodyPr/>
          <a:lstStyle>
            <a:lvl1pPr marL="90000" indent="360000">
              <a:spcBef>
                <a:spcPts val="0"/>
              </a:spcBef>
              <a:buFont typeface="Comic Sans MS" pitchFamily="66" charset="0"/>
              <a:buChar char="—"/>
              <a:defRPr sz="2800"/>
            </a:lvl1pPr>
            <a:lvl2pPr marL="90000" indent="360000">
              <a:spcBef>
                <a:spcPts val="0"/>
              </a:spcBef>
              <a:buFont typeface="Comic Sans MS" pitchFamily="66" charset="0"/>
              <a:buChar char="—"/>
              <a:defRPr sz="2400"/>
            </a:lvl2pPr>
            <a:lvl3pPr marL="90000" indent="360000">
              <a:spcBef>
                <a:spcPts val="0"/>
              </a:spcBef>
              <a:buFont typeface="Comic Sans MS" pitchFamily="66" charset="0"/>
              <a:buChar char="—"/>
              <a:defRPr sz="2000"/>
            </a:lvl3pPr>
            <a:lvl4pPr marL="90000" indent="360000">
              <a:spcBef>
                <a:spcPts val="0"/>
              </a:spcBef>
              <a:buFont typeface="Comic Sans MS" pitchFamily="66" charset="0"/>
              <a:buChar char="—"/>
              <a:defRPr sz="1800"/>
            </a:lvl4pPr>
            <a:lvl5pPr marL="90000" indent="360000">
              <a:spcBef>
                <a:spcPts val="0"/>
              </a:spcBef>
              <a:buFont typeface="Comic Sans MS" pitchFamily="66" charset="0"/>
              <a:buChar char="—"/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537D88-83EE-43C6-AFFB-5A089C677BD7}" type="datetimeFigureOut">
              <a:rPr lang="ru-RU"/>
              <a:pPr>
                <a:defRPr/>
              </a:pPr>
              <a:t>11.11.2013</a:t>
            </a:fld>
            <a:endParaRPr lang="ru-RU"/>
          </a:p>
        </p:txBody>
      </p:sp>
      <p:sp>
        <p:nvSpPr>
          <p:cNvPr id="7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C0335D-96AE-4DCE-83D7-1FD9E53AE73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5CA91C-79FD-4286-BE15-445E82B3BF4E}" type="datetimeFigureOut">
              <a:rPr lang="ru-RU"/>
              <a:pPr>
                <a:defRPr/>
              </a:pPr>
              <a:t>11.11.2013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546A28-9EE6-42E9-892C-664CB09AEAC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0" y="0"/>
            <a:ext cx="9144000" cy="720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soft" dir="tl">
              <a:rot lat="0" lon="0" rev="0"/>
            </a:lightRig>
          </a:scene3d>
          <a:sp3d>
            <a:bevelT/>
          </a:sp3d>
        </p:spPr>
        <p:txBody>
          <a:bodyPr>
            <a:normAutofit/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1" kern="1200" cap="none" spc="5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ru-RU" sz="32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0"/>
            <a:ext cx="8640960" cy="720000"/>
          </a:xfrm>
        </p:spPr>
        <p:txBody>
          <a:bodyPr anchor="ctr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4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61DC37-3132-4C22-9BBF-C0D4BC5C7E4A}" type="datetimeFigureOut">
              <a:rPr lang="ru-RU"/>
              <a:pPr>
                <a:defRPr/>
              </a:pPr>
              <a:t>11.11.2013</a:t>
            </a:fld>
            <a:endParaRPr lang="ru-RU"/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5291BF-B2B7-4ABD-865B-7448B79DD1A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0" y="0"/>
            <a:ext cx="9144000" cy="720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soft" dir="tl">
              <a:rot lat="0" lon="0" rev="0"/>
            </a:lightRig>
          </a:scene3d>
          <a:sp3d>
            <a:bevelT/>
          </a:sp3d>
        </p:spPr>
        <p:txBody>
          <a:bodyPr>
            <a:normAutofit/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1" kern="1200" cap="none" spc="5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ru-RU" sz="3200" dirty="0"/>
          </a:p>
        </p:txBody>
      </p:sp>
      <p:sp>
        <p:nvSpPr>
          <p:cNvPr id="3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C61A8B-7544-4B0D-92A3-A97E1CF8322D}" type="datetimeFigureOut">
              <a:rPr lang="ru-RU"/>
              <a:pPr>
                <a:defRPr/>
              </a:pPr>
              <a:t>11.11.2013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8816B4-0E8F-4467-8B41-5899FE146B8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5828EC-1153-4B1B-B9A8-8A883A9A32E5}" type="datetimeFigureOut">
              <a:rPr lang="ru-RU"/>
              <a:pPr>
                <a:defRPr/>
              </a:pPr>
              <a:t>11.11.2013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5DA9DF-E538-4D29-AD95-6D46201F46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F0EBF3-1CAE-4DD1-81D4-7AF3608C0D6B}" type="datetimeFigureOut">
              <a:rPr lang="ru-RU"/>
              <a:pPr>
                <a:defRPr/>
              </a:pPr>
              <a:t>11.11.2013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0415A0-0CFF-46F9-85E5-869B5782E69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0825" y="169863"/>
            <a:ext cx="8642350" cy="1196975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250825" y="1495425"/>
            <a:ext cx="8642350" cy="4741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B734A24-8AA5-4BCF-9492-01C0ADD01798}" type="datetimeFigureOut">
              <a:rPr lang="ru-RU"/>
              <a:pPr>
                <a:defRPr/>
              </a:pPr>
              <a:t>11.11.2013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7EF7762-4AC4-4AE6-A801-E31604C28C4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0" r:id="rId3"/>
    <p:sldLayoutId id="2147483673" r:id="rId4"/>
    <p:sldLayoutId id="2147483669" r:id="rId5"/>
    <p:sldLayoutId id="2147483674" r:id="rId6"/>
    <p:sldLayoutId id="2147483675" r:id="rId7"/>
    <p:sldLayoutId id="2147483668" r:id="rId8"/>
    <p:sldLayoutId id="2147483667" r:id="rId9"/>
    <p:sldLayoutId id="2147483666" r:id="rId10"/>
    <p:sldLayoutId id="2147483665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b="1" kern="1200" spc="50">
          <a:ln w="11430"/>
          <a:gradFill>
            <a:gsLst>
              <a:gs pos="25000">
                <a:schemeClr val="accent2">
                  <a:satMod val="155000"/>
                </a:schemeClr>
              </a:gs>
              <a:gs pos="100000">
                <a:schemeClr val="accent2">
                  <a:shade val="45000"/>
                  <a:satMod val="165000"/>
                </a:schemeClr>
              </a:gs>
            </a:gsLst>
            <a:lin ang="5400000"/>
          </a:gradFill>
          <a:effectLst>
            <a:outerShdw blurRad="76200" dist="50800" dir="5400000" algn="tl" rotWithShape="0">
              <a:srgbClr val="000000">
                <a:alpha val="65000"/>
              </a:srgbClr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omic Sans MS" pitchFamily="66" charset="0"/>
        </a:defRPr>
      </a:lvl2pPr>
      <a:lvl3pPr algn="ctr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omic Sans MS" pitchFamily="66" charset="0"/>
        </a:defRPr>
      </a:lvl3pPr>
      <a:lvl4pPr algn="ctr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omic Sans MS" pitchFamily="66" charset="0"/>
        </a:defRPr>
      </a:lvl4pPr>
      <a:lvl5pPr algn="ctr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omic Sans MS" pitchFamily="66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6.jpeg"/><Relationship Id="rId4" Type="http://schemas.openxmlformats.org/officeDocument/2006/relationships/image" Target="../media/image4.gi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gif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gif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gif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ОБЩИЙ ВЗГЛЯД НА ДРЕВНИЙ ВОСТОК</a:t>
            </a:r>
            <a:endParaRPr lang="ru-RU" dirty="0"/>
          </a:p>
        </p:txBody>
      </p:sp>
      <p:pic>
        <p:nvPicPr>
          <p:cNvPr id="14340" name="Рисунок 1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9144000" cy="827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796" name="Группа 3"/>
          <p:cNvGrpSpPr>
            <a:grpSpLocks/>
          </p:cNvGrpSpPr>
          <p:nvPr/>
        </p:nvGrpSpPr>
        <p:grpSpPr bwMode="auto">
          <a:xfrm>
            <a:off x="19050" y="-44450"/>
            <a:ext cx="969963" cy="1241425"/>
            <a:chOff x="-19448" y="332656"/>
            <a:chExt cx="1783136" cy="1999120"/>
          </a:xfrm>
        </p:grpSpPr>
        <p:sp>
          <p:nvSpPr>
            <p:cNvPr id="12" name="Овал 11"/>
            <p:cNvSpPr/>
            <p:nvPr/>
          </p:nvSpPr>
          <p:spPr>
            <a:xfrm>
              <a:off x="683884" y="764692"/>
              <a:ext cx="431921" cy="288875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3" name="Овал 12"/>
            <p:cNvSpPr/>
            <p:nvPr/>
          </p:nvSpPr>
          <p:spPr>
            <a:xfrm>
              <a:off x="36002" y="1700341"/>
              <a:ext cx="393981" cy="432034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4" name="Овал 13"/>
            <p:cNvSpPr/>
            <p:nvPr/>
          </p:nvSpPr>
          <p:spPr>
            <a:xfrm>
              <a:off x="324922" y="1485602"/>
              <a:ext cx="933884" cy="286319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pic>
          <p:nvPicPr>
            <p:cNvPr id="33826" name="Рисунок 14" descr="_1_~1.JPG"/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-19448" y="332656"/>
              <a:ext cx="1783136" cy="19991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33797" name="Группа 8"/>
          <p:cNvGrpSpPr>
            <a:grpSpLocks/>
          </p:cNvGrpSpPr>
          <p:nvPr/>
        </p:nvGrpSpPr>
        <p:grpSpPr bwMode="auto">
          <a:xfrm>
            <a:off x="8240713" y="-26988"/>
            <a:ext cx="957262" cy="1223963"/>
            <a:chOff x="7452320" y="-8901"/>
            <a:chExt cx="1691681" cy="2645813"/>
          </a:xfrm>
        </p:grpSpPr>
        <p:sp>
          <p:nvSpPr>
            <p:cNvPr id="17" name="Овал 16"/>
            <p:cNvSpPr/>
            <p:nvPr/>
          </p:nvSpPr>
          <p:spPr>
            <a:xfrm>
              <a:off x="8100376" y="145525"/>
              <a:ext cx="288961" cy="428959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pic>
          <p:nvPicPr>
            <p:cNvPr id="33822" name="Рисунок 17" descr="Cartoon-Clipart-Free-18.gif"/>
            <p:cNvPicPr>
              <a:picLocks noChangeAspect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2678" r="17007" b="5669"/>
            <a:stretch>
              <a:fillRect/>
            </a:stretch>
          </p:blipFill>
          <p:spPr bwMode="auto">
            <a:xfrm>
              <a:off x="7452320" y="-8901"/>
              <a:ext cx="1691681" cy="26458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ru-RU" sz="3600" dirty="0"/>
          </a:p>
        </p:txBody>
      </p:sp>
      <p:grpSp>
        <p:nvGrpSpPr>
          <p:cNvPr id="33799" name="Группа 21"/>
          <p:cNvGrpSpPr>
            <a:grpSpLocks noChangeAspect="1"/>
          </p:cNvGrpSpPr>
          <p:nvPr/>
        </p:nvGrpSpPr>
        <p:grpSpPr bwMode="auto">
          <a:xfrm>
            <a:off x="2915816" y="4122158"/>
            <a:ext cx="2375619" cy="2303462"/>
            <a:chOff x="2412240" y="1268760"/>
            <a:chExt cx="4320000" cy="4320000"/>
          </a:xfrm>
        </p:grpSpPr>
        <p:sp>
          <p:nvSpPr>
            <p:cNvPr id="23" name="Полилиния 22"/>
            <p:cNvSpPr>
              <a:spLocks noChangeAspect="1"/>
            </p:cNvSpPr>
            <p:nvPr/>
          </p:nvSpPr>
          <p:spPr>
            <a:xfrm>
              <a:off x="2412240" y="1268760"/>
              <a:ext cx="4320000" cy="4320000"/>
            </a:xfrm>
            <a:custGeom>
              <a:avLst/>
              <a:gdLst>
                <a:gd name="connsiteX0" fmla="*/ 0 w 2369143"/>
                <a:gd name="connsiteY0" fmla="*/ 153467 h 1534668"/>
                <a:gd name="connsiteX1" fmla="*/ 153467 w 2369143"/>
                <a:gd name="connsiteY1" fmla="*/ 0 h 1534668"/>
                <a:gd name="connsiteX2" fmla="*/ 2215676 w 2369143"/>
                <a:gd name="connsiteY2" fmla="*/ 0 h 1534668"/>
                <a:gd name="connsiteX3" fmla="*/ 2369143 w 2369143"/>
                <a:gd name="connsiteY3" fmla="*/ 153467 h 1534668"/>
                <a:gd name="connsiteX4" fmla="*/ 2369143 w 2369143"/>
                <a:gd name="connsiteY4" fmla="*/ 1381201 h 1534668"/>
                <a:gd name="connsiteX5" fmla="*/ 2215676 w 2369143"/>
                <a:gd name="connsiteY5" fmla="*/ 1534668 h 1534668"/>
                <a:gd name="connsiteX6" fmla="*/ 153467 w 2369143"/>
                <a:gd name="connsiteY6" fmla="*/ 1534668 h 1534668"/>
                <a:gd name="connsiteX7" fmla="*/ 0 w 2369143"/>
                <a:gd name="connsiteY7" fmla="*/ 1381201 h 1534668"/>
                <a:gd name="connsiteX8" fmla="*/ 0 w 2369143"/>
                <a:gd name="connsiteY8" fmla="*/ 153467 h 15346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369143" h="1534668">
                  <a:moveTo>
                    <a:pt x="0" y="153467"/>
                  </a:moveTo>
                  <a:cubicBezTo>
                    <a:pt x="0" y="68710"/>
                    <a:pt x="68710" y="0"/>
                    <a:pt x="153467" y="0"/>
                  </a:cubicBezTo>
                  <a:lnTo>
                    <a:pt x="2215676" y="0"/>
                  </a:lnTo>
                  <a:cubicBezTo>
                    <a:pt x="2300433" y="0"/>
                    <a:pt x="2369143" y="68710"/>
                    <a:pt x="2369143" y="153467"/>
                  </a:cubicBezTo>
                  <a:lnTo>
                    <a:pt x="2369143" y="1381201"/>
                  </a:lnTo>
                  <a:cubicBezTo>
                    <a:pt x="2369143" y="1465958"/>
                    <a:pt x="2300433" y="1534668"/>
                    <a:pt x="2215676" y="1534668"/>
                  </a:cubicBezTo>
                  <a:lnTo>
                    <a:pt x="153467" y="1534668"/>
                  </a:lnTo>
                  <a:cubicBezTo>
                    <a:pt x="68710" y="1534668"/>
                    <a:pt x="0" y="1465958"/>
                    <a:pt x="0" y="1381201"/>
                  </a:cubicBezTo>
                  <a:lnTo>
                    <a:pt x="0" y="153467"/>
                  </a:lnTo>
                  <a:close/>
                </a:path>
              </a:pathLst>
            </a:custGeom>
            <a:solidFill>
              <a:schemeClr val="accent5">
                <a:lumMod val="40000"/>
                <a:lumOff val="60000"/>
              </a:schemeClr>
            </a:solidFill>
            <a:ln w="22225">
              <a:solidFill>
                <a:schemeClr val="accent3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38100" h="38100"/>
            </a:sp3d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866375" tIns="155632" rIns="155632" bIns="539299" spcCol="1270"/>
            <a:lstStyle/>
            <a:p>
              <a:pPr marL="228600" lvl="1" indent="-228600" defTabSz="1111250" fontAlgn="auto">
                <a:lnSpc>
                  <a:spcPct val="90000"/>
                </a:lnSpc>
                <a:spcAft>
                  <a:spcPct val="15000"/>
                </a:spcAft>
                <a:buFontTx/>
                <a:buChar char="••"/>
                <a:defRPr/>
              </a:pPr>
              <a:endParaRPr lang="ru-RU" sz="2600" dirty="0"/>
            </a:p>
          </p:txBody>
        </p:sp>
        <p:sp>
          <p:nvSpPr>
            <p:cNvPr id="24" name="Полилиния 23"/>
            <p:cNvSpPr/>
            <p:nvPr/>
          </p:nvSpPr>
          <p:spPr>
            <a:xfrm>
              <a:off x="2495077" y="1340768"/>
              <a:ext cx="2076597" cy="2076597"/>
            </a:xfrm>
            <a:custGeom>
              <a:avLst/>
              <a:gdLst>
                <a:gd name="connsiteX0" fmla="*/ 0 w 2076597"/>
                <a:gd name="connsiteY0" fmla="*/ 2076597 h 2076597"/>
                <a:gd name="connsiteX1" fmla="*/ 2076597 w 2076597"/>
                <a:gd name="connsiteY1" fmla="*/ 0 h 2076597"/>
                <a:gd name="connsiteX2" fmla="*/ 2076597 w 2076597"/>
                <a:gd name="connsiteY2" fmla="*/ 2076597 h 2076597"/>
                <a:gd name="connsiteX3" fmla="*/ 0 w 2076597"/>
                <a:gd name="connsiteY3" fmla="*/ 2076597 h 20765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6597" h="2076597">
                  <a:moveTo>
                    <a:pt x="0" y="2076597"/>
                  </a:moveTo>
                  <a:cubicBezTo>
                    <a:pt x="0" y="929724"/>
                    <a:pt x="929724" y="0"/>
                    <a:pt x="2076597" y="0"/>
                  </a:cubicBezTo>
                  <a:lnTo>
                    <a:pt x="2076597" y="2076597"/>
                  </a:lnTo>
                  <a:lnTo>
                    <a:pt x="0" y="2076597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31750" h="31750"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786021" tIns="786021" rIns="177800" bIns="177800" spcCol="1270" anchor="ctr"/>
            <a:lstStyle/>
            <a:p>
              <a:pPr algn="ctr" defTabSz="111125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ru-RU" sz="2600" dirty="0"/>
            </a:p>
          </p:txBody>
        </p:sp>
        <p:sp>
          <p:nvSpPr>
            <p:cNvPr id="25" name="Полилиния 24"/>
            <p:cNvSpPr/>
            <p:nvPr/>
          </p:nvSpPr>
          <p:spPr>
            <a:xfrm>
              <a:off x="4572000" y="1340768"/>
              <a:ext cx="2076597" cy="2076597"/>
            </a:xfrm>
            <a:custGeom>
              <a:avLst/>
              <a:gdLst>
                <a:gd name="connsiteX0" fmla="*/ 0 w 2076597"/>
                <a:gd name="connsiteY0" fmla="*/ 2076597 h 2076597"/>
                <a:gd name="connsiteX1" fmla="*/ 2076597 w 2076597"/>
                <a:gd name="connsiteY1" fmla="*/ 0 h 2076597"/>
                <a:gd name="connsiteX2" fmla="*/ 2076597 w 2076597"/>
                <a:gd name="connsiteY2" fmla="*/ 2076597 h 2076597"/>
                <a:gd name="connsiteX3" fmla="*/ 0 w 2076597"/>
                <a:gd name="connsiteY3" fmla="*/ 2076597 h 20765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6597" h="2076597">
                  <a:moveTo>
                    <a:pt x="0" y="0"/>
                  </a:moveTo>
                  <a:cubicBezTo>
                    <a:pt x="1146873" y="0"/>
                    <a:pt x="2076597" y="929724"/>
                    <a:pt x="2076597" y="2076597"/>
                  </a:cubicBezTo>
                  <a:lnTo>
                    <a:pt x="0" y="207659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31750" h="31750"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177800" tIns="786021" rIns="786021" bIns="177800" spcCol="1270" anchor="ctr"/>
            <a:lstStyle/>
            <a:p>
              <a:pPr algn="ctr" defTabSz="111125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ru-RU" sz="2600" dirty="0"/>
            </a:p>
          </p:txBody>
        </p:sp>
        <p:sp>
          <p:nvSpPr>
            <p:cNvPr id="26" name="Полилиния 25"/>
            <p:cNvSpPr/>
            <p:nvPr/>
          </p:nvSpPr>
          <p:spPr>
            <a:xfrm>
              <a:off x="4572000" y="3414996"/>
              <a:ext cx="2076598" cy="2076598"/>
            </a:xfrm>
            <a:custGeom>
              <a:avLst/>
              <a:gdLst>
                <a:gd name="connsiteX0" fmla="*/ 0 w 2076597"/>
                <a:gd name="connsiteY0" fmla="*/ 2076597 h 2076597"/>
                <a:gd name="connsiteX1" fmla="*/ 2076597 w 2076597"/>
                <a:gd name="connsiteY1" fmla="*/ 0 h 2076597"/>
                <a:gd name="connsiteX2" fmla="*/ 2076597 w 2076597"/>
                <a:gd name="connsiteY2" fmla="*/ 2076597 h 2076597"/>
                <a:gd name="connsiteX3" fmla="*/ 0 w 2076597"/>
                <a:gd name="connsiteY3" fmla="*/ 2076597 h 20765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6597" h="2076597">
                  <a:moveTo>
                    <a:pt x="2076597" y="0"/>
                  </a:moveTo>
                  <a:cubicBezTo>
                    <a:pt x="2076597" y="1146873"/>
                    <a:pt x="1146873" y="2076597"/>
                    <a:pt x="0" y="2076597"/>
                  </a:cubicBezTo>
                  <a:lnTo>
                    <a:pt x="0" y="0"/>
                  </a:lnTo>
                  <a:lnTo>
                    <a:pt x="2076597" y="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31750" h="31750"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177800" tIns="177801" rIns="786022" bIns="786021" spcCol="1270" anchor="ctr"/>
            <a:lstStyle/>
            <a:p>
              <a:pPr algn="ctr" defTabSz="111125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ru-RU" sz="2600" dirty="0"/>
            </a:p>
          </p:txBody>
        </p:sp>
        <p:sp>
          <p:nvSpPr>
            <p:cNvPr id="27" name="Полилиния 26"/>
            <p:cNvSpPr/>
            <p:nvPr/>
          </p:nvSpPr>
          <p:spPr>
            <a:xfrm>
              <a:off x="2495077" y="3414997"/>
              <a:ext cx="2076597" cy="2076597"/>
            </a:xfrm>
            <a:custGeom>
              <a:avLst/>
              <a:gdLst>
                <a:gd name="connsiteX0" fmla="*/ 0 w 2076597"/>
                <a:gd name="connsiteY0" fmla="*/ 2076597 h 2076597"/>
                <a:gd name="connsiteX1" fmla="*/ 2076597 w 2076597"/>
                <a:gd name="connsiteY1" fmla="*/ 0 h 2076597"/>
                <a:gd name="connsiteX2" fmla="*/ 2076597 w 2076597"/>
                <a:gd name="connsiteY2" fmla="*/ 2076597 h 2076597"/>
                <a:gd name="connsiteX3" fmla="*/ 0 w 2076597"/>
                <a:gd name="connsiteY3" fmla="*/ 2076597 h 20765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6597" h="2076597">
                  <a:moveTo>
                    <a:pt x="2076597" y="2076597"/>
                  </a:moveTo>
                  <a:cubicBezTo>
                    <a:pt x="929724" y="2076597"/>
                    <a:pt x="0" y="1146873"/>
                    <a:pt x="0" y="0"/>
                  </a:cubicBezTo>
                  <a:lnTo>
                    <a:pt x="2076597" y="0"/>
                  </a:lnTo>
                  <a:lnTo>
                    <a:pt x="2076597" y="2076597"/>
                  </a:lnTo>
                  <a:close/>
                </a:path>
              </a:pathLst>
            </a:custGeom>
            <a:solidFill>
              <a:srgbClr val="00B050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31750" h="31750"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786021" tIns="177800" rIns="177800" bIns="786021" spcCol="1270" anchor="ctr"/>
            <a:lstStyle/>
            <a:p>
              <a:pPr algn="ctr" defTabSz="111125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ru-RU" sz="2600" dirty="0"/>
            </a:p>
          </p:txBody>
        </p:sp>
      </p:grpSp>
      <p:sp>
        <p:nvSpPr>
          <p:cNvPr id="28" name="Скругленный прямоугольник 27"/>
          <p:cNvSpPr/>
          <p:nvPr/>
        </p:nvSpPr>
        <p:spPr>
          <a:xfrm>
            <a:off x="1012418" y="105524"/>
            <a:ext cx="7200320" cy="544830"/>
          </a:xfrm>
          <a:prstGeom prst="roundRect">
            <a:avLst/>
          </a:prstGeom>
          <a:blipFill>
            <a:blip r:embed="rId5" cstate="print"/>
            <a:tile tx="0" ty="0" sx="100000" sy="100000" flip="none" algn="tl"/>
          </a:blipFill>
          <a:ln w="25400">
            <a:solidFill>
              <a:schemeClr val="bg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indent="357188"/>
            <a:r>
              <a:rPr lang="ru-RU" sz="2600" dirty="0" smtClean="0">
                <a:latin typeface="Comic Sans MS" pitchFamily="66" charset="0"/>
              </a:rPr>
              <a:t>Самооценка в паре.</a:t>
            </a:r>
            <a:endParaRPr lang="ru-RU" sz="2600" dirty="0">
              <a:latin typeface="Comic Sans MS" pitchFamily="66" charset="0"/>
            </a:endParaRP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206375" y="1389529"/>
            <a:ext cx="8640000" cy="2553891"/>
          </a:xfrm>
          <a:prstGeom prst="roundRect">
            <a:avLst/>
          </a:prstGeom>
          <a:blipFill>
            <a:blip r:embed="rId5" cstate="print"/>
            <a:tile tx="0" ty="0" sx="100000" sy="100000" flip="none" algn="tl"/>
          </a:blipFill>
          <a:ln w="25400">
            <a:solidFill>
              <a:schemeClr val="bg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2400" dirty="0" smtClean="0">
                <a:latin typeface="+mn-lt"/>
              </a:rPr>
              <a:t>Что я узнал нового?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2400" dirty="0" smtClean="0">
                <a:latin typeface="+mn-lt"/>
              </a:rPr>
              <a:t>Какие задания мне удались лучше всего? </a:t>
            </a:r>
            <a:r>
              <a:rPr lang="ru-RU" sz="2400" dirty="0" smtClean="0">
                <a:latin typeface="+mn-lt"/>
              </a:rPr>
              <a:t>Какие задания вызвали затруднения? Почему?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2400" dirty="0" smtClean="0">
                <a:latin typeface="+mn-lt"/>
              </a:rPr>
              <a:t>Какие умения я применил на уроке?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2400" dirty="0" smtClean="0">
                <a:latin typeface="+mn-lt"/>
              </a:rPr>
              <a:t>В каких жизненных ситуациях они мне могут пригодиться?</a:t>
            </a:r>
            <a:endParaRPr lang="ru-RU" sz="2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62958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1"/>
          <p:cNvGrpSpPr>
            <a:grpSpLocks noChangeAspect="1"/>
          </p:cNvGrpSpPr>
          <p:nvPr/>
        </p:nvGrpSpPr>
        <p:grpSpPr bwMode="auto">
          <a:xfrm>
            <a:off x="827584" y="980728"/>
            <a:ext cx="7416824" cy="5444892"/>
            <a:chOff x="2412240" y="1268760"/>
            <a:chExt cx="4320000" cy="4320000"/>
          </a:xfrm>
        </p:grpSpPr>
        <p:sp>
          <p:nvSpPr>
            <p:cNvPr id="4" name="Полилиния 3"/>
            <p:cNvSpPr>
              <a:spLocks noChangeAspect="1"/>
            </p:cNvSpPr>
            <p:nvPr/>
          </p:nvSpPr>
          <p:spPr>
            <a:xfrm>
              <a:off x="2412240" y="1268760"/>
              <a:ext cx="4320000" cy="4320000"/>
            </a:xfrm>
            <a:custGeom>
              <a:avLst/>
              <a:gdLst>
                <a:gd name="connsiteX0" fmla="*/ 0 w 2369143"/>
                <a:gd name="connsiteY0" fmla="*/ 153467 h 1534668"/>
                <a:gd name="connsiteX1" fmla="*/ 153467 w 2369143"/>
                <a:gd name="connsiteY1" fmla="*/ 0 h 1534668"/>
                <a:gd name="connsiteX2" fmla="*/ 2215676 w 2369143"/>
                <a:gd name="connsiteY2" fmla="*/ 0 h 1534668"/>
                <a:gd name="connsiteX3" fmla="*/ 2369143 w 2369143"/>
                <a:gd name="connsiteY3" fmla="*/ 153467 h 1534668"/>
                <a:gd name="connsiteX4" fmla="*/ 2369143 w 2369143"/>
                <a:gd name="connsiteY4" fmla="*/ 1381201 h 1534668"/>
                <a:gd name="connsiteX5" fmla="*/ 2215676 w 2369143"/>
                <a:gd name="connsiteY5" fmla="*/ 1534668 h 1534668"/>
                <a:gd name="connsiteX6" fmla="*/ 153467 w 2369143"/>
                <a:gd name="connsiteY6" fmla="*/ 1534668 h 1534668"/>
                <a:gd name="connsiteX7" fmla="*/ 0 w 2369143"/>
                <a:gd name="connsiteY7" fmla="*/ 1381201 h 1534668"/>
                <a:gd name="connsiteX8" fmla="*/ 0 w 2369143"/>
                <a:gd name="connsiteY8" fmla="*/ 153467 h 15346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369143" h="1534668">
                  <a:moveTo>
                    <a:pt x="0" y="153467"/>
                  </a:moveTo>
                  <a:cubicBezTo>
                    <a:pt x="0" y="68710"/>
                    <a:pt x="68710" y="0"/>
                    <a:pt x="153467" y="0"/>
                  </a:cubicBezTo>
                  <a:lnTo>
                    <a:pt x="2215676" y="0"/>
                  </a:lnTo>
                  <a:cubicBezTo>
                    <a:pt x="2300433" y="0"/>
                    <a:pt x="2369143" y="68710"/>
                    <a:pt x="2369143" y="153467"/>
                  </a:cubicBezTo>
                  <a:lnTo>
                    <a:pt x="2369143" y="1381201"/>
                  </a:lnTo>
                  <a:cubicBezTo>
                    <a:pt x="2369143" y="1465958"/>
                    <a:pt x="2300433" y="1534668"/>
                    <a:pt x="2215676" y="1534668"/>
                  </a:cubicBezTo>
                  <a:lnTo>
                    <a:pt x="153467" y="1534668"/>
                  </a:lnTo>
                  <a:cubicBezTo>
                    <a:pt x="68710" y="1534668"/>
                    <a:pt x="0" y="1465958"/>
                    <a:pt x="0" y="1381201"/>
                  </a:cubicBezTo>
                  <a:lnTo>
                    <a:pt x="0" y="153467"/>
                  </a:lnTo>
                  <a:close/>
                </a:path>
              </a:pathLst>
            </a:custGeom>
            <a:solidFill>
              <a:schemeClr val="accent5">
                <a:lumMod val="40000"/>
                <a:lumOff val="60000"/>
              </a:schemeClr>
            </a:solidFill>
            <a:ln w="22225">
              <a:solidFill>
                <a:schemeClr val="accent3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38100" h="38100"/>
            </a:sp3d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866375" tIns="155632" rIns="155632" bIns="539299" spcCol="1270"/>
            <a:lstStyle/>
            <a:p>
              <a:pPr marL="228600" lvl="1" indent="-228600" defTabSz="1111250" fontAlgn="auto">
                <a:lnSpc>
                  <a:spcPct val="90000"/>
                </a:lnSpc>
                <a:spcAft>
                  <a:spcPct val="15000"/>
                </a:spcAft>
                <a:buFontTx/>
                <a:buChar char="••"/>
                <a:defRPr/>
              </a:pPr>
              <a:endParaRPr lang="ru-RU" sz="2600" dirty="0"/>
            </a:p>
          </p:txBody>
        </p:sp>
        <p:sp>
          <p:nvSpPr>
            <p:cNvPr id="5" name="Полилиния 4"/>
            <p:cNvSpPr/>
            <p:nvPr/>
          </p:nvSpPr>
          <p:spPr>
            <a:xfrm>
              <a:off x="2495077" y="1340768"/>
              <a:ext cx="2076597" cy="2076597"/>
            </a:xfrm>
            <a:custGeom>
              <a:avLst/>
              <a:gdLst>
                <a:gd name="connsiteX0" fmla="*/ 0 w 2076597"/>
                <a:gd name="connsiteY0" fmla="*/ 2076597 h 2076597"/>
                <a:gd name="connsiteX1" fmla="*/ 2076597 w 2076597"/>
                <a:gd name="connsiteY1" fmla="*/ 0 h 2076597"/>
                <a:gd name="connsiteX2" fmla="*/ 2076597 w 2076597"/>
                <a:gd name="connsiteY2" fmla="*/ 2076597 h 2076597"/>
                <a:gd name="connsiteX3" fmla="*/ 0 w 2076597"/>
                <a:gd name="connsiteY3" fmla="*/ 2076597 h 20765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6597" h="2076597">
                  <a:moveTo>
                    <a:pt x="0" y="2076597"/>
                  </a:moveTo>
                  <a:cubicBezTo>
                    <a:pt x="0" y="929724"/>
                    <a:pt x="929724" y="0"/>
                    <a:pt x="2076597" y="0"/>
                  </a:cubicBezTo>
                  <a:lnTo>
                    <a:pt x="2076597" y="2076597"/>
                  </a:lnTo>
                  <a:lnTo>
                    <a:pt x="0" y="2076597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31750" h="31750"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786021" tIns="786021" rIns="177800" bIns="177800" spcCol="1270" anchor="ctr"/>
            <a:lstStyle/>
            <a:p>
              <a:pPr algn="ctr" defTabSz="111125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ru-RU" sz="2600" dirty="0"/>
            </a:p>
          </p:txBody>
        </p:sp>
        <p:sp>
          <p:nvSpPr>
            <p:cNvPr id="6" name="Полилиния 5"/>
            <p:cNvSpPr/>
            <p:nvPr/>
          </p:nvSpPr>
          <p:spPr>
            <a:xfrm>
              <a:off x="4572000" y="1340768"/>
              <a:ext cx="2076597" cy="2076597"/>
            </a:xfrm>
            <a:custGeom>
              <a:avLst/>
              <a:gdLst>
                <a:gd name="connsiteX0" fmla="*/ 0 w 2076597"/>
                <a:gd name="connsiteY0" fmla="*/ 2076597 h 2076597"/>
                <a:gd name="connsiteX1" fmla="*/ 2076597 w 2076597"/>
                <a:gd name="connsiteY1" fmla="*/ 0 h 2076597"/>
                <a:gd name="connsiteX2" fmla="*/ 2076597 w 2076597"/>
                <a:gd name="connsiteY2" fmla="*/ 2076597 h 2076597"/>
                <a:gd name="connsiteX3" fmla="*/ 0 w 2076597"/>
                <a:gd name="connsiteY3" fmla="*/ 2076597 h 20765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6597" h="2076597">
                  <a:moveTo>
                    <a:pt x="0" y="0"/>
                  </a:moveTo>
                  <a:cubicBezTo>
                    <a:pt x="1146873" y="0"/>
                    <a:pt x="2076597" y="929724"/>
                    <a:pt x="2076597" y="2076597"/>
                  </a:cubicBezTo>
                  <a:lnTo>
                    <a:pt x="0" y="207659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31750" h="31750"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177800" tIns="786021" rIns="786021" bIns="177800" spcCol="1270" anchor="ctr"/>
            <a:lstStyle/>
            <a:p>
              <a:pPr algn="ctr" defTabSz="111125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ru-RU" sz="2600" dirty="0"/>
            </a:p>
          </p:txBody>
        </p:sp>
        <p:sp>
          <p:nvSpPr>
            <p:cNvPr id="7" name="Полилиния 6"/>
            <p:cNvSpPr/>
            <p:nvPr/>
          </p:nvSpPr>
          <p:spPr>
            <a:xfrm>
              <a:off x="4572000" y="3414996"/>
              <a:ext cx="2076598" cy="2076598"/>
            </a:xfrm>
            <a:custGeom>
              <a:avLst/>
              <a:gdLst>
                <a:gd name="connsiteX0" fmla="*/ 0 w 2076597"/>
                <a:gd name="connsiteY0" fmla="*/ 2076597 h 2076597"/>
                <a:gd name="connsiteX1" fmla="*/ 2076597 w 2076597"/>
                <a:gd name="connsiteY1" fmla="*/ 0 h 2076597"/>
                <a:gd name="connsiteX2" fmla="*/ 2076597 w 2076597"/>
                <a:gd name="connsiteY2" fmla="*/ 2076597 h 2076597"/>
                <a:gd name="connsiteX3" fmla="*/ 0 w 2076597"/>
                <a:gd name="connsiteY3" fmla="*/ 2076597 h 20765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6597" h="2076597">
                  <a:moveTo>
                    <a:pt x="2076597" y="0"/>
                  </a:moveTo>
                  <a:cubicBezTo>
                    <a:pt x="2076597" y="1146873"/>
                    <a:pt x="1146873" y="2076597"/>
                    <a:pt x="0" y="2076597"/>
                  </a:cubicBezTo>
                  <a:lnTo>
                    <a:pt x="0" y="0"/>
                  </a:lnTo>
                  <a:lnTo>
                    <a:pt x="2076597" y="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31750" h="31750"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177800" tIns="177801" rIns="786022" bIns="786021" spcCol="1270" anchor="ctr"/>
            <a:lstStyle/>
            <a:p>
              <a:pPr algn="ctr" defTabSz="111125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ru-RU" sz="2600" dirty="0"/>
            </a:p>
          </p:txBody>
        </p:sp>
        <p:sp>
          <p:nvSpPr>
            <p:cNvPr id="8" name="Полилиния 7"/>
            <p:cNvSpPr/>
            <p:nvPr/>
          </p:nvSpPr>
          <p:spPr>
            <a:xfrm>
              <a:off x="2495077" y="3414997"/>
              <a:ext cx="2076597" cy="2076597"/>
            </a:xfrm>
            <a:custGeom>
              <a:avLst/>
              <a:gdLst>
                <a:gd name="connsiteX0" fmla="*/ 0 w 2076597"/>
                <a:gd name="connsiteY0" fmla="*/ 2076597 h 2076597"/>
                <a:gd name="connsiteX1" fmla="*/ 2076597 w 2076597"/>
                <a:gd name="connsiteY1" fmla="*/ 0 h 2076597"/>
                <a:gd name="connsiteX2" fmla="*/ 2076597 w 2076597"/>
                <a:gd name="connsiteY2" fmla="*/ 2076597 h 2076597"/>
                <a:gd name="connsiteX3" fmla="*/ 0 w 2076597"/>
                <a:gd name="connsiteY3" fmla="*/ 2076597 h 20765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6597" h="2076597">
                  <a:moveTo>
                    <a:pt x="2076597" y="2076597"/>
                  </a:moveTo>
                  <a:cubicBezTo>
                    <a:pt x="929724" y="2076597"/>
                    <a:pt x="0" y="1146873"/>
                    <a:pt x="0" y="0"/>
                  </a:cubicBezTo>
                  <a:lnTo>
                    <a:pt x="2076597" y="0"/>
                  </a:lnTo>
                  <a:lnTo>
                    <a:pt x="2076597" y="2076597"/>
                  </a:lnTo>
                  <a:close/>
                </a:path>
              </a:pathLst>
            </a:custGeom>
            <a:solidFill>
              <a:srgbClr val="00B050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31750" h="31750"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786021" tIns="177800" rIns="177800" bIns="786021" spcCol="1270" anchor="ctr"/>
            <a:lstStyle/>
            <a:p>
              <a:pPr algn="ctr" defTabSz="111125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ru-RU" sz="2600" dirty="0"/>
            </a:p>
          </p:txBody>
        </p:sp>
      </p:grpSp>
      <p:sp>
        <p:nvSpPr>
          <p:cNvPr id="9" name="Прямоугольник 8"/>
          <p:cNvSpPr/>
          <p:nvPr/>
        </p:nvSpPr>
        <p:spPr>
          <a:xfrm>
            <a:off x="4535024" y="2978584"/>
            <a:ext cx="3528979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Работа с датами</a:t>
            </a:r>
            <a:endParaRPr lang="ru-RU" sz="32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827582" y="3563359"/>
            <a:ext cx="3809889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Работа с терминами</a:t>
            </a:r>
            <a:endParaRPr lang="ru-RU" sz="28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536167" y="3572600"/>
            <a:ext cx="3024418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Работа с группе</a:t>
            </a:r>
            <a:endParaRPr lang="ru-RU" sz="28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835696" y="2672828"/>
            <a:ext cx="2422330" cy="10772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Решение</a:t>
            </a:r>
          </a:p>
          <a:p>
            <a:pPr algn="ctr"/>
            <a:r>
              <a:rPr lang="ru-RU" sz="32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проблемы</a:t>
            </a:r>
            <a:endParaRPr lang="ru-RU" sz="32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122424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/>
              <a:t>ОПРЕДЕЛЯЕМ ПРОБЛЕМУ</a:t>
            </a:r>
          </a:p>
        </p:txBody>
      </p:sp>
      <p:sp>
        <p:nvSpPr>
          <p:cNvPr id="16386" name="Объект 4"/>
          <p:cNvSpPr>
            <a:spLocks noGrp="1"/>
          </p:cNvSpPr>
          <p:nvPr>
            <p:ph sz="half" idx="1"/>
          </p:nvPr>
        </p:nvSpPr>
        <p:spPr>
          <a:xfrm>
            <a:off x="252413" y="979488"/>
            <a:ext cx="3598862" cy="3962400"/>
          </a:xfrm>
          <a:prstGeom prst="roundRect">
            <a:avLst>
              <a:gd name="adj" fmla="val 10315"/>
            </a:avLst>
          </a:prstGeom>
          <a:ln>
            <a:round/>
          </a:ln>
        </p:spPr>
        <p:txBody>
          <a:bodyPr/>
          <a:lstStyle/>
          <a:p>
            <a:pPr marL="88900" indent="358775">
              <a:spcBef>
                <a:spcPct val="0"/>
              </a:spcBef>
            </a:pPr>
            <a:r>
              <a:rPr lang="ru-RU" sz="2700" smtClean="0"/>
              <a:t>Сколько разных цивилизаций возникло в древности! В них очень легко было запутаться!.. И как их можно ставить рядышком?</a:t>
            </a:r>
          </a:p>
        </p:txBody>
      </p:sp>
      <p:sp>
        <p:nvSpPr>
          <p:cNvPr id="16387" name="Объект 2"/>
          <p:cNvSpPr>
            <a:spLocks noGrp="1"/>
          </p:cNvSpPr>
          <p:nvPr>
            <p:ph sz="half" idx="2"/>
          </p:nvPr>
        </p:nvSpPr>
        <p:spPr>
          <a:xfrm>
            <a:off x="5292725" y="979488"/>
            <a:ext cx="3598863" cy="3962400"/>
          </a:xfrm>
          <a:ln>
            <a:round/>
          </a:ln>
        </p:spPr>
        <p:txBody>
          <a:bodyPr/>
          <a:lstStyle/>
          <a:p>
            <a:pPr marL="88900" indent="358775">
              <a:spcBef>
                <a:spcPct val="0"/>
              </a:spcBef>
            </a:pPr>
            <a:r>
              <a:rPr lang="ru-RU" sz="2700" smtClean="0"/>
              <a:t>И тем не менее все эти цивилизации мы объединяем под одним названием «Древний Восток».</a:t>
            </a:r>
          </a:p>
        </p:txBody>
      </p:sp>
      <p:grpSp>
        <p:nvGrpSpPr>
          <p:cNvPr id="16388" name="Группа 3"/>
          <p:cNvGrpSpPr>
            <a:grpSpLocks/>
          </p:cNvGrpSpPr>
          <p:nvPr/>
        </p:nvGrpSpPr>
        <p:grpSpPr bwMode="auto">
          <a:xfrm>
            <a:off x="19050" y="-44450"/>
            <a:ext cx="969963" cy="1241425"/>
            <a:chOff x="-19448" y="332656"/>
            <a:chExt cx="1783136" cy="1999120"/>
          </a:xfrm>
        </p:grpSpPr>
        <p:sp>
          <p:nvSpPr>
            <p:cNvPr id="8" name="Овал 7"/>
            <p:cNvSpPr/>
            <p:nvPr/>
          </p:nvSpPr>
          <p:spPr>
            <a:xfrm>
              <a:off x="683884" y="764692"/>
              <a:ext cx="431921" cy="288875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9" name="Овал 8"/>
            <p:cNvSpPr/>
            <p:nvPr/>
          </p:nvSpPr>
          <p:spPr>
            <a:xfrm>
              <a:off x="36002" y="1700341"/>
              <a:ext cx="393981" cy="432034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0" name="Овал 9"/>
            <p:cNvSpPr/>
            <p:nvPr/>
          </p:nvSpPr>
          <p:spPr>
            <a:xfrm>
              <a:off x="324922" y="1485602"/>
              <a:ext cx="933884" cy="286319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pic>
          <p:nvPicPr>
            <p:cNvPr id="16403" name="Рисунок 10" descr="_1_~1.JPG"/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-19448" y="332656"/>
              <a:ext cx="1783136" cy="19991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16389" name="Группа 8"/>
          <p:cNvGrpSpPr>
            <a:grpSpLocks/>
          </p:cNvGrpSpPr>
          <p:nvPr/>
        </p:nvGrpSpPr>
        <p:grpSpPr bwMode="auto">
          <a:xfrm>
            <a:off x="8240713" y="-26988"/>
            <a:ext cx="957262" cy="1223963"/>
            <a:chOff x="7452320" y="-8901"/>
            <a:chExt cx="1691681" cy="2645813"/>
          </a:xfrm>
        </p:grpSpPr>
        <p:sp>
          <p:nvSpPr>
            <p:cNvPr id="13" name="Овал 12"/>
            <p:cNvSpPr/>
            <p:nvPr/>
          </p:nvSpPr>
          <p:spPr>
            <a:xfrm>
              <a:off x="8100376" y="145525"/>
              <a:ext cx="288961" cy="428959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pic>
          <p:nvPicPr>
            <p:cNvPr id="16399" name="Рисунок 13" descr="Cartoon-Clipart-Free-18.gif"/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2678" r="17007" b="5669"/>
            <a:stretch>
              <a:fillRect/>
            </a:stretch>
          </p:blipFill>
          <p:spPr bwMode="auto">
            <a:xfrm>
              <a:off x="7452320" y="-8901"/>
              <a:ext cx="1691681" cy="26458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6" name="Стрелка вправо 15"/>
          <p:cNvSpPr/>
          <p:nvPr/>
        </p:nvSpPr>
        <p:spPr>
          <a:xfrm>
            <a:off x="3806716" y="1916832"/>
            <a:ext cx="1620000" cy="360000"/>
          </a:xfrm>
          <a:prstGeom prst="rightArrow">
            <a:avLst>
              <a:gd name="adj1" fmla="val 50000"/>
              <a:gd name="adj2" fmla="val 87830"/>
            </a:avLst>
          </a:prstGeom>
          <a:solidFill>
            <a:srgbClr val="FF0000"/>
          </a:solidFill>
          <a:ln>
            <a:solidFill>
              <a:srgbClr val="FFFFFF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7" name="Стрелка влево 16"/>
          <p:cNvSpPr/>
          <p:nvPr/>
        </p:nvSpPr>
        <p:spPr>
          <a:xfrm>
            <a:off x="3707904" y="3861048"/>
            <a:ext cx="1620000" cy="360000"/>
          </a:xfrm>
          <a:prstGeom prst="leftArrow">
            <a:avLst>
              <a:gd name="adj1" fmla="val 50000"/>
              <a:gd name="adj2" fmla="val 90532"/>
            </a:avLst>
          </a:prstGeom>
          <a:solidFill>
            <a:srgbClr val="00B050"/>
          </a:solidFill>
          <a:ln>
            <a:solidFill>
              <a:srgbClr val="FFFFFF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16396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7950" y="5253038"/>
            <a:ext cx="287338" cy="28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97" name="Прямоугольник 18"/>
          <p:cNvSpPr>
            <a:spLocks noChangeArrowheads="1"/>
          </p:cNvSpPr>
          <p:nvPr/>
        </p:nvSpPr>
        <p:spPr bwMode="auto">
          <a:xfrm>
            <a:off x="392113" y="5084763"/>
            <a:ext cx="8620125" cy="128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buFont typeface="Comic Sans MS" pitchFamily="66" charset="0"/>
              <a:buChar char="—"/>
            </a:pPr>
            <a:r>
              <a:rPr lang="ru-RU" sz="2600" dirty="0">
                <a:latin typeface="Comic Sans MS" pitchFamily="66" charset="0"/>
              </a:rPr>
              <a:t>Сравни </a:t>
            </a:r>
            <a:r>
              <a:rPr lang="ru-RU" sz="2600" dirty="0" smtClean="0">
                <a:latin typeface="Comic Sans MS" pitchFamily="66" charset="0"/>
              </a:rPr>
              <a:t>мнения. </a:t>
            </a:r>
            <a:r>
              <a:rPr lang="ru-RU" sz="2600" dirty="0">
                <a:latin typeface="Comic Sans MS" pitchFamily="66" charset="0"/>
              </a:rPr>
              <a:t>Какое наблюдается противоречие? </a:t>
            </a:r>
          </a:p>
          <a:p>
            <a:pPr marL="457200" indent="-457200">
              <a:buFont typeface="Comic Sans MS" pitchFamily="66" charset="0"/>
              <a:buChar char="—"/>
            </a:pPr>
            <a:r>
              <a:rPr lang="ru-RU" sz="2600" dirty="0">
                <a:latin typeface="Comic Sans MS" pitchFamily="66" charset="0"/>
              </a:rPr>
              <a:t>Какой возникает вопрос?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Скругленная прямоугольная выноска 18"/>
          <p:cNvSpPr/>
          <p:nvPr/>
        </p:nvSpPr>
        <p:spPr>
          <a:xfrm>
            <a:off x="612000" y="1800000"/>
            <a:ext cx="7920000" cy="3384000"/>
          </a:xfrm>
          <a:prstGeom prst="wedgeRoundRectCallout">
            <a:avLst>
              <a:gd name="adj1" fmla="val -28896"/>
              <a:gd name="adj2" fmla="val -67988"/>
              <a:gd name="adj3" fmla="val 16667"/>
            </a:avLst>
          </a:prstGeom>
          <a:gradFill>
            <a:gsLst>
              <a:gs pos="0">
                <a:schemeClr val="accent4">
                  <a:lumMod val="60000"/>
                  <a:lumOff val="40000"/>
                </a:schemeClr>
              </a:gs>
              <a:gs pos="80000">
                <a:schemeClr val="accent4">
                  <a:lumMod val="40000"/>
                  <a:lumOff val="60000"/>
                </a:schemeClr>
              </a:gs>
              <a:gs pos="100000">
                <a:schemeClr val="accent4">
                  <a:lumMod val="20000"/>
                  <a:lumOff val="80000"/>
                </a:schemeClr>
              </a:gs>
            </a:gsLst>
            <a:lin ang="16200000" scaled="0"/>
          </a:gradFill>
          <a:ln w="12700">
            <a:solidFill>
              <a:schemeClr val="tx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ЧТО БЫЛО ОБЩЕГО В ЦИВИЛИЗАЦИЯХ ДРЕВНЕГО ВОСТОКА, ЕСЛИ КАЖДАЯ ИЗ НИХ ОТЛИЧАЛАСЬ СВОЕОБРАЗИЕМ?</a:t>
            </a:r>
          </a:p>
        </p:txBody>
      </p:sp>
      <p:grpSp>
        <p:nvGrpSpPr>
          <p:cNvPr id="17413" name="Группа 3"/>
          <p:cNvGrpSpPr>
            <a:grpSpLocks/>
          </p:cNvGrpSpPr>
          <p:nvPr/>
        </p:nvGrpSpPr>
        <p:grpSpPr bwMode="auto">
          <a:xfrm>
            <a:off x="19050" y="-44450"/>
            <a:ext cx="969963" cy="1241425"/>
            <a:chOff x="-19448" y="332656"/>
            <a:chExt cx="1783136" cy="1999120"/>
          </a:xfrm>
        </p:grpSpPr>
        <p:sp>
          <p:nvSpPr>
            <p:cNvPr id="12" name="Овал 11"/>
            <p:cNvSpPr/>
            <p:nvPr/>
          </p:nvSpPr>
          <p:spPr>
            <a:xfrm>
              <a:off x="683884" y="764692"/>
              <a:ext cx="431921" cy="288875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3" name="Овал 12"/>
            <p:cNvSpPr/>
            <p:nvPr/>
          </p:nvSpPr>
          <p:spPr>
            <a:xfrm>
              <a:off x="36002" y="1700341"/>
              <a:ext cx="393981" cy="432034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4" name="Овал 13"/>
            <p:cNvSpPr/>
            <p:nvPr/>
          </p:nvSpPr>
          <p:spPr>
            <a:xfrm>
              <a:off x="324922" y="1485602"/>
              <a:ext cx="933884" cy="286319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pic>
          <p:nvPicPr>
            <p:cNvPr id="17421" name="Рисунок 14" descr="_1_~1.JPG"/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-19448" y="332656"/>
              <a:ext cx="1783136" cy="19991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17414" name="Группа 8"/>
          <p:cNvGrpSpPr>
            <a:grpSpLocks/>
          </p:cNvGrpSpPr>
          <p:nvPr/>
        </p:nvGrpSpPr>
        <p:grpSpPr bwMode="auto">
          <a:xfrm>
            <a:off x="8240713" y="-26988"/>
            <a:ext cx="957262" cy="1223963"/>
            <a:chOff x="7452320" y="-8901"/>
            <a:chExt cx="1691681" cy="2645813"/>
          </a:xfrm>
        </p:grpSpPr>
        <p:sp>
          <p:nvSpPr>
            <p:cNvPr id="17" name="Овал 16"/>
            <p:cNvSpPr/>
            <p:nvPr/>
          </p:nvSpPr>
          <p:spPr>
            <a:xfrm>
              <a:off x="8100376" y="145525"/>
              <a:ext cx="288961" cy="428959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pic>
          <p:nvPicPr>
            <p:cNvPr id="17417" name="Рисунок 17" descr="Cartoon-Clipart-Free-18.gif"/>
            <p:cNvPicPr>
              <a:picLocks noChangeAspect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2678" r="17007" b="5669"/>
            <a:stretch>
              <a:fillRect/>
            </a:stretch>
          </p:blipFill>
          <p:spPr bwMode="auto">
            <a:xfrm>
              <a:off x="7452320" y="-8901"/>
              <a:ext cx="1691681" cy="26458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/>
              <a:t>ОПРЕДЕЛЯЕМ </a:t>
            </a:r>
            <a:r>
              <a:rPr lang="ru-RU" dirty="0" smtClean="0"/>
              <a:t>ПРОБЛЕМУ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252000" y="1008000"/>
            <a:ext cx="8640000" cy="953453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25400">
            <a:solidFill>
              <a:schemeClr val="bg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pPr indent="357188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lt1"/>
                </a:solidFill>
                <a:latin typeface="+mn-lt"/>
              </a:rPr>
              <a:t>Распредели </a:t>
            </a:r>
            <a:r>
              <a:rPr lang="ru-RU" sz="2400" dirty="0">
                <a:solidFill>
                  <a:schemeClr val="lt1"/>
                </a:solidFill>
                <a:latin typeface="+mn-lt"/>
              </a:rPr>
              <a:t>понятия и термины по цивилизациям Древнего Востока:</a:t>
            </a:r>
          </a:p>
        </p:txBody>
      </p:sp>
      <p:grpSp>
        <p:nvGrpSpPr>
          <p:cNvPr id="21508" name="Группа 3"/>
          <p:cNvGrpSpPr>
            <a:grpSpLocks/>
          </p:cNvGrpSpPr>
          <p:nvPr/>
        </p:nvGrpSpPr>
        <p:grpSpPr bwMode="auto">
          <a:xfrm>
            <a:off x="19050" y="-44450"/>
            <a:ext cx="969963" cy="1241425"/>
            <a:chOff x="-19448" y="332656"/>
            <a:chExt cx="1783136" cy="1999120"/>
          </a:xfrm>
        </p:grpSpPr>
        <p:sp>
          <p:nvSpPr>
            <p:cNvPr id="12" name="Овал 11"/>
            <p:cNvSpPr/>
            <p:nvPr/>
          </p:nvSpPr>
          <p:spPr>
            <a:xfrm>
              <a:off x="683884" y="764692"/>
              <a:ext cx="431921" cy="288875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3" name="Овал 12"/>
            <p:cNvSpPr/>
            <p:nvPr/>
          </p:nvSpPr>
          <p:spPr>
            <a:xfrm>
              <a:off x="36002" y="1700341"/>
              <a:ext cx="393981" cy="432034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4" name="Овал 13"/>
            <p:cNvSpPr/>
            <p:nvPr/>
          </p:nvSpPr>
          <p:spPr>
            <a:xfrm>
              <a:off x="324922" y="1485602"/>
              <a:ext cx="933884" cy="286319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pic>
          <p:nvPicPr>
            <p:cNvPr id="21548" name="Рисунок 14" descr="_1_~1.JPG"/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-19448" y="332656"/>
              <a:ext cx="1783136" cy="19991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21509" name="Группа 8"/>
          <p:cNvGrpSpPr>
            <a:grpSpLocks/>
          </p:cNvGrpSpPr>
          <p:nvPr/>
        </p:nvGrpSpPr>
        <p:grpSpPr bwMode="auto">
          <a:xfrm>
            <a:off x="8240713" y="-26988"/>
            <a:ext cx="957262" cy="1223963"/>
            <a:chOff x="7452320" y="-8901"/>
            <a:chExt cx="1691681" cy="2645813"/>
          </a:xfrm>
        </p:grpSpPr>
        <p:sp>
          <p:nvSpPr>
            <p:cNvPr id="17" name="Овал 16"/>
            <p:cNvSpPr/>
            <p:nvPr/>
          </p:nvSpPr>
          <p:spPr>
            <a:xfrm>
              <a:off x="8100376" y="145525"/>
              <a:ext cx="288961" cy="428959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pic>
          <p:nvPicPr>
            <p:cNvPr id="21544" name="Рисунок 17" descr="Cartoon-Clipart-Free-18.gif"/>
            <p:cNvPicPr>
              <a:picLocks noChangeAspect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2678" r="17007" b="5669"/>
            <a:stretch>
              <a:fillRect/>
            </a:stretch>
          </p:blipFill>
          <p:spPr bwMode="auto">
            <a:xfrm>
              <a:off x="7452320" y="-8901"/>
              <a:ext cx="1691681" cy="26458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3600" spc="-150" dirty="0"/>
              <a:t>ВСПОМИНАЕМ ТО, ЧТО ЗНАЕМ</a:t>
            </a:r>
            <a:endParaRPr lang="ru-RU" sz="3600" dirty="0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252000" y="2060848"/>
            <a:ext cx="8640000" cy="3439239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25400">
            <a:solidFill>
              <a:schemeClr val="bg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pPr indent="357188"/>
            <a:r>
              <a:rPr lang="ru-RU" sz="2800" b="1" dirty="0">
                <a:solidFill>
                  <a:srgbClr val="800000"/>
                </a:solidFill>
                <a:latin typeface="Comic Sans MS" pitchFamily="66" charset="0"/>
              </a:rPr>
              <a:t>города-государства, деспотия, сатрап, раджа, варны, наука астрономия, брахманы, Яхве-Господь, клинопись, Завет, иероглифы, алфавит, пророки, буддизм, конфуцианство, цифры с использованием нуля, </a:t>
            </a:r>
            <a:r>
              <a:rPr lang="ru-RU" sz="2800" b="1" dirty="0" smtClean="0">
                <a:solidFill>
                  <a:srgbClr val="800000"/>
                </a:solidFill>
                <a:latin typeface="Comic Sans MS" pitchFamily="66" charset="0"/>
              </a:rPr>
              <a:t>мумия, компас, чай, шелк, шахматы</a:t>
            </a:r>
            <a:r>
              <a:rPr lang="ru-RU" sz="2800" b="1" dirty="0">
                <a:solidFill>
                  <a:srgbClr val="800000"/>
                </a:solidFill>
                <a:latin typeface="Comic Sans MS" pitchFamily="66" charset="0"/>
              </a:rPr>
              <a:t>, нирвана.</a:t>
            </a:r>
          </a:p>
        </p:txBody>
      </p:sp>
      <p:graphicFrame>
        <p:nvGraphicFramePr>
          <p:cNvPr id="21550" name="Group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9725763"/>
              </p:ext>
            </p:extLst>
          </p:nvPr>
        </p:nvGraphicFramePr>
        <p:xfrm>
          <a:off x="250825" y="5229200"/>
          <a:ext cx="8640763" cy="1440159"/>
        </p:xfrm>
        <a:graphic>
          <a:graphicData uri="http://schemas.openxmlformats.org/drawingml/2006/table">
            <a:tbl>
              <a:tblPr/>
              <a:tblGrid>
                <a:gridCol w="1235075"/>
                <a:gridCol w="1233488"/>
                <a:gridCol w="1235075"/>
                <a:gridCol w="1233487"/>
                <a:gridCol w="1235075"/>
                <a:gridCol w="1233488"/>
                <a:gridCol w="1235075"/>
              </a:tblGrid>
              <a:tr h="92317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omic Sans MS" pitchFamily="66" charset="0"/>
                        </a:rPr>
                        <a:t>Египет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omic Sans MS" pitchFamily="66" charset="0"/>
                        </a:rPr>
                        <a:t>Между</a:t>
                      </a:r>
                      <a:r>
                        <a:rPr kumimoji="0" lang="ru-RU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</a:rPr>
                        <a:t>-</a:t>
                      </a:r>
                      <a:r>
                        <a:rPr kumimoji="0" lang="ru-RU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omic Sans MS" pitchFamily="66" charset="0"/>
                        </a:rPr>
                        <a:t>речье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omic Sans MS" pitchFamily="66" charset="0"/>
                        </a:rPr>
                        <a:t>Фини</a:t>
                      </a:r>
                      <a:r>
                        <a:rPr kumimoji="0" lang="ru-RU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</a:rPr>
                        <a:t>-</a:t>
                      </a:r>
                      <a:r>
                        <a:rPr kumimoji="0" lang="ru-RU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omic Sans MS" pitchFamily="66" charset="0"/>
                        </a:rPr>
                        <a:t> кия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omic Sans MS" pitchFamily="66" charset="0"/>
                        </a:rPr>
                        <a:t>Евреи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omic Sans MS" pitchFamily="66" charset="0"/>
                        </a:rPr>
                        <a:t>Персы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omic Sans MS" pitchFamily="66" charset="0"/>
                        </a:rPr>
                        <a:t>Индия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omic Sans MS" pitchFamily="66" charset="0"/>
                        </a:rPr>
                        <a:t>Китай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2CC"/>
                    </a:solidFill>
                  </a:tcPr>
                </a:tc>
              </a:tr>
              <a:tr h="51698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2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2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2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2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2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2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Скругленный прямоугольник 23"/>
          <p:cNvSpPr/>
          <p:nvPr/>
        </p:nvSpPr>
        <p:spPr>
          <a:xfrm>
            <a:off x="252000" y="980728"/>
            <a:ext cx="8640000" cy="2315528"/>
          </a:xfrm>
          <a:prstGeom prst="roundRect">
            <a:avLst/>
          </a:prstGeom>
          <a:blipFill>
            <a:blip r:embed="rId3" cstate="email"/>
            <a:tile tx="0" ty="0" sx="100000" sy="100000" flip="none" algn="tl"/>
          </a:blipFill>
          <a:ln w="12700">
            <a:solidFill>
              <a:schemeClr val="bg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pPr indent="352425"/>
            <a:r>
              <a:rPr lang="ru-RU" sz="2600" dirty="0" smtClean="0">
                <a:latin typeface="Comic Sans MS" pitchFamily="66" charset="0"/>
              </a:rPr>
              <a:t>Отметь </a:t>
            </a:r>
            <a:r>
              <a:rPr lang="ru-RU" sz="2600" dirty="0">
                <a:latin typeface="Comic Sans MS" pitchFamily="66" charset="0"/>
              </a:rPr>
              <a:t>соответствующими цифрами на ленте времени следующие события: </a:t>
            </a:r>
            <a:r>
              <a:rPr lang="ru-RU" sz="2600" b="1" dirty="0">
                <a:solidFill>
                  <a:srgbClr val="0070C0"/>
                </a:solidFill>
                <a:latin typeface="Comic Sans MS" pitchFamily="66" charset="0"/>
              </a:rPr>
              <a:t>1 </a:t>
            </a:r>
            <a:r>
              <a:rPr lang="ru-RU" sz="2600" dirty="0">
                <a:latin typeface="Comic Sans MS" pitchFamily="66" charset="0"/>
              </a:rPr>
              <a:t>– время создания объединённого египетского царства, </a:t>
            </a:r>
            <a:r>
              <a:rPr lang="ru-RU" sz="2600" b="1" dirty="0">
                <a:solidFill>
                  <a:srgbClr val="0070C0"/>
                </a:solidFill>
                <a:latin typeface="Comic Sans MS" pitchFamily="66" charset="0"/>
              </a:rPr>
              <a:t>2</a:t>
            </a:r>
            <a:r>
              <a:rPr lang="ru-RU" sz="2600" dirty="0">
                <a:latin typeface="Comic Sans MS" pitchFamily="66" charset="0"/>
              </a:rPr>
              <a:t> – распространение железных орудий в Западной Азии,  </a:t>
            </a:r>
            <a:r>
              <a:rPr lang="ru-RU" sz="2600" b="1" dirty="0">
                <a:solidFill>
                  <a:srgbClr val="0070C0"/>
                </a:solidFill>
                <a:latin typeface="Comic Sans MS" pitchFamily="66" charset="0"/>
              </a:rPr>
              <a:t>3</a:t>
            </a:r>
            <a:r>
              <a:rPr lang="ru-RU" sz="2600" dirty="0">
                <a:latin typeface="Comic Sans MS" pitchFamily="66" charset="0"/>
              </a:rPr>
              <a:t> – переселение </a:t>
            </a:r>
            <a:r>
              <a:rPr lang="ru-RU" sz="2600" dirty="0" err="1">
                <a:latin typeface="Comic Sans MS" pitchFamily="66" charset="0"/>
              </a:rPr>
              <a:t>ариев</a:t>
            </a:r>
            <a:r>
              <a:rPr lang="ru-RU" sz="2600" dirty="0">
                <a:latin typeface="Comic Sans MS" pitchFamily="66" charset="0"/>
              </a:rPr>
              <a:t> в Индию.</a:t>
            </a:r>
          </a:p>
        </p:txBody>
      </p:sp>
      <p:grpSp>
        <p:nvGrpSpPr>
          <p:cNvPr id="23556" name="Группа 3"/>
          <p:cNvGrpSpPr>
            <a:grpSpLocks/>
          </p:cNvGrpSpPr>
          <p:nvPr/>
        </p:nvGrpSpPr>
        <p:grpSpPr bwMode="auto">
          <a:xfrm>
            <a:off x="19050" y="-44450"/>
            <a:ext cx="969963" cy="1241425"/>
            <a:chOff x="-19448" y="332656"/>
            <a:chExt cx="1783136" cy="1999120"/>
          </a:xfrm>
        </p:grpSpPr>
        <p:sp>
          <p:nvSpPr>
            <p:cNvPr id="12" name="Овал 11"/>
            <p:cNvSpPr/>
            <p:nvPr/>
          </p:nvSpPr>
          <p:spPr>
            <a:xfrm>
              <a:off x="683884" y="764692"/>
              <a:ext cx="431921" cy="288875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3" name="Овал 12"/>
            <p:cNvSpPr/>
            <p:nvPr/>
          </p:nvSpPr>
          <p:spPr>
            <a:xfrm>
              <a:off x="36002" y="1700341"/>
              <a:ext cx="393981" cy="432034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4" name="Овал 13"/>
            <p:cNvSpPr/>
            <p:nvPr/>
          </p:nvSpPr>
          <p:spPr>
            <a:xfrm>
              <a:off x="324922" y="1485602"/>
              <a:ext cx="933884" cy="286319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pic>
          <p:nvPicPr>
            <p:cNvPr id="23626" name="Рисунок 14" descr="_1_~1.JPG"/>
            <p:cNvPicPr>
              <a:picLocks noChangeAspect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-19448" y="332656"/>
              <a:ext cx="1783136" cy="19991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23557" name="Группа 8"/>
          <p:cNvGrpSpPr>
            <a:grpSpLocks/>
          </p:cNvGrpSpPr>
          <p:nvPr/>
        </p:nvGrpSpPr>
        <p:grpSpPr bwMode="auto">
          <a:xfrm>
            <a:off x="8240713" y="-26988"/>
            <a:ext cx="957262" cy="1223963"/>
            <a:chOff x="7452320" y="-8901"/>
            <a:chExt cx="1691681" cy="2645813"/>
          </a:xfrm>
        </p:grpSpPr>
        <p:sp>
          <p:nvSpPr>
            <p:cNvPr id="17" name="Овал 16"/>
            <p:cNvSpPr/>
            <p:nvPr/>
          </p:nvSpPr>
          <p:spPr>
            <a:xfrm>
              <a:off x="8100376" y="145525"/>
              <a:ext cx="288961" cy="428959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pic>
          <p:nvPicPr>
            <p:cNvPr id="23622" name="Рисунок 17" descr="Cartoon-Clipart-Free-18.gif"/>
            <p:cNvPicPr>
              <a:picLocks noChangeAspect="1"/>
            </p:cNvPicPr>
            <p:nvPr/>
          </p:nvPicPr>
          <p:blipFill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2678" r="17007" b="5669"/>
            <a:stretch>
              <a:fillRect/>
            </a:stretch>
          </p:blipFill>
          <p:spPr bwMode="auto">
            <a:xfrm>
              <a:off x="7452320" y="-8901"/>
              <a:ext cx="1691681" cy="26458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3600" spc="-150" dirty="0"/>
              <a:t>ВСПОМИНАЕМ ТО, ЧТО ЗНАЕМ</a:t>
            </a:r>
            <a:endParaRPr lang="ru-RU" sz="3600" dirty="0"/>
          </a:p>
        </p:txBody>
      </p:sp>
      <p:graphicFrame>
        <p:nvGraphicFramePr>
          <p:cNvPr id="23628" name="Group 7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0922007"/>
              </p:ext>
            </p:extLst>
          </p:nvPr>
        </p:nvGraphicFramePr>
        <p:xfrm>
          <a:off x="231636" y="4918887"/>
          <a:ext cx="8640762" cy="1750472"/>
        </p:xfrm>
        <a:graphic>
          <a:graphicData uri="http://schemas.openxmlformats.org/drawingml/2006/table">
            <a:tbl>
              <a:tblPr/>
              <a:tblGrid>
                <a:gridCol w="574675"/>
                <a:gridCol w="860425"/>
                <a:gridCol w="719137"/>
                <a:gridCol w="717550"/>
                <a:gridCol w="717550"/>
                <a:gridCol w="719138"/>
                <a:gridCol w="717550"/>
                <a:gridCol w="717550"/>
                <a:gridCol w="717550"/>
                <a:gridCol w="719137"/>
                <a:gridCol w="717550"/>
                <a:gridCol w="742950"/>
              </a:tblGrid>
              <a:tr h="470168">
                <a:tc gridSpan="10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omic Sans MS" pitchFamily="66" charset="0"/>
                        </a:rPr>
                        <a:t>I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omic Sans MS" pitchFamily="66" charset="0"/>
                        </a:rPr>
                        <a:t> тысячелетие до н.э.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2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omic Sans MS" pitchFamily="66" charset="0"/>
                        </a:rPr>
                        <a:t>Наша эра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2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1013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omic Sans MS" pitchFamily="66" charset="0"/>
                        </a:rPr>
                        <a:t>X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omic Sans MS" pitchFamily="66" charset="0"/>
                        </a:rPr>
                        <a:t>IX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omic Sans MS" pitchFamily="66" charset="0"/>
                        </a:rPr>
                        <a:t>VIII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omic Sans MS" pitchFamily="66" charset="0"/>
                        </a:rPr>
                        <a:t>VII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omic Sans MS" pitchFamily="66" charset="0"/>
                        </a:rPr>
                        <a:t>VI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omic Sans MS" pitchFamily="66" charset="0"/>
                        </a:rPr>
                        <a:t>V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omic Sans MS" pitchFamily="66" charset="0"/>
                        </a:rPr>
                        <a:t>IV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omic Sans MS" pitchFamily="66" charset="0"/>
                        </a:rPr>
                        <a:t>III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omic Sans MS" pitchFamily="66" charset="0"/>
                        </a:rPr>
                        <a:t>II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omic Sans MS" pitchFamily="66" charset="0"/>
                        </a:rPr>
                        <a:t>I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omic Sans MS" pitchFamily="66" charset="0"/>
                        </a:rPr>
                        <a:t>I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omic Sans MS" pitchFamily="66" charset="0"/>
                        </a:rPr>
                        <a:t> тыс.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omic Sans MS" pitchFamily="66" charset="0"/>
                        </a:rPr>
                        <a:t>II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omic Sans MS" pitchFamily="66" charset="0"/>
                        </a:rPr>
                        <a:t> тыс.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CDE"/>
                    </a:solidFill>
                  </a:tcPr>
                </a:tc>
              </a:tr>
              <a:tr h="47016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6EF"/>
                    </a:solidFill>
                  </a:tcPr>
                </a:tc>
              </a:tr>
            </a:tbl>
          </a:graphicData>
        </a:graphic>
      </p:graphicFrame>
      <p:sp>
        <p:nvSpPr>
          <p:cNvPr id="19" name="Стрелка влево 4"/>
          <p:cNvSpPr/>
          <p:nvPr/>
        </p:nvSpPr>
        <p:spPr>
          <a:xfrm>
            <a:off x="164898" y="4207182"/>
            <a:ext cx="8632825" cy="684212"/>
          </a:xfrm>
          <a:custGeom>
            <a:avLst/>
            <a:gdLst>
              <a:gd name="connsiteX0" fmla="*/ 0 w 8455109"/>
              <a:gd name="connsiteY0" fmla="*/ 144016 h 288032"/>
              <a:gd name="connsiteX1" fmla="*/ 144016 w 8455109"/>
              <a:gd name="connsiteY1" fmla="*/ 0 h 288032"/>
              <a:gd name="connsiteX2" fmla="*/ 144016 w 8455109"/>
              <a:gd name="connsiteY2" fmla="*/ 72008 h 288032"/>
              <a:gd name="connsiteX3" fmla="*/ 8455109 w 8455109"/>
              <a:gd name="connsiteY3" fmla="*/ 72008 h 288032"/>
              <a:gd name="connsiteX4" fmla="*/ 8455109 w 8455109"/>
              <a:gd name="connsiteY4" fmla="*/ 216024 h 288032"/>
              <a:gd name="connsiteX5" fmla="*/ 144016 w 8455109"/>
              <a:gd name="connsiteY5" fmla="*/ 216024 h 288032"/>
              <a:gd name="connsiteX6" fmla="*/ 144016 w 8455109"/>
              <a:gd name="connsiteY6" fmla="*/ 288032 h 288032"/>
              <a:gd name="connsiteX7" fmla="*/ 0 w 8455109"/>
              <a:gd name="connsiteY7" fmla="*/ 144016 h 288032"/>
              <a:gd name="connsiteX0" fmla="*/ 0 w 8614135"/>
              <a:gd name="connsiteY0" fmla="*/ 449695 h 593711"/>
              <a:gd name="connsiteX1" fmla="*/ 144016 w 8614135"/>
              <a:gd name="connsiteY1" fmla="*/ 305679 h 593711"/>
              <a:gd name="connsiteX2" fmla="*/ 144016 w 8614135"/>
              <a:gd name="connsiteY2" fmla="*/ 377687 h 593711"/>
              <a:gd name="connsiteX3" fmla="*/ 8614135 w 8614135"/>
              <a:gd name="connsiteY3" fmla="*/ 0 h 593711"/>
              <a:gd name="connsiteX4" fmla="*/ 8455109 w 8614135"/>
              <a:gd name="connsiteY4" fmla="*/ 521703 h 593711"/>
              <a:gd name="connsiteX5" fmla="*/ 144016 w 8614135"/>
              <a:gd name="connsiteY5" fmla="*/ 521703 h 593711"/>
              <a:gd name="connsiteX6" fmla="*/ 144016 w 8614135"/>
              <a:gd name="connsiteY6" fmla="*/ 593711 h 593711"/>
              <a:gd name="connsiteX7" fmla="*/ 0 w 8614135"/>
              <a:gd name="connsiteY7" fmla="*/ 449695 h 593711"/>
              <a:gd name="connsiteX0" fmla="*/ 0 w 8634014"/>
              <a:gd name="connsiteY0" fmla="*/ 449695 h 593711"/>
              <a:gd name="connsiteX1" fmla="*/ 144016 w 8634014"/>
              <a:gd name="connsiteY1" fmla="*/ 305679 h 593711"/>
              <a:gd name="connsiteX2" fmla="*/ 144016 w 8634014"/>
              <a:gd name="connsiteY2" fmla="*/ 377687 h 593711"/>
              <a:gd name="connsiteX3" fmla="*/ 8614135 w 8634014"/>
              <a:gd name="connsiteY3" fmla="*/ 0 h 593711"/>
              <a:gd name="connsiteX4" fmla="*/ 8634014 w 8634014"/>
              <a:gd name="connsiteY4" fmla="*/ 124138 h 593711"/>
              <a:gd name="connsiteX5" fmla="*/ 144016 w 8634014"/>
              <a:gd name="connsiteY5" fmla="*/ 521703 h 593711"/>
              <a:gd name="connsiteX6" fmla="*/ 144016 w 8634014"/>
              <a:gd name="connsiteY6" fmla="*/ 593711 h 593711"/>
              <a:gd name="connsiteX7" fmla="*/ 0 w 8634014"/>
              <a:gd name="connsiteY7" fmla="*/ 449695 h 593711"/>
              <a:gd name="connsiteX0" fmla="*/ 0 w 8634014"/>
              <a:gd name="connsiteY0" fmla="*/ 449695 h 593711"/>
              <a:gd name="connsiteX1" fmla="*/ 144016 w 8634014"/>
              <a:gd name="connsiteY1" fmla="*/ 305679 h 593711"/>
              <a:gd name="connsiteX2" fmla="*/ 144016 w 8634014"/>
              <a:gd name="connsiteY2" fmla="*/ 377687 h 593711"/>
              <a:gd name="connsiteX3" fmla="*/ 8614135 w 8634014"/>
              <a:gd name="connsiteY3" fmla="*/ 0 h 593711"/>
              <a:gd name="connsiteX4" fmla="*/ 8634014 w 8634014"/>
              <a:gd name="connsiteY4" fmla="*/ 124138 h 593711"/>
              <a:gd name="connsiteX5" fmla="*/ 144016 w 8634014"/>
              <a:gd name="connsiteY5" fmla="*/ 521703 h 593711"/>
              <a:gd name="connsiteX6" fmla="*/ 144016 w 8634014"/>
              <a:gd name="connsiteY6" fmla="*/ 593711 h 593711"/>
              <a:gd name="connsiteX7" fmla="*/ 0 w 8634014"/>
              <a:gd name="connsiteY7" fmla="*/ 449695 h 593711"/>
              <a:gd name="connsiteX0" fmla="*/ 0 w 8634014"/>
              <a:gd name="connsiteY0" fmla="*/ 449695 h 593711"/>
              <a:gd name="connsiteX1" fmla="*/ 144016 w 8634014"/>
              <a:gd name="connsiteY1" fmla="*/ 305679 h 593711"/>
              <a:gd name="connsiteX2" fmla="*/ 144016 w 8634014"/>
              <a:gd name="connsiteY2" fmla="*/ 377687 h 593711"/>
              <a:gd name="connsiteX3" fmla="*/ 8614135 w 8634014"/>
              <a:gd name="connsiteY3" fmla="*/ 0 h 593711"/>
              <a:gd name="connsiteX4" fmla="*/ 8634014 w 8634014"/>
              <a:gd name="connsiteY4" fmla="*/ 124138 h 593711"/>
              <a:gd name="connsiteX5" fmla="*/ 144016 w 8634014"/>
              <a:gd name="connsiteY5" fmla="*/ 521703 h 593711"/>
              <a:gd name="connsiteX6" fmla="*/ 144016 w 8634014"/>
              <a:gd name="connsiteY6" fmla="*/ 593711 h 593711"/>
              <a:gd name="connsiteX7" fmla="*/ 0 w 8634014"/>
              <a:gd name="connsiteY7" fmla="*/ 449695 h 593711"/>
              <a:gd name="connsiteX0" fmla="*/ 0 w 8634014"/>
              <a:gd name="connsiteY0" fmla="*/ 706870 h 706870"/>
              <a:gd name="connsiteX1" fmla="*/ 144016 w 8634014"/>
              <a:gd name="connsiteY1" fmla="*/ 305679 h 706870"/>
              <a:gd name="connsiteX2" fmla="*/ 144016 w 8634014"/>
              <a:gd name="connsiteY2" fmla="*/ 377687 h 706870"/>
              <a:gd name="connsiteX3" fmla="*/ 8614135 w 8634014"/>
              <a:gd name="connsiteY3" fmla="*/ 0 h 706870"/>
              <a:gd name="connsiteX4" fmla="*/ 8634014 w 8634014"/>
              <a:gd name="connsiteY4" fmla="*/ 124138 h 706870"/>
              <a:gd name="connsiteX5" fmla="*/ 144016 w 8634014"/>
              <a:gd name="connsiteY5" fmla="*/ 521703 h 706870"/>
              <a:gd name="connsiteX6" fmla="*/ 144016 w 8634014"/>
              <a:gd name="connsiteY6" fmla="*/ 593711 h 706870"/>
              <a:gd name="connsiteX7" fmla="*/ 0 w 8634014"/>
              <a:gd name="connsiteY7" fmla="*/ 706870 h 706870"/>
              <a:gd name="connsiteX0" fmla="*/ 0 w 8634014"/>
              <a:gd name="connsiteY0" fmla="*/ 706870 h 706870"/>
              <a:gd name="connsiteX1" fmla="*/ 144016 w 8634014"/>
              <a:gd name="connsiteY1" fmla="*/ 305679 h 706870"/>
              <a:gd name="connsiteX2" fmla="*/ 324991 w 8634014"/>
              <a:gd name="connsiteY2" fmla="*/ 377687 h 706870"/>
              <a:gd name="connsiteX3" fmla="*/ 8614135 w 8634014"/>
              <a:gd name="connsiteY3" fmla="*/ 0 h 706870"/>
              <a:gd name="connsiteX4" fmla="*/ 8634014 w 8634014"/>
              <a:gd name="connsiteY4" fmla="*/ 124138 h 706870"/>
              <a:gd name="connsiteX5" fmla="*/ 144016 w 8634014"/>
              <a:gd name="connsiteY5" fmla="*/ 521703 h 706870"/>
              <a:gd name="connsiteX6" fmla="*/ 144016 w 8634014"/>
              <a:gd name="connsiteY6" fmla="*/ 593711 h 706870"/>
              <a:gd name="connsiteX7" fmla="*/ 0 w 8634014"/>
              <a:gd name="connsiteY7" fmla="*/ 706870 h 706870"/>
              <a:gd name="connsiteX0" fmla="*/ 0 w 8634014"/>
              <a:gd name="connsiteY0" fmla="*/ 706870 h 706870"/>
              <a:gd name="connsiteX1" fmla="*/ 144016 w 8634014"/>
              <a:gd name="connsiteY1" fmla="*/ 305679 h 706870"/>
              <a:gd name="connsiteX2" fmla="*/ 324991 w 8634014"/>
              <a:gd name="connsiteY2" fmla="*/ 377687 h 706870"/>
              <a:gd name="connsiteX3" fmla="*/ 8614135 w 8634014"/>
              <a:gd name="connsiteY3" fmla="*/ 0 h 706870"/>
              <a:gd name="connsiteX4" fmla="*/ 8634014 w 8634014"/>
              <a:gd name="connsiteY4" fmla="*/ 124138 h 706870"/>
              <a:gd name="connsiteX5" fmla="*/ 324991 w 8634014"/>
              <a:gd name="connsiteY5" fmla="*/ 502653 h 706870"/>
              <a:gd name="connsiteX6" fmla="*/ 144016 w 8634014"/>
              <a:gd name="connsiteY6" fmla="*/ 593711 h 706870"/>
              <a:gd name="connsiteX7" fmla="*/ 0 w 8634014"/>
              <a:gd name="connsiteY7" fmla="*/ 706870 h 706870"/>
              <a:gd name="connsiteX0" fmla="*/ 0 w 8634014"/>
              <a:gd name="connsiteY0" fmla="*/ 706870 h 706870"/>
              <a:gd name="connsiteX1" fmla="*/ 144016 w 8634014"/>
              <a:gd name="connsiteY1" fmla="*/ 305679 h 706870"/>
              <a:gd name="connsiteX2" fmla="*/ 324991 w 8634014"/>
              <a:gd name="connsiteY2" fmla="*/ 377687 h 706870"/>
              <a:gd name="connsiteX3" fmla="*/ 8614135 w 8634014"/>
              <a:gd name="connsiteY3" fmla="*/ 0 h 706870"/>
              <a:gd name="connsiteX4" fmla="*/ 8634014 w 8634014"/>
              <a:gd name="connsiteY4" fmla="*/ 124138 h 706870"/>
              <a:gd name="connsiteX5" fmla="*/ 324991 w 8634014"/>
              <a:gd name="connsiteY5" fmla="*/ 502653 h 706870"/>
              <a:gd name="connsiteX6" fmla="*/ 372616 w 8634014"/>
              <a:gd name="connsiteY6" fmla="*/ 622286 h 706870"/>
              <a:gd name="connsiteX7" fmla="*/ 0 w 8634014"/>
              <a:gd name="connsiteY7" fmla="*/ 706870 h 706870"/>
              <a:gd name="connsiteX0" fmla="*/ 0 w 8634014"/>
              <a:gd name="connsiteY0" fmla="*/ 706870 h 706870"/>
              <a:gd name="connsiteX1" fmla="*/ 144016 w 8634014"/>
              <a:gd name="connsiteY1" fmla="*/ 305679 h 706870"/>
              <a:gd name="connsiteX2" fmla="*/ 248791 w 8634014"/>
              <a:gd name="connsiteY2" fmla="*/ 453887 h 706870"/>
              <a:gd name="connsiteX3" fmla="*/ 8614135 w 8634014"/>
              <a:gd name="connsiteY3" fmla="*/ 0 h 706870"/>
              <a:gd name="connsiteX4" fmla="*/ 8634014 w 8634014"/>
              <a:gd name="connsiteY4" fmla="*/ 124138 h 706870"/>
              <a:gd name="connsiteX5" fmla="*/ 324991 w 8634014"/>
              <a:gd name="connsiteY5" fmla="*/ 502653 h 706870"/>
              <a:gd name="connsiteX6" fmla="*/ 372616 w 8634014"/>
              <a:gd name="connsiteY6" fmla="*/ 622286 h 706870"/>
              <a:gd name="connsiteX7" fmla="*/ 0 w 8634014"/>
              <a:gd name="connsiteY7" fmla="*/ 706870 h 706870"/>
              <a:gd name="connsiteX0" fmla="*/ 0 w 8634014"/>
              <a:gd name="connsiteY0" fmla="*/ 706870 h 706870"/>
              <a:gd name="connsiteX1" fmla="*/ 144016 w 8634014"/>
              <a:gd name="connsiteY1" fmla="*/ 305679 h 706870"/>
              <a:gd name="connsiteX2" fmla="*/ 248791 w 8634014"/>
              <a:gd name="connsiteY2" fmla="*/ 453887 h 706870"/>
              <a:gd name="connsiteX3" fmla="*/ 8614135 w 8634014"/>
              <a:gd name="connsiteY3" fmla="*/ 0 h 706870"/>
              <a:gd name="connsiteX4" fmla="*/ 8634014 w 8634014"/>
              <a:gd name="connsiteY4" fmla="*/ 124138 h 706870"/>
              <a:gd name="connsiteX5" fmla="*/ 315466 w 8634014"/>
              <a:gd name="connsiteY5" fmla="*/ 559803 h 706870"/>
              <a:gd name="connsiteX6" fmla="*/ 372616 w 8634014"/>
              <a:gd name="connsiteY6" fmla="*/ 622286 h 706870"/>
              <a:gd name="connsiteX7" fmla="*/ 0 w 8634014"/>
              <a:gd name="connsiteY7" fmla="*/ 706870 h 706870"/>
              <a:gd name="connsiteX0" fmla="*/ 0 w 8634014"/>
              <a:gd name="connsiteY0" fmla="*/ 706870 h 706870"/>
              <a:gd name="connsiteX1" fmla="*/ 144016 w 8634014"/>
              <a:gd name="connsiteY1" fmla="*/ 305679 h 706870"/>
              <a:gd name="connsiteX2" fmla="*/ 248791 w 8634014"/>
              <a:gd name="connsiteY2" fmla="*/ 453887 h 706870"/>
              <a:gd name="connsiteX3" fmla="*/ 8614135 w 8634014"/>
              <a:gd name="connsiteY3" fmla="*/ 0 h 706870"/>
              <a:gd name="connsiteX4" fmla="*/ 8634014 w 8634014"/>
              <a:gd name="connsiteY4" fmla="*/ 124138 h 706870"/>
              <a:gd name="connsiteX5" fmla="*/ 315466 w 8634014"/>
              <a:gd name="connsiteY5" fmla="*/ 559803 h 706870"/>
              <a:gd name="connsiteX6" fmla="*/ 372616 w 8634014"/>
              <a:gd name="connsiteY6" fmla="*/ 622286 h 706870"/>
              <a:gd name="connsiteX7" fmla="*/ 0 w 8634014"/>
              <a:gd name="connsiteY7" fmla="*/ 706870 h 706870"/>
              <a:gd name="connsiteX0" fmla="*/ 0 w 8634014"/>
              <a:gd name="connsiteY0" fmla="*/ 706870 h 706870"/>
              <a:gd name="connsiteX1" fmla="*/ 144016 w 8634014"/>
              <a:gd name="connsiteY1" fmla="*/ 305679 h 706870"/>
              <a:gd name="connsiteX2" fmla="*/ 248791 w 8634014"/>
              <a:gd name="connsiteY2" fmla="*/ 453887 h 706870"/>
              <a:gd name="connsiteX3" fmla="*/ 8614135 w 8634014"/>
              <a:gd name="connsiteY3" fmla="*/ 0 h 706870"/>
              <a:gd name="connsiteX4" fmla="*/ 8634014 w 8634014"/>
              <a:gd name="connsiteY4" fmla="*/ 124138 h 706870"/>
              <a:gd name="connsiteX5" fmla="*/ 315466 w 8634014"/>
              <a:gd name="connsiteY5" fmla="*/ 559803 h 706870"/>
              <a:gd name="connsiteX6" fmla="*/ 372616 w 8634014"/>
              <a:gd name="connsiteY6" fmla="*/ 622286 h 706870"/>
              <a:gd name="connsiteX7" fmla="*/ 0 w 8634014"/>
              <a:gd name="connsiteY7" fmla="*/ 706870 h 706870"/>
              <a:gd name="connsiteX0" fmla="*/ 0 w 8634014"/>
              <a:gd name="connsiteY0" fmla="*/ 706870 h 706870"/>
              <a:gd name="connsiteX1" fmla="*/ 144016 w 8634014"/>
              <a:gd name="connsiteY1" fmla="*/ 305679 h 706870"/>
              <a:gd name="connsiteX2" fmla="*/ 248791 w 8634014"/>
              <a:gd name="connsiteY2" fmla="*/ 453887 h 706870"/>
              <a:gd name="connsiteX3" fmla="*/ 8614135 w 8634014"/>
              <a:gd name="connsiteY3" fmla="*/ 0 h 706870"/>
              <a:gd name="connsiteX4" fmla="*/ 8634014 w 8634014"/>
              <a:gd name="connsiteY4" fmla="*/ 124138 h 706870"/>
              <a:gd name="connsiteX5" fmla="*/ 315466 w 8634014"/>
              <a:gd name="connsiteY5" fmla="*/ 559803 h 706870"/>
              <a:gd name="connsiteX6" fmla="*/ 401191 w 8634014"/>
              <a:gd name="connsiteY6" fmla="*/ 660386 h 706870"/>
              <a:gd name="connsiteX7" fmla="*/ 0 w 8634014"/>
              <a:gd name="connsiteY7" fmla="*/ 706870 h 706870"/>
              <a:gd name="connsiteX0" fmla="*/ 0 w 8634014"/>
              <a:gd name="connsiteY0" fmla="*/ 706870 h 706870"/>
              <a:gd name="connsiteX1" fmla="*/ 144016 w 8634014"/>
              <a:gd name="connsiteY1" fmla="*/ 305679 h 706870"/>
              <a:gd name="connsiteX2" fmla="*/ 248791 w 8634014"/>
              <a:gd name="connsiteY2" fmla="*/ 453887 h 706870"/>
              <a:gd name="connsiteX3" fmla="*/ 8614135 w 8634014"/>
              <a:gd name="connsiteY3" fmla="*/ 0 h 706870"/>
              <a:gd name="connsiteX4" fmla="*/ 8634014 w 8634014"/>
              <a:gd name="connsiteY4" fmla="*/ 124138 h 706870"/>
              <a:gd name="connsiteX5" fmla="*/ 315466 w 8634014"/>
              <a:gd name="connsiteY5" fmla="*/ 559803 h 706870"/>
              <a:gd name="connsiteX6" fmla="*/ 401191 w 8634014"/>
              <a:gd name="connsiteY6" fmla="*/ 660386 h 706870"/>
              <a:gd name="connsiteX7" fmla="*/ 0 w 8634014"/>
              <a:gd name="connsiteY7" fmla="*/ 706870 h 706870"/>
              <a:gd name="connsiteX0" fmla="*/ 0 w 8634014"/>
              <a:gd name="connsiteY0" fmla="*/ 706870 h 706870"/>
              <a:gd name="connsiteX1" fmla="*/ 144016 w 8634014"/>
              <a:gd name="connsiteY1" fmla="*/ 305679 h 706870"/>
              <a:gd name="connsiteX2" fmla="*/ 248791 w 8634014"/>
              <a:gd name="connsiteY2" fmla="*/ 453887 h 706870"/>
              <a:gd name="connsiteX3" fmla="*/ 8614135 w 8634014"/>
              <a:gd name="connsiteY3" fmla="*/ 0 h 706870"/>
              <a:gd name="connsiteX4" fmla="*/ 8634014 w 8634014"/>
              <a:gd name="connsiteY4" fmla="*/ 124138 h 706870"/>
              <a:gd name="connsiteX5" fmla="*/ 315466 w 8634014"/>
              <a:gd name="connsiteY5" fmla="*/ 559803 h 706870"/>
              <a:gd name="connsiteX6" fmla="*/ 401191 w 8634014"/>
              <a:gd name="connsiteY6" fmla="*/ 660386 h 706870"/>
              <a:gd name="connsiteX7" fmla="*/ 0 w 8634014"/>
              <a:gd name="connsiteY7" fmla="*/ 706870 h 706870"/>
              <a:gd name="connsiteX0" fmla="*/ 0 w 8634014"/>
              <a:gd name="connsiteY0" fmla="*/ 706870 h 706870"/>
              <a:gd name="connsiteX1" fmla="*/ 144016 w 8634014"/>
              <a:gd name="connsiteY1" fmla="*/ 305679 h 706870"/>
              <a:gd name="connsiteX2" fmla="*/ 248791 w 8634014"/>
              <a:gd name="connsiteY2" fmla="*/ 453887 h 706870"/>
              <a:gd name="connsiteX3" fmla="*/ 8614135 w 8634014"/>
              <a:gd name="connsiteY3" fmla="*/ 0 h 706870"/>
              <a:gd name="connsiteX4" fmla="*/ 8634014 w 8634014"/>
              <a:gd name="connsiteY4" fmla="*/ 124138 h 706870"/>
              <a:gd name="connsiteX5" fmla="*/ 315466 w 8634014"/>
              <a:gd name="connsiteY5" fmla="*/ 559803 h 706870"/>
              <a:gd name="connsiteX6" fmla="*/ 401191 w 8634014"/>
              <a:gd name="connsiteY6" fmla="*/ 660386 h 706870"/>
              <a:gd name="connsiteX7" fmla="*/ 0 w 8634014"/>
              <a:gd name="connsiteY7" fmla="*/ 706870 h 706870"/>
              <a:gd name="connsiteX0" fmla="*/ 0 w 8634014"/>
              <a:gd name="connsiteY0" fmla="*/ 706870 h 706870"/>
              <a:gd name="connsiteX1" fmla="*/ 144016 w 8634014"/>
              <a:gd name="connsiteY1" fmla="*/ 305679 h 706870"/>
              <a:gd name="connsiteX2" fmla="*/ 248791 w 8634014"/>
              <a:gd name="connsiteY2" fmla="*/ 453887 h 706870"/>
              <a:gd name="connsiteX3" fmla="*/ 8614135 w 8634014"/>
              <a:gd name="connsiteY3" fmla="*/ 0 h 706870"/>
              <a:gd name="connsiteX4" fmla="*/ 8634014 w 8634014"/>
              <a:gd name="connsiteY4" fmla="*/ 124138 h 706870"/>
              <a:gd name="connsiteX5" fmla="*/ 315466 w 8634014"/>
              <a:gd name="connsiteY5" fmla="*/ 559803 h 706870"/>
              <a:gd name="connsiteX6" fmla="*/ 401191 w 8634014"/>
              <a:gd name="connsiteY6" fmla="*/ 660386 h 706870"/>
              <a:gd name="connsiteX7" fmla="*/ 0 w 8634014"/>
              <a:gd name="connsiteY7" fmla="*/ 706870 h 706870"/>
              <a:gd name="connsiteX0" fmla="*/ 0 w 8634014"/>
              <a:gd name="connsiteY0" fmla="*/ 706870 h 706870"/>
              <a:gd name="connsiteX1" fmla="*/ 144016 w 8634014"/>
              <a:gd name="connsiteY1" fmla="*/ 305679 h 706870"/>
              <a:gd name="connsiteX2" fmla="*/ 248791 w 8634014"/>
              <a:gd name="connsiteY2" fmla="*/ 453887 h 706870"/>
              <a:gd name="connsiteX3" fmla="*/ 8614135 w 8634014"/>
              <a:gd name="connsiteY3" fmla="*/ 0 h 706870"/>
              <a:gd name="connsiteX4" fmla="*/ 8634014 w 8634014"/>
              <a:gd name="connsiteY4" fmla="*/ 124138 h 706870"/>
              <a:gd name="connsiteX5" fmla="*/ 315466 w 8634014"/>
              <a:gd name="connsiteY5" fmla="*/ 559803 h 706870"/>
              <a:gd name="connsiteX6" fmla="*/ 401191 w 8634014"/>
              <a:gd name="connsiteY6" fmla="*/ 660386 h 706870"/>
              <a:gd name="connsiteX7" fmla="*/ 0 w 8634014"/>
              <a:gd name="connsiteY7" fmla="*/ 706870 h 706870"/>
              <a:gd name="connsiteX0" fmla="*/ 0 w 8634014"/>
              <a:gd name="connsiteY0" fmla="*/ 706870 h 706870"/>
              <a:gd name="connsiteX1" fmla="*/ 144016 w 8634014"/>
              <a:gd name="connsiteY1" fmla="*/ 305679 h 706870"/>
              <a:gd name="connsiteX2" fmla="*/ 248791 w 8634014"/>
              <a:gd name="connsiteY2" fmla="*/ 453887 h 706870"/>
              <a:gd name="connsiteX3" fmla="*/ 8614135 w 8634014"/>
              <a:gd name="connsiteY3" fmla="*/ 0 h 706870"/>
              <a:gd name="connsiteX4" fmla="*/ 8634014 w 8634014"/>
              <a:gd name="connsiteY4" fmla="*/ 124138 h 706870"/>
              <a:gd name="connsiteX5" fmla="*/ 315466 w 8634014"/>
              <a:gd name="connsiteY5" fmla="*/ 559803 h 706870"/>
              <a:gd name="connsiteX6" fmla="*/ 401191 w 8634014"/>
              <a:gd name="connsiteY6" fmla="*/ 660386 h 706870"/>
              <a:gd name="connsiteX7" fmla="*/ 0 w 8634014"/>
              <a:gd name="connsiteY7" fmla="*/ 706870 h 7068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634014" h="706870">
                <a:moveTo>
                  <a:pt x="0" y="706870"/>
                </a:moveTo>
                <a:lnTo>
                  <a:pt x="144016" y="305679"/>
                </a:lnTo>
                <a:lnTo>
                  <a:pt x="248791" y="453887"/>
                </a:lnTo>
                <a:cubicBezTo>
                  <a:pt x="1424339" y="-63807"/>
                  <a:pt x="6769352" y="464400"/>
                  <a:pt x="8614135" y="0"/>
                </a:cubicBezTo>
                <a:lnTo>
                  <a:pt x="8634014" y="124138"/>
                </a:lnTo>
                <a:cubicBezTo>
                  <a:pt x="6382969" y="604816"/>
                  <a:pt x="2288215" y="53576"/>
                  <a:pt x="315466" y="559803"/>
                </a:cubicBezTo>
                <a:lnTo>
                  <a:pt x="401191" y="660386"/>
                </a:lnTo>
                <a:lnTo>
                  <a:pt x="0" y="706870"/>
                </a:ln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graphicFrame>
        <p:nvGraphicFramePr>
          <p:cNvPr id="23629" name="Group 7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0220174"/>
              </p:ext>
            </p:extLst>
          </p:nvPr>
        </p:nvGraphicFramePr>
        <p:xfrm>
          <a:off x="251237" y="3645024"/>
          <a:ext cx="8640763" cy="742950"/>
        </p:xfrm>
        <a:graphic>
          <a:graphicData uri="http://schemas.openxmlformats.org/drawingml/2006/table">
            <a:tbl>
              <a:tblPr/>
              <a:tblGrid>
                <a:gridCol w="2160588"/>
                <a:gridCol w="2160587"/>
                <a:gridCol w="2160588"/>
                <a:gridCol w="2159000"/>
              </a:tblGrid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omic Sans MS" pitchFamily="66" charset="0"/>
                        </a:rPr>
                        <a:t>V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omic Sans MS" pitchFamily="66" charset="0"/>
                        </a:rPr>
                        <a:t> тыс. до н.э.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omic Sans MS" pitchFamily="66" charset="0"/>
                        </a:rPr>
                        <a:t>IV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omic Sans MS" pitchFamily="66" charset="0"/>
                        </a:rPr>
                        <a:t> тыс. до н.э.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omic Sans MS" pitchFamily="66" charset="0"/>
                        </a:rPr>
                        <a:t>III 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omic Sans MS" pitchFamily="66" charset="0"/>
                        </a:rPr>
                        <a:t>тыс. до н.э.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omic Sans MS" pitchFamily="66" charset="0"/>
                        </a:rPr>
                        <a:t>II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omic Sans MS" pitchFamily="66" charset="0"/>
                        </a:rPr>
                        <a:t> тыс. до н.э.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2CC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CDE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Скругленный прямоугольник 23"/>
          <p:cNvSpPr/>
          <p:nvPr/>
        </p:nvSpPr>
        <p:spPr>
          <a:xfrm>
            <a:off x="252000" y="980728"/>
            <a:ext cx="8640000" cy="1430179"/>
          </a:xfrm>
          <a:prstGeom prst="roundRect">
            <a:avLst/>
          </a:prstGeom>
          <a:blipFill>
            <a:blip r:embed="rId3" cstate="email"/>
            <a:tile tx="0" ty="0" sx="100000" sy="100000" flip="none" algn="tl"/>
          </a:blipFill>
          <a:ln w="12700">
            <a:solidFill>
              <a:schemeClr val="bg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pPr indent="352425"/>
            <a:r>
              <a:rPr lang="ru-RU" sz="2600" dirty="0" smtClean="0">
                <a:latin typeface="Comic Sans MS" pitchFamily="66" charset="0"/>
              </a:rPr>
              <a:t>Время </a:t>
            </a:r>
            <a:r>
              <a:rPr lang="ru-RU" sz="2600" dirty="0">
                <a:latin typeface="Comic Sans MS" pitchFamily="66" charset="0"/>
              </a:rPr>
              <a:t>правления и законов вавилонского царя Хаммурапи – </a:t>
            </a:r>
            <a:r>
              <a:rPr lang="ru-RU" sz="2600" dirty="0" smtClean="0">
                <a:latin typeface="Comic Sans MS" pitchFamily="66" charset="0"/>
              </a:rPr>
              <a:t>1792–1750 </a:t>
            </a:r>
            <a:r>
              <a:rPr lang="ru-RU" sz="2600" dirty="0">
                <a:latin typeface="Comic Sans MS" pitchFamily="66" charset="0"/>
              </a:rPr>
              <a:t>гг. до н.э. Сделай соответствующую  отметку </a:t>
            </a:r>
            <a:r>
              <a:rPr lang="ru-RU" sz="2600" b="1" dirty="0">
                <a:solidFill>
                  <a:srgbClr val="0070C0"/>
                </a:solidFill>
                <a:latin typeface="Comic Sans MS" pitchFamily="66" charset="0"/>
              </a:rPr>
              <a:t>4</a:t>
            </a:r>
            <a:r>
              <a:rPr lang="ru-RU" sz="2600" dirty="0">
                <a:latin typeface="Comic Sans MS" pitchFamily="66" charset="0"/>
              </a:rPr>
              <a:t> на ленте времени.</a:t>
            </a:r>
          </a:p>
        </p:txBody>
      </p:sp>
      <p:grpSp>
        <p:nvGrpSpPr>
          <p:cNvPr id="25604" name="Группа 3"/>
          <p:cNvGrpSpPr>
            <a:grpSpLocks/>
          </p:cNvGrpSpPr>
          <p:nvPr/>
        </p:nvGrpSpPr>
        <p:grpSpPr bwMode="auto">
          <a:xfrm>
            <a:off x="19050" y="-44450"/>
            <a:ext cx="969963" cy="1241425"/>
            <a:chOff x="-19448" y="332656"/>
            <a:chExt cx="1783136" cy="1999120"/>
          </a:xfrm>
        </p:grpSpPr>
        <p:sp>
          <p:nvSpPr>
            <p:cNvPr id="12" name="Овал 11"/>
            <p:cNvSpPr/>
            <p:nvPr/>
          </p:nvSpPr>
          <p:spPr>
            <a:xfrm>
              <a:off x="683884" y="764692"/>
              <a:ext cx="431921" cy="288875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3" name="Овал 12"/>
            <p:cNvSpPr/>
            <p:nvPr/>
          </p:nvSpPr>
          <p:spPr>
            <a:xfrm>
              <a:off x="36002" y="1700341"/>
              <a:ext cx="393981" cy="432034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4" name="Овал 13"/>
            <p:cNvSpPr/>
            <p:nvPr/>
          </p:nvSpPr>
          <p:spPr>
            <a:xfrm>
              <a:off x="324922" y="1485602"/>
              <a:ext cx="933884" cy="286319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pic>
          <p:nvPicPr>
            <p:cNvPr id="25674" name="Рисунок 14" descr="_1_~1.JPG"/>
            <p:cNvPicPr>
              <a:picLocks noChangeAspect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-19448" y="332656"/>
              <a:ext cx="1783136" cy="19991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25605" name="Группа 8"/>
          <p:cNvGrpSpPr>
            <a:grpSpLocks/>
          </p:cNvGrpSpPr>
          <p:nvPr/>
        </p:nvGrpSpPr>
        <p:grpSpPr bwMode="auto">
          <a:xfrm>
            <a:off x="8240713" y="-26988"/>
            <a:ext cx="957262" cy="1223963"/>
            <a:chOff x="7452320" y="-8901"/>
            <a:chExt cx="1691681" cy="2645813"/>
          </a:xfrm>
        </p:grpSpPr>
        <p:sp>
          <p:nvSpPr>
            <p:cNvPr id="17" name="Овал 16"/>
            <p:cNvSpPr/>
            <p:nvPr/>
          </p:nvSpPr>
          <p:spPr>
            <a:xfrm>
              <a:off x="8100376" y="145525"/>
              <a:ext cx="288961" cy="428959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pic>
          <p:nvPicPr>
            <p:cNvPr id="25670" name="Рисунок 17" descr="Cartoon-Clipart-Free-18.gif"/>
            <p:cNvPicPr>
              <a:picLocks noChangeAspect="1"/>
            </p:cNvPicPr>
            <p:nvPr/>
          </p:nvPicPr>
          <p:blipFill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2678" r="17007" b="5669"/>
            <a:stretch>
              <a:fillRect/>
            </a:stretch>
          </p:blipFill>
          <p:spPr bwMode="auto">
            <a:xfrm>
              <a:off x="7452320" y="-8901"/>
              <a:ext cx="1691681" cy="26458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3600" spc="-150" dirty="0"/>
              <a:t>ВСПОМИНАЕМ ТО, ЧТО ЗНАЕМ</a:t>
            </a:r>
            <a:endParaRPr lang="ru-RU" sz="3600" dirty="0"/>
          </a:p>
        </p:txBody>
      </p:sp>
      <p:graphicFrame>
        <p:nvGraphicFramePr>
          <p:cNvPr id="25677" name="Group 7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1626170"/>
              </p:ext>
            </p:extLst>
          </p:nvPr>
        </p:nvGraphicFramePr>
        <p:xfrm>
          <a:off x="252413" y="3933056"/>
          <a:ext cx="8640762" cy="2664295"/>
        </p:xfrm>
        <a:graphic>
          <a:graphicData uri="http://schemas.openxmlformats.org/drawingml/2006/table">
            <a:tbl>
              <a:tblPr/>
              <a:tblGrid>
                <a:gridCol w="574675"/>
                <a:gridCol w="860425"/>
                <a:gridCol w="719137"/>
                <a:gridCol w="717550"/>
                <a:gridCol w="717550"/>
                <a:gridCol w="719138"/>
                <a:gridCol w="717550"/>
                <a:gridCol w="717550"/>
                <a:gridCol w="717550"/>
                <a:gridCol w="719137"/>
                <a:gridCol w="717550"/>
                <a:gridCol w="742950"/>
              </a:tblGrid>
              <a:tr h="715616">
                <a:tc gridSpan="10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omic Sans MS" pitchFamily="66" charset="0"/>
                        </a:rPr>
                        <a:t>I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omic Sans MS" pitchFamily="66" charset="0"/>
                        </a:rPr>
                        <a:t> тысячелетие до н.э.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2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omic Sans MS" pitchFamily="66" charset="0"/>
                        </a:rPr>
                        <a:t>Наша эра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2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330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omic Sans MS" pitchFamily="66" charset="0"/>
                        </a:rPr>
                        <a:t>X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omic Sans MS" pitchFamily="66" charset="0"/>
                        </a:rPr>
                        <a:t>IX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omic Sans MS" pitchFamily="66" charset="0"/>
                        </a:rPr>
                        <a:t>VIII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omic Sans MS" pitchFamily="66" charset="0"/>
                        </a:rPr>
                        <a:t>VII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omic Sans MS" pitchFamily="66" charset="0"/>
                        </a:rPr>
                        <a:t>VI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omic Sans MS" pitchFamily="66" charset="0"/>
                        </a:rPr>
                        <a:t>V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omic Sans MS" pitchFamily="66" charset="0"/>
                        </a:rPr>
                        <a:t>IV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omic Sans MS" pitchFamily="66" charset="0"/>
                        </a:rPr>
                        <a:t>III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omic Sans MS" pitchFamily="66" charset="0"/>
                        </a:rPr>
                        <a:t>II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omic Sans MS" pitchFamily="66" charset="0"/>
                        </a:rPr>
                        <a:t>I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omic Sans MS" pitchFamily="66" charset="0"/>
                        </a:rPr>
                        <a:t>I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omic Sans MS" pitchFamily="66" charset="0"/>
                        </a:rPr>
                        <a:t> тыс.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omic Sans MS" pitchFamily="66" charset="0"/>
                        </a:rPr>
                        <a:t>II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omic Sans MS" pitchFamily="66" charset="0"/>
                        </a:rPr>
                        <a:t> тыс.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CDE"/>
                    </a:solidFill>
                  </a:tcPr>
                </a:tc>
              </a:tr>
              <a:tr h="71561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6EF"/>
                    </a:solidFill>
                  </a:tcPr>
                </a:tc>
              </a:tr>
            </a:tbl>
          </a:graphicData>
        </a:graphic>
      </p:graphicFrame>
      <p:sp>
        <p:nvSpPr>
          <p:cNvPr id="19" name="Стрелка влево 4"/>
          <p:cNvSpPr/>
          <p:nvPr/>
        </p:nvSpPr>
        <p:spPr>
          <a:xfrm>
            <a:off x="203072" y="3140968"/>
            <a:ext cx="8632825" cy="684213"/>
          </a:xfrm>
          <a:custGeom>
            <a:avLst/>
            <a:gdLst>
              <a:gd name="connsiteX0" fmla="*/ 0 w 8455109"/>
              <a:gd name="connsiteY0" fmla="*/ 144016 h 288032"/>
              <a:gd name="connsiteX1" fmla="*/ 144016 w 8455109"/>
              <a:gd name="connsiteY1" fmla="*/ 0 h 288032"/>
              <a:gd name="connsiteX2" fmla="*/ 144016 w 8455109"/>
              <a:gd name="connsiteY2" fmla="*/ 72008 h 288032"/>
              <a:gd name="connsiteX3" fmla="*/ 8455109 w 8455109"/>
              <a:gd name="connsiteY3" fmla="*/ 72008 h 288032"/>
              <a:gd name="connsiteX4" fmla="*/ 8455109 w 8455109"/>
              <a:gd name="connsiteY4" fmla="*/ 216024 h 288032"/>
              <a:gd name="connsiteX5" fmla="*/ 144016 w 8455109"/>
              <a:gd name="connsiteY5" fmla="*/ 216024 h 288032"/>
              <a:gd name="connsiteX6" fmla="*/ 144016 w 8455109"/>
              <a:gd name="connsiteY6" fmla="*/ 288032 h 288032"/>
              <a:gd name="connsiteX7" fmla="*/ 0 w 8455109"/>
              <a:gd name="connsiteY7" fmla="*/ 144016 h 288032"/>
              <a:gd name="connsiteX0" fmla="*/ 0 w 8614135"/>
              <a:gd name="connsiteY0" fmla="*/ 449695 h 593711"/>
              <a:gd name="connsiteX1" fmla="*/ 144016 w 8614135"/>
              <a:gd name="connsiteY1" fmla="*/ 305679 h 593711"/>
              <a:gd name="connsiteX2" fmla="*/ 144016 w 8614135"/>
              <a:gd name="connsiteY2" fmla="*/ 377687 h 593711"/>
              <a:gd name="connsiteX3" fmla="*/ 8614135 w 8614135"/>
              <a:gd name="connsiteY3" fmla="*/ 0 h 593711"/>
              <a:gd name="connsiteX4" fmla="*/ 8455109 w 8614135"/>
              <a:gd name="connsiteY4" fmla="*/ 521703 h 593711"/>
              <a:gd name="connsiteX5" fmla="*/ 144016 w 8614135"/>
              <a:gd name="connsiteY5" fmla="*/ 521703 h 593711"/>
              <a:gd name="connsiteX6" fmla="*/ 144016 w 8614135"/>
              <a:gd name="connsiteY6" fmla="*/ 593711 h 593711"/>
              <a:gd name="connsiteX7" fmla="*/ 0 w 8614135"/>
              <a:gd name="connsiteY7" fmla="*/ 449695 h 593711"/>
              <a:gd name="connsiteX0" fmla="*/ 0 w 8634014"/>
              <a:gd name="connsiteY0" fmla="*/ 449695 h 593711"/>
              <a:gd name="connsiteX1" fmla="*/ 144016 w 8634014"/>
              <a:gd name="connsiteY1" fmla="*/ 305679 h 593711"/>
              <a:gd name="connsiteX2" fmla="*/ 144016 w 8634014"/>
              <a:gd name="connsiteY2" fmla="*/ 377687 h 593711"/>
              <a:gd name="connsiteX3" fmla="*/ 8614135 w 8634014"/>
              <a:gd name="connsiteY3" fmla="*/ 0 h 593711"/>
              <a:gd name="connsiteX4" fmla="*/ 8634014 w 8634014"/>
              <a:gd name="connsiteY4" fmla="*/ 124138 h 593711"/>
              <a:gd name="connsiteX5" fmla="*/ 144016 w 8634014"/>
              <a:gd name="connsiteY5" fmla="*/ 521703 h 593711"/>
              <a:gd name="connsiteX6" fmla="*/ 144016 w 8634014"/>
              <a:gd name="connsiteY6" fmla="*/ 593711 h 593711"/>
              <a:gd name="connsiteX7" fmla="*/ 0 w 8634014"/>
              <a:gd name="connsiteY7" fmla="*/ 449695 h 593711"/>
              <a:gd name="connsiteX0" fmla="*/ 0 w 8634014"/>
              <a:gd name="connsiteY0" fmla="*/ 449695 h 593711"/>
              <a:gd name="connsiteX1" fmla="*/ 144016 w 8634014"/>
              <a:gd name="connsiteY1" fmla="*/ 305679 h 593711"/>
              <a:gd name="connsiteX2" fmla="*/ 144016 w 8634014"/>
              <a:gd name="connsiteY2" fmla="*/ 377687 h 593711"/>
              <a:gd name="connsiteX3" fmla="*/ 8614135 w 8634014"/>
              <a:gd name="connsiteY3" fmla="*/ 0 h 593711"/>
              <a:gd name="connsiteX4" fmla="*/ 8634014 w 8634014"/>
              <a:gd name="connsiteY4" fmla="*/ 124138 h 593711"/>
              <a:gd name="connsiteX5" fmla="*/ 144016 w 8634014"/>
              <a:gd name="connsiteY5" fmla="*/ 521703 h 593711"/>
              <a:gd name="connsiteX6" fmla="*/ 144016 w 8634014"/>
              <a:gd name="connsiteY6" fmla="*/ 593711 h 593711"/>
              <a:gd name="connsiteX7" fmla="*/ 0 w 8634014"/>
              <a:gd name="connsiteY7" fmla="*/ 449695 h 593711"/>
              <a:gd name="connsiteX0" fmla="*/ 0 w 8634014"/>
              <a:gd name="connsiteY0" fmla="*/ 449695 h 593711"/>
              <a:gd name="connsiteX1" fmla="*/ 144016 w 8634014"/>
              <a:gd name="connsiteY1" fmla="*/ 305679 h 593711"/>
              <a:gd name="connsiteX2" fmla="*/ 144016 w 8634014"/>
              <a:gd name="connsiteY2" fmla="*/ 377687 h 593711"/>
              <a:gd name="connsiteX3" fmla="*/ 8614135 w 8634014"/>
              <a:gd name="connsiteY3" fmla="*/ 0 h 593711"/>
              <a:gd name="connsiteX4" fmla="*/ 8634014 w 8634014"/>
              <a:gd name="connsiteY4" fmla="*/ 124138 h 593711"/>
              <a:gd name="connsiteX5" fmla="*/ 144016 w 8634014"/>
              <a:gd name="connsiteY5" fmla="*/ 521703 h 593711"/>
              <a:gd name="connsiteX6" fmla="*/ 144016 w 8634014"/>
              <a:gd name="connsiteY6" fmla="*/ 593711 h 593711"/>
              <a:gd name="connsiteX7" fmla="*/ 0 w 8634014"/>
              <a:gd name="connsiteY7" fmla="*/ 449695 h 593711"/>
              <a:gd name="connsiteX0" fmla="*/ 0 w 8634014"/>
              <a:gd name="connsiteY0" fmla="*/ 706870 h 706870"/>
              <a:gd name="connsiteX1" fmla="*/ 144016 w 8634014"/>
              <a:gd name="connsiteY1" fmla="*/ 305679 h 706870"/>
              <a:gd name="connsiteX2" fmla="*/ 144016 w 8634014"/>
              <a:gd name="connsiteY2" fmla="*/ 377687 h 706870"/>
              <a:gd name="connsiteX3" fmla="*/ 8614135 w 8634014"/>
              <a:gd name="connsiteY3" fmla="*/ 0 h 706870"/>
              <a:gd name="connsiteX4" fmla="*/ 8634014 w 8634014"/>
              <a:gd name="connsiteY4" fmla="*/ 124138 h 706870"/>
              <a:gd name="connsiteX5" fmla="*/ 144016 w 8634014"/>
              <a:gd name="connsiteY5" fmla="*/ 521703 h 706870"/>
              <a:gd name="connsiteX6" fmla="*/ 144016 w 8634014"/>
              <a:gd name="connsiteY6" fmla="*/ 593711 h 706870"/>
              <a:gd name="connsiteX7" fmla="*/ 0 w 8634014"/>
              <a:gd name="connsiteY7" fmla="*/ 706870 h 706870"/>
              <a:gd name="connsiteX0" fmla="*/ 0 w 8634014"/>
              <a:gd name="connsiteY0" fmla="*/ 706870 h 706870"/>
              <a:gd name="connsiteX1" fmla="*/ 144016 w 8634014"/>
              <a:gd name="connsiteY1" fmla="*/ 305679 h 706870"/>
              <a:gd name="connsiteX2" fmla="*/ 324991 w 8634014"/>
              <a:gd name="connsiteY2" fmla="*/ 377687 h 706870"/>
              <a:gd name="connsiteX3" fmla="*/ 8614135 w 8634014"/>
              <a:gd name="connsiteY3" fmla="*/ 0 h 706870"/>
              <a:gd name="connsiteX4" fmla="*/ 8634014 w 8634014"/>
              <a:gd name="connsiteY4" fmla="*/ 124138 h 706870"/>
              <a:gd name="connsiteX5" fmla="*/ 144016 w 8634014"/>
              <a:gd name="connsiteY5" fmla="*/ 521703 h 706870"/>
              <a:gd name="connsiteX6" fmla="*/ 144016 w 8634014"/>
              <a:gd name="connsiteY6" fmla="*/ 593711 h 706870"/>
              <a:gd name="connsiteX7" fmla="*/ 0 w 8634014"/>
              <a:gd name="connsiteY7" fmla="*/ 706870 h 706870"/>
              <a:gd name="connsiteX0" fmla="*/ 0 w 8634014"/>
              <a:gd name="connsiteY0" fmla="*/ 706870 h 706870"/>
              <a:gd name="connsiteX1" fmla="*/ 144016 w 8634014"/>
              <a:gd name="connsiteY1" fmla="*/ 305679 h 706870"/>
              <a:gd name="connsiteX2" fmla="*/ 324991 w 8634014"/>
              <a:gd name="connsiteY2" fmla="*/ 377687 h 706870"/>
              <a:gd name="connsiteX3" fmla="*/ 8614135 w 8634014"/>
              <a:gd name="connsiteY3" fmla="*/ 0 h 706870"/>
              <a:gd name="connsiteX4" fmla="*/ 8634014 w 8634014"/>
              <a:gd name="connsiteY4" fmla="*/ 124138 h 706870"/>
              <a:gd name="connsiteX5" fmla="*/ 324991 w 8634014"/>
              <a:gd name="connsiteY5" fmla="*/ 502653 h 706870"/>
              <a:gd name="connsiteX6" fmla="*/ 144016 w 8634014"/>
              <a:gd name="connsiteY6" fmla="*/ 593711 h 706870"/>
              <a:gd name="connsiteX7" fmla="*/ 0 w 8634014"/>
              <a:gd name="connsiteY7" fmla="*/ 706870 h 706870"/>
              <a:gd name="connsiteX0" fmla="*/ 0 w 8634014"/>
              <a:gd name="connsiteY0" fmla="*/ 706870 h 706870"/>
              <a:gd name="connsiteX1" fmla="*/ 144016 w 8634014"/>
              <a:gd name="connsiteY1" fmla="*/ 305679 h 706870"/>
              <a:gd name="connsiteX2" fmla="*/ 324991 w 8634014"/>
              <a:gd name="connsiteY2" fmla="*/ 377687 h 706870"/>
              <a:gd name="connsiteX3" fmla="*/ 8614135 w 8634014"/>
              <a:gd name="connsiteY3" fmla="*/ 0 h 706870"/>
              <a:gd name="connsiteX4" fmla="*/ 8634014 w 8634014"/>
              <a:gd name="connsiteY4" fmla="*/ 124138 h 706870"/>
              <a:gd name="connsiteX5" fmla="*/ 324991 w 8634014"/>
              <a:gd name="connsiteY5" fmla="*/ 502653 h 706870"/>
              <a:gd name="connsiteX6" fmla="*/ 372616 w 8634014"/>
              <a:gd name="connsiteY6" fmla="*/ 622286 h 706870"/>
              <a:gd name="connsiteX7" fmla="*/ 0 w 8634014"/>
              <a:gd name="connsiteY7" fmla="*/ 706870 h 706870"/>
              <a:gd name="connsiteX0" fmla="*/ 0 w 8634014"/>
              <a:gd name="connsiteY0" fmla="*/ 706870 h 706870"/>
              <a:gd name="connsiteX1" fmla="*/ 144016 w 8634014"/>
              <a:gd name="connsiteY1" fmla="*/ 305679 h 706870"/>
              <a:gd name="connsiteX2" fmla="*/ 248791 w 8634014"/>
              <a:gd name="connsiteY2" fmla="*/ 453887 h 706870"/>
              <a:gd name="connsiteX3" fmla="*/ 8614135 w 8634014"/>
              <a:gd name="connsiteY3" fmla="*/ 0 h 706870"/>
              <a:gd name="connsiteX4" fmla="*/ 8634014 w 8634014"/>
              <a:gd name="connsiteY4" fmla="*/ 124138 h 706870"/>
              <a:gd name="connsiteX5" fmla="*/ 324991 w 8634014"/>
              <a:gd name="connsiteY5" fmla="*/ 502653 h 706870"/>
              <a:gd name="connsiteX6" fmla="*/ 372616 w 8634014"/>
              <a:gd name="connsiteY6" fmla="*/ 622286 h 706870"/>
              <a:gd name="connsiteX7" fmla="*/ 0 w 8634014"/>
              <a:gd name="connsiteY7" fmla="*/ 706870 h 706870"/>
              <a:gd name="connsiteX0" fmla="*/ 0 w 8634014"/>
              <a:gd name="connsiteY0" fmla="*/ 706870 h 706870"/>
              <a:gd name="connsiteX1" fmla="*/ 144016 w 8634014"/>
              <a:gd name="connsiteY1" fmla="*/ 305679 h 706870"/>
              <a:gd name="connsiteX2" fmla="*/ 248791 w 8634014"/>
              <a:gd name="connsiteY2" fmla="*/ 453887 h 706870"/>
              <a:gd name="connsiteX3" fmla="*/ 8614135 w 8634014"/>
              <a:gd name="connsiteY3" fmla="*/ 0 h 706870"/>
              <a:gd name="connsiteX4" fmla="*/ 8634014 w 8634014"/>
              <a:gd name="connsiteY4" fmla="*/ 124138 h 706870"/>
              <a:gd name="connsiteX5" fmla="*/ 315466 w 8634014"/>
              <a:gd name="connsiteY5" fmla="*/ 559803 h 706870"/>
              <a:gd name="connsiteX6" fmla="*/ 372616 w 8634014"/>
              <a:gd name="connsiteY6" fmla="*/ 622286 h 706870"/>
              <a:gd name="connsiteX7" fmla="*/ 0 w 8634014"/>
              <a:gd name="connsiteY7" fmla="*/ 706870 h 706870"/>
              <a:gd name="connsiteX0" fmla="*/ 0 w 8634014"/>
              <a:gd name="connsiteY0" fmla="*/ 706870 h 706870"/>
              <a:gd name="connsiteX1" fmla="*/ 144016 w 8634014"/>
              <a:gd name="connsiteY1" fmla="*/ 305679 h 706870"/>
              <a:gd name="connsiteX2" fmla="*/ 248791 w 8634014"/>
              <a:gd name="connsiteY2" fmla="*/ 453887 h 706870"/>
              <a:gd name="connsiteX3" fmla="*/ 8614135 w 8634014"/>
              <a:gd name="connsiteY3" fmla="*/ 0 h 706870"/>
              <a:gd name="connsiteX4" fmla="*/ 8634014 w 8634014"/>
              <a:gd name="connsiteY4" fmla="*/ 124138 h 706870"/>
              <a:gd name="connsiteX5" fmla="*/ 315466 w 8634014"/>
              <a:gd name="connsiteY5" fmla="*/ 559803 h 706870"/>
              <a:gd name="connsiteX6" fmla="*/ 372616 w 8634014"/>
              <a:gd name="connsiteY6" fmla="*/ 622286 h 706870"/>
              <a:gd name="connsiteX7" fmla="*/ 0 w 8634014"/>
              <a:gd name="connsiteY7" fmla="*/ 706870 h 706870"/>
              <a:gd name="connsiteX0" fmla="*/ 0 w 8634014"/>
              <a:gd name="connsiteY0" fmla="*/ 706870 h 706870"/>
              <a:gd name="connsiteX1" fmla="*/ 144016 w 8634014"/>
              <a:gd name="connsiteY1" fmla="*/ 305679 h 706870"/>
              <a:gd name="connsiteX2" fmla="*/ 248791 w 8634014"/>
              <a:gd name="connsiteY2" fmla="*/ 453887 h 706870"/>
              <a:gd name="connsiteX3" fmla="*/ 8614135 w 8634014"/>
              <a:gd name="connsiteY3" fmla="*/ 0 h 706870"/>
              <a:gd name="connsiteX4" fmla="*/ 8634014 w 8634014"/>
              <a:gd name="connsiteY4" fmla="*/ 124138 h 706870"/>
              <a:gd name="connsiteX5" fmla="*/ 315466 w 8634014"/>
              <a:gd name="connsiteY5" fmla="*/ 559803 h 706870"/>
              <a:gd name="connsiteX6" fmla="*/ 372616 w 8634014"/>
              <a:gd name="connsiteY6" fmla="*/ 622286 h 706870"/>
              <a:gd name="connsiteX7" fmla="*/ 0 w 8634014"/>
              <a:gd name="connsiteY7" fmla="*/ 706870 h 706870"/>
              <a:gd name="connsiteX0" fmla="*/ 0 w 8634014"/>
              <a:gd name="connsiteY0" fmla="*/ 706870 h 706870"/>
              <a:gd name="connsiteX1" fmla="*/ 144016 w 8634014"/>
              <a:gd name="connsiteY1" fmla="*/ 305679 h 706870"/>
              <a:gd name="connsiteX2" fmla="*/ 248791 w 8634014"/>
              <a:gd name="connsiteY2" fmla="*/ 453887 h 706870"/>
              <a:gd name="connsiteX3" fmla="*/ 8614135 w 8634014"/>
              <a:gd name="connsiteY3" fmla="*/ 0 h 706870"/>
              <a:gd name="connsiteX4" fmla="*/ 8634014 w 8634014"/>
              <a:gd name="connsiteY4" fmla="*/ 124138 h 706870"/>
              <a:gd name="connsiteX5" fmla="*/ 315466 w 8634014"/>
              <a:gd name="connsiteY5" fmla="*/ 559803 h 706870"/>
              <a:gd name="connsiteX6" fmla="*/ 401191 w 8634014"/>
              <a:gd name="connsiteY6" fmla="*/ 660386 h 706870"/>
              <a:gd name="connsiteX7" fmla="*/ 0 w 8634014"/>
              <a:gd name="connsiteY7" fmla="*/ 706870 h 706870"/>
              <a:gd name="connsiteX0" fmla="*/ 0 w 8634014"/>
              <a:gd name="connsiteY0" fmla="*/ 706870 h 706870"/>
              <a:gd name="connsiteX1" fmla="*/ 144016 w 8634014"/>
              <a:gd name="connsiteY1" fmla="*/ 305679 h 706870"/>
              <a:gd name="connsiteX2" fmla="*/ 248791 w 8634014"/>
              <a:gd name="connsiteY2" fmla="*/ 453887 h 706870"/>
              <a:gd name="connsiteX3" fmla="*/ 8614135 w 8634014"/>
              <a:gd name="connsiteY3" fmla="*/ 0 h 706870"/>
              <a:gd name="connsiteX4" fmla="*/ 8634014 w 8634014"/>
              <a:gd name="connsiteY4" fmla="*/ 124138 h 706870"/>
              <a:gd name="connsiteX5" fmla="*/ 315466 w 8634014"/>
              <a:gd name="connsiteY5" fmla="*/ 559803 h 706870"/>
              <a:gd name="connsiteX6" fmla="*/ 401191 w 8634014"/>
              <a:gd name="connsiteY6" fmla="*/ 660386 h 706870"/>
              <a:gd name="connsiteX7" fmla="*/ 0 w 8634014"/>
              <a:gd name="connsiteY7" fmla="*/ 706870 h 706870"/>
              <a:gd name="connsiteX0" fmla="*/ 0 w 8634014"/>
              <a:gd name="connsiteY0" fmla="*/ 706870 h 706870"/>
              <a:gd name="connsiteX1" fmla="*/ 144016 w 8634014"/>
              <a:gd name="connsiteY1" fmla="*/ 305679 h 706870"/>
              <a:gd name="connsiteX2" fmla="*/ 248791 w 8634014"/>
              <a:gd name="connsiteY2" fmla="*/ 453887 h 706870"/>
              <a:gd name="connsiteX3" fmla="*/ 8614135 w 8634014"/>
              <a:gd name="connsiteY3" fmla="*/ 0 h 706870"/>
              <a:gd name="connsiteX4" fmla="*/ 8634014 w 8634014"/>
              <a:gd name="connsiteY4" fmla="*/ 124138 h 706870"/>
              <a:gd name="connsiteX5" fmla="*/ 315466 w 8634014"/>
              <a:gd name="connsiteY5" fmla="*/ 559803 h 706870"/>
              <a:gd name="connsiteX6" fmla="*/ 401191 w 8634014"/>
              <a:gd name="connsiteY6" fmla="*/ 660386 h 706870"/>
              <a:gd name="connsiteX7" fmla="*/ 0 w 8634014"/>
              <a:gd name="connsiteY7" fmla="*/ 706870 h 706870"/>
              <a:gd name="connsiteX0" fmla="*/ 0 w 8634014"/>
              <a:gd name="connsiteY0" fmla="*/ 706870 h 706870"/>
              <a:gd name="connsiteX1" fmla="*/ 144016 w 8634014"/>
              <a:gd name="connsiteY1" fmla="*/ 305679 h 706870"/>
              <a:gd name="connsiteX2" fmla="*/ 248791 w 8634014"/>
              <a:gd name="connsiteY2" fmla="*/ 453887 h 706870"/>
              <a:gd name="connsiteX3" fmla="*/ 8614135 w 8634014"/>
              <a:gd name="connsiteY3" fmla="*/ 0 h 706870"/>
              <a:gd name="connsiteX4" fmla="*/ 8634014 w 8634014"/>
              <a:gd name="connsiteY4" fmla="*/ 124138 h 706870"/>
              <a:gd name="connsiteX5" fmla="*/ 315466 w 8634014"/>
              <a:gd name="connsiteY5" fmla="*/ 559803 h 706870"/>
              <a:gd name="connsiteX6" fmla="*/ 401191 w 8634014"/>
              <a:gd name="connsiteY6" fmla="*/ 660386 h 706870"/>
              <a:gd name="connsiteX7" fmla="*/ 0 w 8634014"/>
              <a:gd name="connsiteY7" fmla="*/ 706870 h 706870"/>
              <a:gd name="connsiteX0" fmla="*/ 0 w 8634014"/>
              <a:gd name="connsiteY0" fmla="*/ 706870 h 706870"/>
              <a:gd name="connsiteX1" fmla="*/ 144016 w 8634014"/>
              <a:gd name="connsiteY1" fmla="*/ 305679 h 706870"/>
              <a:gd name="connsiteX2" fmla="*/ 248791 w 8634014"/>
              <a:gd name="connsiteY2" fmla="*/ 453887 h 706870"/>
              <a:gd name="connsiteX3" fmla="*/ 8614135 w 8634014"/>
              <a:gd name="connsiteY3" fmla="*/ 0 h 706870"/>
              <a:gd name="connsiteX4" fmla="*/ 8634014 w 8634014"/>
              <a:gd name="connsiteY4" fmla="*/ 124138 h 706870"/>
              <a:gd name="connsiteX5" fmla="*/ 315466 w 8634014"/>
              <a:gd name="connsiteY5" fmla="*/ 559803 h 706870"/>
              <a:gd name="connsiteX6" fmla="*/ 401191 w 8634014"/>
              <a:gd name="connsiteY6" fmla="*/ 660386 h 706870"/>
              <a:gd name="connsiteX7" fmla="*/ 0 w 8634014"/>
              <a:gd name="connsiteY7" fmla="*/ 706870 h 706870"/>
              <a:gd name="connsiteX0" fmla="*/ 0 w 8634014"/>
              <a:gd name="connsiteY0" fmla="*/ 706870 h 706870"/>
              <a:gd name="connsiteX1" fmla="*/ 144016 w 8634014"/>
              <a:gd name="connsiteY1" fmla="*/ 305679 h 706870"/>
              <a:gd name="connsiteX2" fmla="*/ 248791 w 8634014"/>
              <a:gd name="connsiteY2" fmla="*/ 453887 h 706870"/>
              <a:gd name="connsiteX3" fmla="*/ 8614135 w 8634014"/>
              <a:gd name="connsiteY3" fmla="*/ 0 h 706870"/>
              <a:gd name="connsiteX4" fmla="*/ 8634014 w 8634014"/>
              <a:gd name="connsiteY4" fmla="*/ 124138 h 706870"/>
              <a:gd name="connsiteX5" fmla="*/ 315466 w 8634014"/>
              <a:gd name="connsiteY5" fmla="*/ 559803 h 706870"/>
              <a:gd name="connsiteX6" fmla="*/ 401191 w 8634014"/>
              <a:gd name="connsiteY6" fmla="*/ 660386 h 706870"/>
              <a:gd name="connsiteX7" fmla="*/ 0 w 8634014"/>
              <a:gd name="connsiteY7" fmla="*/ 706870 h 706870"/>
              <a:gd name="connsiteX0" fmla="*/ 0 w 8634014"/>
              <a:gd name="connsiteY0" fmla="*/ 706870 h 706870"/>
              <a:gd name="connsiteX1" fmla="*/ 144016 w 8634014"/>
              <a:gd name="connsiteY1" fmla="*/ 305679 h 706870"/>
              <a:gd name="connsiteX2" fmla="*/ 248791 w 8634014"/>
              <a:gd name="connsiteY2" fmla="*/ 453887 h 706870"/>
              <a:gd name="connsiteX3" fmla="*/ 8614135 w 8634014"/>
              <a:gd name="connsiteY3" fmla="*/ 0 h 706870"/>
              <a:gd name="connsiteX4" fmla="*/ 8634014 w 8634014"/>
              <a:gd name="connsiteY4" fmla="*/ 124138 h 706870"/>
              <a:gd name="connsiteX5" fmla="*/ 315466 w 8634014"/>
              <a:gd name="connsiteY5" fmla="*/ 559803 h 706870"/>
              <a:gd name="connsiteX6" fmla="*/ 401191 w 8634014"/>
              <a:gd name="connsiteY6" fmla="*/ 660386 h 706870"/>
              <a:gd name="connsiteX7" fmla="*/ 0 w 8634014"/>
              <a:gd name="connsiteY7" fmla="*/ 706870 h 7068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634014" h="706870">
                <a:moveTo>
                  <a:pt x="0" y="706870"/>
                </a:moveTo>
                <a:lnTo>
                  <a:pt x="144016" y="305679"/>
                </a:lnTo>
                <a:lnTo>
                  <a:pt x="248791" y="453887"/>
                </a:lnTo>
                <a:cubicBezTo>
                  <a:pt x="1424339" y="-63807"/>
                  <a:pt x="6769352" y="464400"/>
                  <a:pt x="8614135" y="0"/>
                </a:cubicBezTo>
                <a:lnTo>
                  <a:pt x="8634014" y="124138"/>
                </a:lnTo>
                <a:cubicBezTo>
                  <a:pt x="6382969" y="604816"/>
                  <a:pt x="2288215" y="53576"/>
                  <a:pt x="315466" y="559803"/>
                </a:cubicBezTo>
                <a:lnTo>
                  <a:pt x="401191" y="660386"/>
                </a:lnTo>
                <a:lnTo>
                  <a:pt x="0" y="706870"/>
                </a:ln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graphicFrame>
        <p:nvGraphicFramePr>
          <p:cNvPr id="25676" name="Group 7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4917284"/>
              </p:ext>
            </p:extLst>
          </p:nvPr>
        </p:nvGraphicFramePr>
        <p:xfrm>
          <a:off x="265113" y="2636912"/>
          <a:ext cx="8640763" cy="742950"/>
        </p:xfrm>
        <a:graphic>
          <a:graphicData uri="http://schemas.openxmlformats.org/drawingml/2006/table">
            <a:tbl>
              <a:tblPr/>
              <a:tblGrid>
                <a:gridCol w="2160588"/>
                <a:gridCol w="2160587"/>
                <a:gridCol w="2160588"/>
                <a:gridCol w="2159000"/>
              </a:tblGrid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</a:rPr>
                        <a:t>V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omic Sans MS" pitchFamily="66" charset="0"/>
                        </a:rPr>
                        <a:t> тыс. до н.э.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omic Sans MS" pitchFamily="66" charset="0"/>
                        </a:rPr>
                        <a:t>IV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omic Sans MS" pitchFamily="66" charset="0"/>
                        </a:rPr>
                        <a:t> тыс. до н.э.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omic Sans MS" pitchFamily="66" charset="0"/>
                        </a:rPr>
                        <a:t>III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omic Sans MS" pitchFamily="66" charset="0"/>
                        </a:rPr>
                        <a:t> тыс. до н.э.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omic Sans MS" pitchFamily="66" charset="0"/>
                        </a:rPr>
                        <a:t>II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omic Sans MS" pitchFamily="66" charset="0"/>
                        </a:rPr>
                        <a:t> тыс. до н.э.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2CC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CDE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730" name="Group 34"/>
          <p:cNvGraphicFramePr>
            <a:graphicFrameLocks noGrp="1"/>
          </p:cNvGraphicFramePr>
          <p:nvPr/>
        </p:nvGraphicFramePr>
        <p:xfrm>
          <a:off x="252413" y="1125538"/>
          <a:ext cx="8639175" cy="5303520"/>
        </p:xfrm>
        <a:graphic>
          <a:graphicData uri="http://schemas.openxmlformats.org/drawingml/2006/table">
            <a:tbl>
              <a:tblPr/>
              <a:tblGrid>
                <a:gridCol w="5759450"/>
                <a:gridCol w="2879725"/>
              </a:tblGrid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Особенности цивилизаций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Древний Восток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0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1. В каких природных условиях они возникли?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0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2. Главным занятием было 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0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3. Большинство земель и имущество было собственностью …, которое могло …, и было, и должно 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0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4. Кто считался обладателем власти?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0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5. Большинство должностных лиц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назначалось или выбиралось?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0"/>
                    </a:solidFill>
                  </a:tcPr>
                </a:tc>
              </a:tr>
            </a:tbl>
          </a:graphicData>
        </a:graphic>
      </p:graphicFrame>
      <p:grpSp>
        <p:nvGrpSpPr>
          <p:cNvPr id="29720" name="Группа 3"/>
          <p:cNvGrpSpPr>
            <a:grpSpLocks/>
          </p:cNvGrpSpPr>
          <p:nvPr/>
        </p:nvGrpSpPr>
        <p:grpSpPr bwMode="auto">
          <a:xfrm>
            <a:off x="19050" y="-44450"/>
            <a:ext cx="969963" cy="1241425"/>
            <a:chOff x="-19448" y="332656"/>
            <a:chExt cx="1783136" cy="1999120"/>
          </a:xfrm>
        </p:grpSpPr>
        <p:sp>
          <p:nvSpPr>
            <p:cNvPr id="12" name="Овал 11"/>
            <p:cNvSpPr/>
            <p:nvPr/>
          </p:nvSpPr>
          <p:spPr>
            <a:xfrm>
              <a:off x="683884" y="764692"/>
              <a:ext cx="431921" cy="288875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3" name="Овал 12"/>
            <p:cNvSpPr/>
            <p:nvPr/>
          </p:nvSpPr>
          <p:spPr>
            <a:xfrm>
              <a:off x="36002" y="1700341"/>
              <a:ext cx="393981" cy="432034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4" name="Овал 13"/>
            <p:cNvSpPr/>
            <p:nvPr/>
          </p:nvSpPr>
          <p:spPr>
            <a:xfrm>
              <a:off x="324922" y="1485602"/>
              <a:ext cx="933884" cy="286319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pic>
          <p:nvPicPr>
            <p:cNvPr id="29728" name="Рисунок 14" descr="_1_~1.JPG"/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-19448" y="332656"/>
              <a:ext cx="1783136" cy="19991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29721" name="Группа 8"/>
          <p:cNvGrpSpPr>
            <a:grpSpLocks/>
          </p:cNvGrpSpPr>
          <p:nvPr/>
        </p:nvGrpSpPr>
        <p:grpSpPr bwMode="auto">
          <a:xfrm>
            <a:off x="8240713" y="-26988"/>
            <a:ext cx="957262" cy="1223963"/>
            <a:chOff x="7452320" y="-8901"/>
            <a:chExt cx="1691681" cy="2645813"/>
          </a:xfrm>
        </p:grpSpPr>
        <p:sp>
          <p:nvSpPr>
            <p:cNvPr id="17" name="Овал 16"/>
            <p:cNvSpPr/>
            <p:nvPr/>
          </p:nvSpPr>
          <p:spPr>
            <a:xfrm>
              <a:off x="8100376" y="145525"/>
              <a:ext cx="288961" cy="428959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pic>
          <p:nvPicPr>
            <p:cNvPr id="29724" name="Рисунок 17" descr="Cartoon-Clipart-Free-18.gif"/>
            <p:cNvPicPr>
              <a:picLocks noChangeAspect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2678" r="17007" b="5669"/>
            <a:stretch>
              <a:fillRect/>
            </a:stretch>
          </p:blipFill>
          <p:spPr bwMode="auto">
            <a:xfrm>
              <a:off x="7452320" y="-8901"/>
              <a:ext cx="1691681" cy="26458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0" name="Заголовок 1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3600" spc="0" dirty="0" smtClean="0"/>
              <a:t>ОТКРЫВАЕМ НОВЫЕ ЗНАНИЯ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775" name="Group 31"/>
          <p:cNvGraphicFramePr>
            <a:graphicFrameLocks noGrp="1"/>
          </p:cNvGraphicFramePr>
          <p:nvPr/>
        </p:nvGraphicFramePr>
        <p:xfrm>
          <a:off x="252413" y="1125538"/>
          <a:ext cx="8639175" cy="5608320"/>
        </p:xfrm>
        <a:graphic>
          <a:graphicData uri="http://schemas.openxmlformats.org/drawingml/2006/table">
            <a:tbl>
              <a:tblPr/>
              <a:tblGrid>
                <a:gridCol w="5759450"/>
                <a:gridCol w="2879725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Особенности цивилизаций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Древний Восток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0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6. Все свободные граждане государства были одинаково равны в основных правах или бесправны перед государством?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0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7. Место человека в обществе во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многом определялось его происхождением.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0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8. Люди ценили, прежде всего, общественный порядок или личную свободу?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0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9. Что люди чаще всего приветствовали, не осуждали?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0"/>
                    </a:solidFill>
                  </a:tcPr>
                </a:tc>
              </a:tr>
            </a:tbl>
          </a:graphicData>
        </a:graphic>
      </p:graphicFrame>
      <p:grpSp>
        <p:nvGrpSpPr>
          <p:cNvPr id="31765" name="Группа 3"/>
          <p:cNvGrpSpPr>
            <a:grpSpLocks/>
          </p:cNvGrpSpPr>
          <p:nvPr/>
        </p:nvGrpSpPr>
        <p:grpSpPr bwMode="auto">
          <a:xfrm>
            <a:off x="19050" y="-44450"/>
            <a:ext cx="969963" cy="1241425"/>
            <a:chOff x="-19448" y="332656"/>
            <a:chExt cx="1783136" cy="1999120"/>
          </a:xfrm>
        </p:grpSpPr>
        <p:sp>
          <p:nvSpPr>
            <p:cNvPr id="12" name="Овал 11"/>
            <p:cNvSpPr/>
            <p:nvPr/>
          </p:nvSpPr>
          <p:spPr>
            <a:xfrm>
              <a:off x="683884" y="764692"/>
              <a:ext cx="431921" cy="288875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3" name="Овал 12"/>
            <p:cNvSpPr/>
            <p:nvPr/>
          </p:nvSpPr>
          <p:spPr>
            <a:xfrm>
              <a:off x="36002" y="1700341"/>
              <a:ext cx="393981" cy="432034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4" name="Овал 13"/>
            <p:cNvSpPr/>
            <p:nvPr/>
          </p:nvSpPr>
          <p:spPr>
            <a:xfrm>
              <a:off x="324922" y="1485602"/>
              <a:ext cx="933884" cy="286319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pic>
          <p:nvPicPr>
            <p:cNvPr id="31773" name="Рисунок 14" descr="_1_~1.JPG"/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-19448" y="332656"/>
              <a:ext cx="1783136" cy="19991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31766" name="Группа 8"/>
          <p:cNvGrpSpPr>
            <a:grpSpLocks/>
          </p:cNvGrpSpPr>
          <p:nvPr/>
        </p:nvGrpSpPr>
        <p:grpSpPr bwMode="auto">
          <a:xfrm>
            <a:off x="8240713" y="-26988"/>
            <a:ext cx="957262" cy="1223963"/>
            <a:chOff x="7452320" y="-8901"/>
            <a:chExt cx="1691681" cy="2645813"/>
          </a:xfrm>
        </p:grpSpPr>
        <p:sp>
          <p:nvSpPr>
            <p:cNvPr id="17" name="Овал 16"/>
            <p:cNvSpPr/>
            <p:nvPr/>
          </p:nvSpPr>
          <p:spPr>
            <a:xfrm>
              <a:off x="8100376" y="145525"/>
              <a:ext cx="288961" cy="428959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pic>
          <p:nvPicPr>
            <p:cNvPr id="31769" name="Рисунок 17" descr="Cartoon-Clipart-Free-18.gif"/>
            <p:cNvPicPr>
              <a:picLocks noChangeAspect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2678" r="17007" b="5669"/>
            <a:stretch>
              <a:fillRect/>
            </a:stretch>
          </p:blipFill>
          <p:spPr bwMode="auto">
            <a:xfrm>
              <a:off x="7452320" y="-8901"/>
              <a:ext cx="1691681" cy="26458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3600" spc="0" dirty="0" smtClean="0"/>
              <a:t>ОТКРЫВАЕМ НОВЫЕ ЗНАНИЯ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Скругленный прямоугольник 20"/>
          <p:cNvSpPr/>
          <p:nvPr/>
        </p:nvSpPr>
        <p:spPr>
          <a:xfrm>
            <a:off x="252000" y="980728"/>
            <a:ext cx="8640000" cy="1055608"/>
          </a:xfrm>
          <a:prstGeom prst="roundRect">
            <a:avLst/>
          </a:prstGeom>
          <a:blipFill>
            <a:blip r:embed="rId3" cstate="print"/>
            <a:tile tx="0" ty="0" sx="100000" sy="100000" flip="none" algn="tl"/>
          </a:blipFill>
          <a:ln w="25400">
            <a:solidFill>
              <a:schemeClr val="bg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r>
              <a:rPr lang="ru-RU" sz="2800">
                <a:latin typeface="Comic Sans MS" pitchFamily="66" charset="0"/>
              </a:rPr>
              <a:t>	</a:t>
            </a:r>
            <a:r>
              <a:rPr lang="ru-RU" sz="2400" b="1">
                <a:solidFill>
                  <a:srgbClr val="0070C0"/>
                </a:solidFill>
                <a:latin typeface="Comic Sans MS" pitchFamily="66" charset="0"/>
              </a:rPr>
              <a:t>Ситуация.</a:t>
            </a:r>
            <a:r>
              <a:rPr lang="ru-RU" sz="2800">
                <a:latin typeface="Comic Sans MS" pitchFamily="66" charset="0"/>
              </a:rPr>
              <a:t> Поездка в летний международный детский лагерь</a:t>
            </a:r>
            <a:r>
              <a:rPr lang="ru-RU" sz="2800"/>
              <a:t>.</a:t>
            </a:r>
          </a:p>
        </p:txBody>
      </p:sp>
      <p:grpSp>
        <p:nvGrpSpPr>
          <p:cNvPr id="33796" name="Группа 3"/>
          <p:cNvGrpSpPr>
            <a:grpSpLocks/>
          </p:cNvGrpSpPr>
          <p:nvPr/>
        </p:nvGrpSpPr>
        <p:grpSpPr bwMode="auto">
          <a:xfrm>
            <a:off x="19050" y="-44450"/>
            <a:ext cx="969963" cy="1241425"/>
            <a:chOff x="-19448" y="332656"/>
            <a:chExt cx="1783136" cy="1999120"/>
          </a:xfrm>
        </p:grpSpPr>
        <p:sp>
          <p:nvSpPr>
            <p:cNvPr id="12" name="Овал 11"/>
            <p:cNvSpPr/>
            <p:nvPr/>
          </p:nvSpPr>
          <p:spPr>
            <a:xfrm>
              <a:off x="683884" y="764692"/>
              <a:ext cx="431921" cy="288875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3" name="Овал 12"/>
            <p:cNvSpPr/>
            <p:nvPr/>
          </p:nvSpPr>
          <p:spPr>
            <a:xfrm>
              <a:off x="36002" y="1700341"/>
              <a:ext cx="393981" cy="432034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4" name="Овал 13"/>
            <p:cNvSpPr/>
            <p:nvPr/>
          </p:nvSpPr>
          <p:spPr>
            <a:xfrm>
              <a:off x="324922" y="1485602"/>
              <a:ext cx="933884" cy="286319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pic>
          <p:nvPicPr>
            <p:cNvPr id="33826" name="Рисунок 14" descr="_1_~1.JPG"/>
            <p:cNvPicPr>
              <a:picLocks noChangeAspect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-19448" y="332656"/>
              <a:ext cx="1783136" cy="19991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33797" name="Группа 8"/>
          <p:cNvGrpSpPr>
            <a:grpSpLocks/>
          </p:cNvGrpSpPr>
          <p:nvPr/>
        </p:nvGrpSpPr>
        <p:grpSpPr bwMode="auto">
          <a:xfrm>
            <a:off x="8240713" y="-26988"/>
            <a:ext cx="957262" cy="1223963"/>
            <a:chOff x="7452320" y="-8901"/>
            <a:chExt cx="1691681" cy="2645813"/>
          </a:xfrm>
        </p:grpSpPr>
        <p:sp>
          <p:nvSpPr>
            <p:cNvPr id="17" name="Овал 16"/>
            <p:cNvSpPr/>
            <p:nvPr/>
          </p:nvSpPr>
          <p:spPr>
            <a:xfrm>
              <a:off x="8100376" y="145525"/>
              <a:ext cx="288961" cy="428959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pic>
          <p:nvPicPr>
            <p:cNvPr id="33822" name="Рисунок 17" descr="Cartoon-Clipart-Free-18.gif"/>
            <p:cNvPicPr>
              <a:picLocks noChangeAspect="1"/>
            </p:cNvPicPr>
            <p:nvPr/>
          </p:nvPicPr>
          <p:blipFill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2678" r="17007" b="5669"/>
            <a:stretch>
              <a:fillRect/>
            </a:stretch>
          </p:blipFill>
          <p:spPr bwMode="auto">
            <a:xfrm>
              <a:off x="7452320" y="-8901"/>
              <a:ext cx="1691681" cy="26458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3600" spc="0" dirty="0" smtClean="0"/>
              <a:t>ПРОВЕРЯЕМ НОВЫЕ ЗНАНИЯ</a:t>
            </a:r>
            <a:endParaRPr lang="ru-RU" sz="3600" dirty="0"/>
          </a:p>
        </p:txBody>
      </p:sp>
      <p:grpSp>
        <p:nvGrpSpPr>
          <p:cNvPr id="33799" name="Группа 21"/>
          <p:cNvGrpSpPr>
            <a:grpSpLocks noChangeAspect="1"/>
          </p:cNvGrpSpPr>
          <p:nvPr/>
        </p:nvGrpSpPr>
        <p:grpSpPr bwMode="auto">
          <a:xfrm>
            <a:off x="684213" y="1125538"/>
            <a:ext cx="358775" cy="358775"/>
            <a:chOff x="2412240" y="1268760"/>
            <a:chExt cx="4320000" cy="4320000"/>
          </a:xfrm>
        </p:grpSpPr>
        <p:sp>
          <p:nvSpPr>
            <p:cNvPr id="23" name="Полилиния 22"/>
            <p:cNvSpPr>
              <a:spLocks noChangeAspect="1"/>
            </p:cNvSpPr>
            <p:nvPr/>
          </p:nvSpPr>
          <p:spPr>
            <a:xfrm>
              <a:off x="2412240" y="1268760"/>
              <a:ext cx="4320000" cy="4320000"/>
            </a:xfrm>
            <a:custGeom>
              <a:avLst/>
              <a:gdLst>
                <a:gd name="connsiteX0" fmla="*/ 0 w 2369143"/>
                <a:gd name="connsiteY0" fmla="*/ 153467 h 1534668"/>
                <a:gd name="connsiteX1" fmla="*/ 153467 w 2369143"/>
                <a:gd name="connsiteY1" fmla="*/ 0 h 1534668"/>
                <a:gd name="connsiteX2" fmla="*/ 2215676 w 2369143"/>
                <a:gd name="connsiteY2" fmla="*/ 0 h 1534668"/>
                <a:gd name="connsiteX3" fmla="*/ 2369143 w 2369143"/>
                <a:gd name="connsiteY3" fmla="*/ 153467 h 1534668"/>
                <a:gd name="connsiteX4" fmla="*/ 2369143 w 2369143"/>
                <a:gd name="connsiteY4" fmla="*/ 1381201 h 1534668"/>
                <a:gd name="connsiteX5" fmla="*/ 2215676 w 2369143"/>
                <a:gd name="connsiteY5" fmla="*/ 1534668 h 1534668"/>
                <a:gd name="connsiteX6" fmla="*/ 153467 w 2369143"/>
                <a:gd name="connsiteY6" fmla="*/ 1534668 h 1534668"/>
                <a:gd name="connsiteX7" fmla="*/ 0 w 2369143"/>
                <a:gd name="connsiteY7" fmla="*/ 1381201 h 1534668"/>
                <a:gd name="connsiteX8" fmla="*/ 0 w 2369143"/>
                <a:gd name="connsiteY8" fmla="*/ 153467 h 15346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369143" h="1534668">
                  <a:moveTo>
                    <a:pt x="0" y="153467"/>
                  </a:moveTo>
                  <a:cubicBezTo>
                    <a:pt x="0" y="68710"/>
                    <a:pt x="68710" y="0"/>
                    <a:pt x="153467" y="0"/>
                  </a:cubicBezTo>
                  <a:lnTo>
                    <a:pt x="2215676" y="0"/>
                  </a:lnTo>
                  <a:cubicBezTo>
                    <a:pt x="2300433" y="0"/>
                    <a:pt x="2369143" y="68710"/>
                    <a:pt x="2369143" y="153467"/>
                  </a:cubicBezTo>
                  <a:lnTo>
                    <a:pt x="2369143" y="1381201"/>
                  </a:lnTo>
                  <a:cubicBezTo>
                    <a:pt x="2369143" y="1465958"/>
                    <a:pt x="2300433" y="1534668"/>
                    <a:pt x="2215676" y="1534668"/>
                  </a:cubicBezTo>
                  <a:lnTo>
                    <a:pt x="153467" y="1534668"/>
                  </a:lnTo>
                  <a:cubicBezTo>
                    <a:pt x="68710" y="1534668"/>
                    <a:pt x="0" y="1465958"/>
                    <a:pt x="0" y="1381201"/>
                  </a:cubicBezTo>
                  <a:lnTo>
                    <a:pt x="0" y="153467"/>
                  </a:lnTo>
                  <a:close/>
                </a:path>
              </a:pathLst>
            </a:custGeom>
            <a:solidFill>
              <a:schemeClr val="accent5">
                <a:lumMod val="40000"/>
                <a:lumOff val="60000"/>
              </a:schemeClr>
            </a:solidFill>
            <a:ln w="22225">
              <a:solidFill>
                <a:schemeClr val="accent3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38100" h="38100"/>
            </a:sp3d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866375" tIns="155632" rIns="155632" bIns="539299" spcCol="1270"/>
            <a:lstStyle/>
            <a:p>
              <a:pPr marL="228600" lvl="1" indent="-228600" defTabSz="1111250" fontAlgn="auto">
                <a:lnSpc>
                  <a:spcPct val="90000"/>
                </a:lnSpc>
                <a:spcAft>
                  <a:spcPct val="15000"/>
                </a:spcAft>
                <a:buFontTx/>
                <a:buChar char="••"/>
                <a:defRPr/>
              </a:pPr>
              <a:endParaRPr lang="ru-RU" sz="2600" dirty="0"/>
            </a:p>
          </p:txBody>
        </p:sp>
        <p:sp>
          <p:nvSpPr>
            <p:cNvPr id="24" name="Полилиния 23"/>
            <p:cNvSpPr/>
            <p:nvPr/>
          </p:nvSpPr>
          <p:spPr>
            <a:xfrm>
              <a:off x="2495077" y="1340768"/>
              <a:ext cx="2076597" cy="2076597"/>
            </a:xfrm>
            <a:custGeom>
              <a:avLst/>
              <a:gdLst>
                <a:gd name="connsiteX0" fmla="*/ 0 w 2076597"/>
                <a:gd name="connsiteY0" fmla="*/ 2076597 h 2076597"/>
                <a:gd name="connsiteX1" fmla="*/ 2076597 w 2076597"/>
                <a:gd name="connsiteY1" fmla="*/ 0 h 2076597"/>
                <a:gd name="connsiteX2" fmla="*/ 2076597 w 2076597"/>
                <a:gd name="connsiteY2" fmla="*/ 2076597 h 2076597"/>
                <a:gd name="connsiteX3" fmla="*/ 0 w 2076597"/>
                <a:gd name="connsiteY3" fmla="*/ 2076597 h 20765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6597" h="2076597">
                  <a:moveTo>
                    <a:pt x="0" y="2076597"/>
                  </a:moveTo>
                  <a:cubicBezTo>
                    <a:pt x="0" y="929724"/>
                    <a:pt x="929724" y="0"/>
                    <a:pt x="2076597" y="0"/>
                  </a:cubicBezTo>
                  <a:lnTo>
                    <a:pt x="2076597" y="2076597"/>
                  </a:lnTo>
                  <a:lnTo>
                    <a:pt x="0" y="2076597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31750" h="31750"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786021" tIns="786021" rIns="177800" bIns="177800" spcCol="1270" anchor="ctr"/>
            <a:lstStyle/>
            <a:p>
              <a:pPr algn="ctr" defTabSz="111125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ru-RU" sz="2600" dirty="0"/>
            </a:p>
          </p:txBody>
        </p:sp>
        <p:sp>
          <p:nvSpPr>
            <p:cNvPr id="25" name="Полилиния 24"/>
            <p:cNvSpPr/>
            <p:nvPr/>
          </p:nvSpPr>
          <p:spPr>
            <a:xfrm>
              <a:off x="4572000" y="1340768"/>
              <a:ext cx="2076597" cy="2076597"/>
            </a:xfrm>
            <a:custGeom>
              <a:avLst/>
              <a:gdLst>
                <a:gd name="connsiteX0" fmla="*/ 0 w 2076597"/>
                <a:gd name="connsiteY0" fmla="*/ 2076597 h 2076597"/>
                <a:gd name="connsiteX1" fmla="*/ 2076597 w 2076597"/>
                <a:gd name="connsiteY1" fmla="*/ 0 h 2076597"/>
                <a:gd name="connsiteX2" fmla="*/ 2076597 w 2076597"/>
                <a:gd name="connsiteY2" fmla="*/ 2076597 h 2076597"/>
                <a:gd name="connsiteX3" fmla="*/ 0 w 2076597"/>
                <a:gd name="connsiteY3" fmla="*/ 2076597 h 20765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6597" h="2076597">
                  <a:moveTo>
                    <a:pt x="0" y="0"/>
                  </a:moveTo>
                  <a:cubicBezTo>
                    <a:pt x="1146873" y="0"/>
                    <a:pt x="2076597" y="929724"/>
                    <a:pt x="2076597" y="2076597"/>
                  </a:cubicBezTo>
                  <a:lnTo>
                    <a:pt x="0" y="207659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31750" h="31750"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177800" tIns="786021" rIns="786021" bIns="177800" spcCol="1270" anchor="ctr"/>
            <a:lstStyle/>
            <a:p>
              <a:pPr algn="ctr" defTabSz="111125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ru-RU" sz="2600" dirty="0"/>
            </a:p>
          </p:txBody>
        </p:sp>
        <p:sp>
          <p:nvSpPr>
            <p:cNvPr id="26" name="Полилиния 25"/>
            <p:cNvSpPr/>
            <p:nvPr/>
          </p:nvSpPr>
          <p:spPr>
            <a:xfrm>
              <a:off x="4572000" y="3414996"/>
              <a:ext cx="2076598" cy="2076598"/>
            </a:xfrm>
            <a:custGeom>
              <a:avLst/>
              <a:gdLst>
                <a:gd name="connsiteX0" fmla="*/ 0 w 2076597"/>
                <a:gd name="connsiteY0" fmla="*/ 2076597 h 2076597"/>
                <a:gd name="connsiteX1" fmla="*/ 2076597 w 2076597"/>
                <a:gd name="connsiteY1" fmla="*/ 0 h 2076597"/>
                <a:gd name="connsiteX2" fmla="*/ 2076597 w 2076597"/>
                <a:gd name="connsiteY2" fmla="*/ 2076597 h 2076597"/>
                <a:gd name="connsiteX3" fmla="*/ 0 w 2076597"/>
                <a:gd name="connsiteY3" fmla="*/ 2076597 h 20765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6597" h="2076597">
                  <a:moveTo>
                    <a:pt x="2076597" y="0"/>
                  </a:moveTo>
                  <a:cubicBezTo>
                    <a:pt x="2076597" y="1146873"/>
                    <a:pt x="1146873" y="2076597"/>
                    <a:pt x="0" y="2076597"/>
                  </a:cubicBezTo>
                  <a:lnTo>
                    <a:pt x="0" y="0"/>
                  </a:lnTo>
                  <a:lnTo>
                    <a:pt x="2076597" y="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31750" h="31750"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177800" tIns="177801" rIns="786022" bIns="786021" spcCol="1270" anchor="ctr"/>
            <a:lstStyle/>
            <a:p>
              <a:pPr algn="ctr" defTabSz="111125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ru-RU" sz="2600" dirty="0"/>
            </a:p>
          </p:txBody>
        </p:sp>
        <p:sp>
          <p:nvSpPr>
            <p:cNvPr id="27" name="Полилиния 26"/>
            <p:cNvSpPr/>
            <p:nvPr/>
          </p:nvSpPr>
          <p:spPr>
            <a:xfrm>
              <a:off x="2495077" y="3414997"/>
              <a:ext cx="2076597" cy="2076597"/>
            </a:xfrm>
            <a:custGeom>
              <a:avLst/>
              <a:gdLst>
                <a:gd name="connsiteX0" fmla="*/ 0 w 2076597"/>
                <a:gd name="connsiteY0" fmla="*/ 2076597 h 2076597"/>
                <a:gd name="connsiteX1" fmla="*/ 2076597 w 2076597"/>
                <a:gd name="connsiteY1" fmla="*/ 0 h 2076597"/>
                <a:gd name="connsiteX2" fmla="*/ 2076597 w 2076597"/>
                <a:gd name="connsiteY2" fmla="*/ 2076597 h 2076597"/>
                <a:gd name="connsiteX3" fmla="*/ 0 w 2076597"/>
                <a:gd name="connsiteY3" fmla="*/ 2076597 h 20765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6597" h="2076597">
                  <a:moveTo>
                    <a:pt x="2076597" y="2076597"/>
                  </a:moveTo>
                  <a:cubicBezTo>
                    <a:pt x="929724" y="2076597"/>
                    <a:pt x="0" y="1146873"/>
                    <a:pt x="0" y="0"/>
                  </a:cubicBezTo>
                  <a:lnTo>
                    <a:pt x="2076597" y="0"/>
                  </a:lnTo>
                  <a:lnTo>
                    <a:pt x="2076597" y="2076597"/>
                  </a:lnTo>
                  <a:close/>
                </a:path>
              </a:pathLst>
            </a:custGeom>
            <a:solidFill>
              <a:srgbClr val="00B050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31750" h="31750"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786021" tIns="177800" rIns="177800" bIns="786021" spcCol="1270" anchor="ctr"/>
            <a:lstStyle/>
            <a:p>
              <a:pPr algn="ctr" defTabSz="111125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ru-RU" sz="2600" dirty="0"/>
            </a:p>
          </p:txBody>
        </p:sp>
      </p:grpSp>
      <p:sp>
        <p:nvSpPr>
          <p:cNvPr id="28" name="Скругленный прямоугольник 27"/>
          <p:cNvSpPr/>
          <p:nvPr/>
        </p:nvSpPr>
        <p:spPr>
          <a:xfrm>
            <a:off x="252000" y="2172340"/>
            <a:ext cx="8640000" cy="3200876"/>
          </a:xfrm>
          <a:prstGeom prst="roundRect">
            <a:avLst/>
          </a:prstGeom>
          <a:blipFill>
            <a:blip r:embed="rId3" cstate="print"/>
            <a:tile tx="0" ty="0" sx="100000" sy="100000" flip="none" algn="tl"/>
          </a:blipFill>
          <a:ln w="25400">
            <a:solidFill>
              <a:schemeClr val="bg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pPr indent="357188"/>
            <a:r>
              <a:rPr lang="ru-RU" sz="2600">
                <a:latin typeface="Comic Sans MS" pitchFamily="66" charset="0"/>
              </a:rPr>
              <a:t>В лагерь приглашены дети с Арабского Востока, из Южной и Восточной Азии. В первый же вечер знакомства дети из каждой страны должны подготовить приветствие всем остальным. В своём выступлении нужно показать, какими достижениями культуры других стран пользуются в повседневной жизни у вас в стране.</a:t>
            </a: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252000" y="5445224"/>
            <a:ext cx="8640000" cy="1328023"/>
          </a:xfrm>
          <a:prstGeom prst="roundRect">
            <a:avLst/>
          </a:prstGeom>
          <a:blipFill>
            <a:blip r:embed="rId3" cstate="print"/>
            <a:tile tx="0" ty="0" sx="100000" sy="100000" flip="none" algn="tl"/>
          </a:blipFill>
          <a:ln w="25400">
            <a:solidFill>
              <a:schemeClr val="bg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70C0"/>
                </a:solidFill>
                <a:latin typeface="+mn-lt"/>
              </a:rPr>
              <a:t>Роль.</a:t>
            </a:r>
            <a:r>
              <a:rPr lang="ru-RU" sz="2400" dirty="0">
                <a:latin typeface="+mn-lt"/>
              </a:rPr>
              <a:t> Участник команды России.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70C0"/>
                </a:solidFill>
                <a:latin typeface="+mn-lt"/>
              </a:rPr>
              <a:t>Задача. </a:t>
            </a:r>
            <a:r>
              <a:rPr lang="ru-RU" sz="2400" dirty="0">
                <a:latin typeface="+mn-lt"/>
              </a:rPr>
              <a:t>Предложить то, что можно отразить в приветствии.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1">
  <a:themeElements>
    <a:clrScheme name="Другая 6">
      <a:dk1>
        <a:srgbClr val="800000"/>
      </a:dk1>
      <a:lt1>
        <a:srgbClr val="800000"/>
      </a:lt1>
      <a:dk2>
        <a:srgbClr val="800000"/>
      </a:dk2>
      <a:lt2>
        <a:srgbClr val="FFFF99"/>
      </a:lt2>
      <a:accent1>
        <a:srgbClr val="FFCC99"/>
      </a:accent1>
      <a:accent2>
        <a:srgbClr val="800000"/>
      </a:accent2>
      <a:accent3>
        <a:srgbClr val="FF9933"/>
      </a:accent3>
      <a:accent4>
        <a:srgbClr val="FFFF66"/>
      </a:accent4>
      <a:accent5>
        <a:srgbClr val="FFC000"/>
      </a:accent5>
      <a:accent6>
        <a:srgbClr val="F79646"/>
      </a:accent6>
      <a:hlink>
        <a:srgbClr val="800000"/>
      </a:hlink>
      <a:folHlink>
        <a:srgbClr val="990000"/>
      </a:folHlink>
    </a:clrScheme>
    <a:fontScheme name="для урока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Тема1</Template>
  <TotalTime>3205</TotalTime>
  <Words>628</Words>
  <Application>Microsoft Office PowerPoint</Application>
  <PresentationFormat>Экран (4:3)</PresentationFormat>
  <Paragraphs>104</Paragraphs>
  <Slides>11</Slides>
  <Notes>9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Arial</vt:lpstr>
      <vt:lpstr>Calibri</vt:lpstr>
      <vt:lpstr>Comic Sans MS</vt:lpstr>
      <vt:lpstr>Times New Roman</vt:lpstr>
      <vt:lpstr>Тема1</vt:lpstr>
      <vt:lpstr>ОБЩИЙ ВЗГЛЯД НА ДРЕВНИЙ ВОСТОК</vt:lpstr>
      <vt:lpstr>ОПРЕДЕЛЯЕМ ПРОБЛЕМУ</vt:lpstr>
      <vt:lpstr>ОПРЕДЕЛЯЕМ ПРОБЛЕМУ</vt:lpstr>
      <vt:lpstr>ВСПОМИНАЕМ ТО, ЧТО ЗНАЕМ</vt:lpstr>
      <vt:lpstr>ВСПОМИНАЕМ ТО, ЧТО ЗНАЕМ</vt:lpstr>
      <vt:lpstr>ВСПОМИНАЕМ ТО, ЧТО ЗНАЕМ</vt:lpstr>
      <vt:lpstr>ОТКРЫВАЕМ НОВЫЕ ЗНАНИЯ</vt:lpstr>
      <vt:lpstr>ОТКРЫВАЕМ НОВЫЕ ЗНАНИЯ</vt:lpstr>
      <vt:lpstr>ПРОВЕРЯЕМ НОВЫЕ ЗНАНИЯ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ОБЩИЙ ВЗГЛЯД НА ДРЕВНИЙ ВОСТОК</dc:title>
  <dc:creator>Елена Мартьянова;Мартьянова Е.В. к.46</dc:creator>
  <cp:lastModifiedBy>Елена Мартьянова</cp:lastModifiedBy>
  <cp:revision>202</cp:revision>
  <dcterms:created xsi:type="dcterms:W3CDTF">2012-04-06T18:00:09Z</dcterms:created>
  <dcterms:modified xsi:type="dcterms:W3CDTF">2013-11-11T15:53:38Z</dcterms:modified>
</cp:coreProperties>
</file>