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31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ABCDBA-6B58-4DE0-B9F4-8532AEE73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B8892-D633-47D2-BEDC-920337552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6010-37EE-4871-A25E-1E2CFF019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D3742-9CD0-4276-8244-46293F5A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38D0-B0CE-493D-A636-88BE96026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A5776-6172-4982-A15E-7EACDA149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1A9E-5D1C-4EC8-88AF-38AB49D8B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5564F-EC00-4287-B1D6-B0F7B4ACD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A7258-97D4-40BE-99C1-C457BAD94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B8B5-A2AD-4539-ABD4-EF432B675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E8EE-CA5C-45F3-AC15-F9A91CBFE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BE6A-FFA5-465B-935D-33A514648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7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9D1F440-3617-4DDC-BCE8-61C27F3F4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7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420938"/>
            <a:ext cx="43719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4537075" cy="1671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Кодирование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графической 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информации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124075" y="4149725"/>
            <a:ext cx="4872038" cy="1643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Пространственная </a:t>
            </a:r>
          </a:p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искретизация</a:t>
            </a:r>
          </a:p>
        </p:txBody>
      </p:sp>
      <p:pic>
        <p:nvPicPr>
          <p:cNvPr id="2056" name="Picture 8" descr="image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50813"/>
            <a:ext cx="26241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kgi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557338"/>
            <a:ext cx="25717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6113463"/>
            <a:ext cx="529748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20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218487" cy="4641850"/>
          </a:xfrm>
        </p:spPr>
        <p:txBody>
          <a:bodyPr/>
          <a:lstStyle/>
          <a:p>
            <a:pPr eaLnBrk="1" hangingPunct="1"/>
            <a:r>
              <a:rPr lang="ru-RU" sz="2800" smtClean="0"/>
              <a:t>В простейшем случае (черно-белое изображение без градаций серого цвета) палитра цветов состоит всего из двух цветов (черного и белого). Каждая точка экрана может принимать одно из двух состояний («черная» или «белая»). По формуле можно вычислить, какое количество информации необходимо, чтобы закодировать цвет каждой точки:</a:t>
            </a:r>
            <a:endParaRPr lang="ru-RU" sz="2800" i="1" smtClean="0"/>
          </a:p>
        </p:txBody>
      </p:sp>
      <p:pic>
        <p:nvPicPr>
          <p:cNvPr id="12292" name="Picture 4" descr="image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5229225"/>
            <a:ext cx="25431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971550" y="5661025"/>
          <a:ext cx="4038600" cy="471488"/>
        </p:xfrm>
        <a:graphic>
          <a:graphicData uri="http://schemas.openxmlformats.org/presentationml/2006/ole">
            <p:oleObj spid="_x0000_s2050" name="Формула" r:id="rId4" imgW="1739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Наиболее распространенными значениями глубины цвета при кодировании цветных изображений являются 8, 16 или 24 бита на точку. Зная глубину цвета, можно вычислить количество цветов в палитре</a:t>
            </a:r>
          </a:p>
        </p:txBody>
      </p:sp>
      <p:graphicFrame>
        <p:nvGraphicFramePr>
          <p:cNvPr id="13370" name="Group 5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511552"/>
        </p:xfrm>
        <a:graphic>
          <a:graphicData uri="http://schemas.openxmlformats.org/drawingml/2006/table">
            <a:tbl>
              <a:tblPr/>
              <a:tblGrid>
                <a:gridCol w="1292225"/>
                <a:gridCol w="2746375"/>
              </a:tblGrid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Глубина цвета, / (битов)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Количество цветов в палитре,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65 536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=16777216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8" name="WordArt 56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696075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Количество цветов в палитре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1.1. </a:t>
            </a:r>
            <a:r>
              <a:rPr lang="ru-RU" sz="2000" i="1" smtClean="0">
                <a:solidFill>
                  <a:srgbClr val="9966FF"/>
                </a:solidFill>
              </a:rPr>
              <a:t>Задание с выборочным ответом.</a:t>
            </a:r>
            <a:r>
              <a:rPr lang="ru-RU" sz="2000" i="1" smtClean="0"/>
              <a:t> </a:t>
            </a:r>
            <a:r>
              <a:rPr lang="ru-RU" sz="2000" smtClean="0"/>
              <a:t>В процессе преобразования растрового графического изображения количество цветов уменьшилось с 65 536 до 16. Во сколько раз уменьшился его информационный объем?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1) в 2 раза;      2) в 4 раза;        3) в 8 раз;       4) в 16 раз.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1.2. </a:t>
            </a:r>
            <a:r>
              <a:rPr lang="ru-RU" sz="2000" i="1" smtClean="0">
                <a:solidFill>
                  <a:srgbClr val="9966FF"/>
                </a:solidFill>
              </a:rPr>
              <a:t>Задание с кратким ответом.</a:t>
            </a:r>
            <a:r>
              <a:rPr lang="ru-RU" sz="2000" i="1" smtClean="0"/>
              <a:t> </a:t>
            </a:r>
            <a:r>
              <a:rPr lang="ru-RU" sz="2000" smtClean="0"/>
              <a:t>Черно-белое (без градаций серо­го) растровое графическое изображение имеет размер 10 х 10 точек. Какой информационный объем имеет изображение?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1.3. </a:t>
            </a:r>
            <a:r>
              <a:rPr lang="ru-RU" sz="2000" i="1" smtClean="0">
                <a:solidFill>
                  <a:srgbClr val="9966FF"/>
                </a:solidFill>
              </a:rPr>
              <a:t>Задание с кратким ответом</a:t>
            </a:r>
            <a:r>
              <a:rPr lang="ru-RU" sz="2000" i="1" smtClean="0"/>
              <a:t>. </a:t>
            </a:r>
            <a:r>
              <a:rPr lang="ru-RU" sz="2000" smtClean="0"/>
              <a:t>Цветное с палитрой из 256 цве­тов растровое графическое изображение имеет размер 10 х 10 точек. Какой информационный объем имеет изображение?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1.4. </a:t>
            </a:r>
            <a:r>
              <a:rPr lang="ru-RU" sz="2000" i="1" smtClean="0">
                <a:solidFill>
                  <a:srgbClr val="9966FF"/>
                </a:solidFill>
              </a:rPr>
              <a:t>*3адание с развернутым ответом</a:t>
            </a:r>
            <a:r>
              <a:rPr lang="ru-RU" sz="2000" i="1" smtClean="0"/>
              <a:t>. </a:t>
            </a:r>
            <a:r>
              <a:rPr lang="ru-RU" sz="2000" smtClean="0"/>
              <a:t>Сканируется цветное изо­бражение размером 10 х 10 см. Разрешающая способность сканера 1200 х 1200 (</a:t>
            </a:r>
            <a:r>
              <a:rPr lang="en-US" sz="2000" smtClean="0"/>
              <a:t>dpi</a:t>
            </a:r>
            <a:r>
              <a:rPr lang="ru-RU" sz="2000" smtClean="0"/>
              <a:t>, глубина цвета 24 бита. Какой инфор­мационный объем будет иметь полученный графический файл?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722947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Задания для самостоятельного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выполнения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Угринович Н.Д. Информатика и ИКТ: учебник для 9 класса, М.:БИНОМ,2008</a:t>
            </a:r>
          </a:p>
          <a:p>
            <a:pPr eaLnBrk="1" hangingPunct="1"/>
            <a:r>
              <a:rPr lang="ru-RU" smtClean="0"/>
              <a:t>Угринович Н.Д. Информатика и ИКТ. Базовый курс: учебник для 9 класса,-5е изд., М.:БИНОМ,2007</a:t>
            </a:r>
          </a:p>
          <a:p>
            <a:pPr eaLnBrk="1" hangingPunct="1"/>
            <a:r>
              <a:rPr lang="ru-RU" smtClean="0"/>
              <a:t>http://ru.wikipedia.org/wiki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6915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Использованная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66988"/>
            <a:ext cx="4038600" cy="3563937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smtClean="0"/>
              <a:t>Примером аналогового представления графической информации может служить живописное полотно, цвет которого изменяется непрерывно.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93963"/>
            <a:ext cx="4038600" cy="3636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Примером дискретного — изображение, напечатанное с помощью струйного принтера, состоящее из отдельных точек разного цвета.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23850" y="1557338"/>
            <a:ext cx="2724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аналоговой 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435600" y="1557338"/>
            <a:ext cx="34385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дискретной форме</a:t>
            </a:r>
          </a:p>
        </p:txBody>
      </p:sp>
      <p:pic>
        <p:nvPicPr>
          <p:cNvPr id="3079" name="Picture 7" descr="AG0000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20938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BD20655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2420938"/>
            <a:ext cx="827087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1476375" y="188913"/>
            <a:ext cx="6337300" cy="1389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Графическая информация может</a:t>
            </a:r>
          </a:p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быть представлена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3995738" y="1773238"/>
            <a:ext cx="817562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8" grpId="0" build="p"/>
      <p:bldP spid="3076" grpId="0" animBg="1"/>
      <p:bldP spid="3077" grpId="0" animBg="1"/>
      <p:bldP spid="3081" grpId="0" animBg="1"/>
      <p:bldP spid="3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65627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Графические изображения из аналоговой (непрерывной) формы в цифровую (дискретную) преобразуются путем </a:t>
            </a:r>
            <a:r>
              <a:rPr lang="ru-RU" sz="2800" b="1" smtClean="0">
                <a:solidFill>
                  <a:srgbClr val="9966FF"/>
                </a:solidFill>
              </a:rPr>
              <a:t>пространственной дискретизации.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Изображение разбивается на отдельные маленькие фрагменты (точки, или пиксели), причем каждый элемент имеет свой цвет (красный, зеленый, синий и т. д.).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7439025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Пространственная дискретизация </a:t>
            </a:r>
          </a:p>
        </p:txBody>
      </p:sp>
      <p:pic>
        <p:nvPicPr>
          <p:cNvPr id="4102" name="Picture 6" descr="j02977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1989138"/>
            <a:ext cx="2122488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48488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2950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235825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380288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524750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7667625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7812088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956550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8101013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8243888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8388350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8531225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8675688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8820150" y="19891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804025" y="45815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6804025" y="44386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6804025" y="42941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6804025" y="415131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6804025" y="40068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6804025" y="38623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6804025" y="37179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6804025" y="35750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6804025" y="34305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6804025" y="32861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6804025" y="31432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6804025" y="29987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6804025" y="285591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6804025" y="27114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6804025" y="256698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6804025" y="24225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6804025" y="227965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6804025" y="2133600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22" grpId="0" animBg="1"/>
      <p:bldP spid="4123" grpId="0" animBg="1"/>
      <p:bldP spid="4124" grpId="0" animBg="1"/>
      <p:bldP spid="4125" grpId="0" animBg="1"/>
      <p:bldP spid="4126" grpId="0" animBg="1"/>
      <p:bldP spid="4127" grpId="0" animBg="1"/>
      <p:bldP spid="4128" grpId="0" animBg="1"/>
      <p:bldP spid="4129" grpId="0" animBg="1"/>
      <p:bldP spid="4130" grpId="0" animBg="1"/>
      <p:bldP spid="4131" grpId="0" animBg="1"/>
      <p:bldP spid="4132" grpId="0" animBg="1"/>
      <p:bldP spid="4133" grpId="0" animBg="1"/>
      <p:bldP spid="4134" grpId="0" animBg="1"/>
      <p:bldP spid="4135" grpId="0" animBg="1"/>
      <p:bldP spid="4136" grpId="0" animBg="1"/>
      <p:bldP spid="4137" grpId="0" animBg="1"/>
      <p:bldP spid="4138" grpId="0" animBg="1"/>
      <p:bldP spid="41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038600" cy="5649913"/>
          </a:xfrm>
          <a:noFill/>
        </p:spPr>
        <p:txBody>
          <a:bodyPr/>
          <a:lstStyle/>
          <a:p>
            <a:pPr eaLnBrk="1" hangingPunct="1"/>
            <a:r>
              <a:rPr lang="ru-RU" sz="2400" smtClean="0"/>
              <a:t>В результате пространственной дискретизации графическая информация представляется в виде растрового изображения, которое формируется из определенного количества строк, которые, в свою очередь, содержат определенное количество точек 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33375"/>
            <a:ext cx="4038600" cy="5792788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9966FF"/>
                </a:solidFill>
              </a:rPr>
              <a:t>Пиксель —</a:t>
            </a:r>
            <a:r>
              <a:rPr lang="ru-RU" sz="2400" smtClean="0"/>
              <a:t> минимальный участок изображения, для которого независимым образом можно задать цвет.</a:t>
            </a:r>
          </a:p>
        </p:txBody>
      </p:sp>
      <p:pic>
        <p:nvPicPr>
          <p:cNvPr id="7217" name="Picture 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997200"/>
            <a:ext cx="3527425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72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5795963" cy="5084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9966FF"/>
                </a:solidFill>
              </a:rPr>
              <a:t>Разрешающая способность</a:t>
            </a:r>
            <a:r>
              <a:rPr lang="ru-RU" sz="2400" b="1" smtClean="0"/>
              <a:t> </a:t>
            </a:r>
            <a:r>
              <a:rPr lang="ru-RU" sz="2400" smtClean="0"/>
              <a:t>растрового изображения определяется количеством точек по горизонтали и вертикали на единицу длины изображения.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Чем меньше размер точки, тем больше разрешающая способность (так как больше количество строк и точек в строке) и, соответственно, выше качество изображения.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Величина разрешающей способности обычно выражается в </a:t>
            </a:r>
            <a:r>
              <a:rPr lang="en-US" sz="2800" b="1" smtClean="0">
                <a:solidFill>
                  <a:srgbClr val="9966FF"/>
                </a:solidFill>
              </a:rPr>
              <a:t>dpi</a:t>
            </a:r>
            <a:r>
              <a:rPr lang="ru-RU" sz="2800" b="1" smtClean="0">
                <a:solidFill>
                  <a:srgbClr val="9966FF"/>
                </a:solidFill>
              </a:rPr>
              <a:t> </a:t>
            </a:r>
            <a:r>
              <a:rPr lang="ru-RU" sz="2400" smtClean="0">
                <a:solidFill>
                  <a:srgbClr val="9966FF"/>
                </a:solidFill>
              </a:rPr>
              <a:t>(</a:t>
            </a:r>
            <a:r>
              <a:rPr lang="en-US" sz="2400" smtClean="0">
                <a:solidFill>
                  <a:srgbClr val="9966FF"/>
                </a:solidFill>
              </a:rPr>
              <a:t>dot per inch</a:t>
            </a:r>
            <a:r>
              <a:rPr lang="ru-RU" sz="2400" smtClean="0">
                <a:solidFill>
                  <a:srgbClr val="9966FF"/>
                </a:solidFill>
              </a:rPr>
              <a:t> — точек на дюйм),</a:t>
            </a:r>
            <a:r>
              <a:rPr lang="ru-RU" sz="2400" smtClean="0"/>
              <a:t> т. е. в количестве точек в полоске изображения длиной один дюйм (1 дюйм = 2,54 см).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547813" y="476250"/>
            <a:ext cx="6067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Разрешающая способность.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6804025" y="1989138"/>
            <a:ext cx="2160588" cy="2613025"/>
            <a:chOff x="4286" y="1253"/>
            <a:chExt cx="1361" cy="1646"/>
          </a:xfrm>
        </p:grpSpPr>
        <p:pic>
          <p:nvPicPr>
            <p:cNvPr id="9227" name="Picture 7" descr="j029770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6" y="1253"/>
              <a:ext cx="1337" cy="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8" name="Line 8"/>
            <p:cNvSpPr>
              <a:spLocks noChangeShapeType="1"/>
            </p:cNvSpPr>
            <p:nvPr/>
          </p:nvSpPr>
          <p:spPr bwMode="auto">
            <a:xfrm>
              <a:off x="4377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9"/>
            <p:cNvSpPr>
              <a:spLocks noChangeShapeType="1"/>
            </p:cNvSpPr>
            <p:nvPr/>
          </p:nvSpPr>
          <p:spPr bwMode="auto">
            <a:xfrm>
              <a:off x="4468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0"/>
            <p:cNvSpPr>
              <a:spLocks noChangeShapeType="1"/>
            </p:cNvSpPr>
            <p:nvPr/>
          </p:nvSpPr>
          <p:spPr bwMode="auto">
            <a:xfrm>
              <a:off x="4558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1"/>
            <p:cNvSpPr>
              <a:spLocks noChangeShapeType="1"/>
            </p:cNvSpPr>
            <p:nvPr/>
          </p:nvSpPr>
          <p:spPr bwMode="auto">
            <a:xfrm>
              <a:off x="4649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2"/>
            <p:cNvSpPr>
              <a:spLocks noChangeShapeType="1"/>
            </p:cNvSpPr>
            <p:nvPr/>
          </p:nvSpPr>
          <p:spPr bwMode="auto">
            <a:xfrm>
              <a:off x="4740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3"/>
            <p:cNvSpPr>
              <a:spLocks noChangeShapeType="1"/>
            </p:cNvSpPr>
            <p:nvPr/>
          </p:nvSpPr>
          <p:spPr bwMode="auto">
            <a:xfrm>
              <a:off x="4830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14"/>
            <p:cNvSpPr>
              <a:spLocks noChangeShapeType="1"/>
            </p:cNvSpPr>
            <p:nvPr/>
          </p:nvSpPr>
          <p:spPr bwMode="auto">
            <a:xfrm>
              <a:off x="4921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15"/>
            <p:cNvSpPr>
              <a:spLocks noChangeShapeType="1"/>
            </p:cNvSpPr>
            <p:nvPr/>
          </p:nvSpPr>
          <p:spPr bwMode="auto">
            <a:xfrm>
              <a:off x="5012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Line 16"/>
            <p:cNvSpPr>
              <a:spLocks noChangeShapeType="1"/>
            </p:cNvSpPr>
            <p:nvPr/>
          </p:nvSpPr>
          <p:spPr bwMode="auto">
            <a:xfrm>
              <a:off x="5103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Line 17"/>
            <p:cNvSpPr>
              <a:spLocks noChangeShapeType="1"/>
            </p:cNvSpPr>
            <p:nvPr/>
          </p:nvSpPr>
          <p:spPr bwMode="auto">
            <a:xfrm>
              <a:off x="5193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>
              <a:off x="5284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19"/>
            <p:cNvSpPr>
              <a:spLocks noChangeShapeType="1"/>
            </p:cNvSpPr>
            <p:nvPr/>
          </p:nvSpPr>
          <p:spPr bwMode="auto">
            <a:xfrm>
              <a:off x="5374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Line 20"/>
            <p:cNvSpPr>
              <a:spLocks noChangeShapeType="1"/>
            </p:cNvSpPr>
            <p:nvPr/>
          </p:nvSpPr>
          <p:spPr bwMode="auto">
            <a:xfrm>
              <a:off x="5465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Line 21"/>
            <p:cNvSpPr>
              <a:spLocks noChangeShapeType="1"/>
            </p:cNvSpPr>
            <p:nvPr/>
          </p:nvSpPr>
          <p:spPr bwMode="auto">
            <a:xfrm>
              <a:off x="5556" y="1253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Line 22"/>
            <p:cNvSpPr>
              <a:spLocks noChangeShapeType="1"/>
            </p:cNvSpPr>
            <p:nvPr/>
          </p:nvSpPr>
          <p:spPr bwMode="auto">
            <a:xfrm>
              <a:off x="4286" y="2886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Line 23"/>
            <p:cNvSpPr>
              <a:spLocks noChangeShapeType="1"/>
            </p:cNvSpPr>
            <p:nvPr/>
          </p:nvSpPr>
          <p:spPr bwMode="auto">
            <a:xfrm>
              <a:off x="4286" y="2796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4"/>
            <p:cNvSpPr>
              <a:spLocks noChangeShapeType="1"/>
            </p:cNvSpPr>
            <p:nvPr/>
          </p:nvSpPr>
          <p:spPr bwMode="auto">
            <a:xfrm>
              <a:off x="4286" y="2705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5"/>
            <p:cNvSpPr>
              <a:spLocks noChangeShapeType="1"/>
            </p:cNvSpPr>
            <p:nvPr/>
          </p:nvSpPr>
          <p:spPr bwMode="auto">
            <a:xfrm>
              <a:off x="4286" y="2615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26"/>
            <p:cNvSpPr>
              <a:spLocks noChangeShapeType="1"/>
            </p:cNvSpPr>
            <p:nvPr/>
          </p:nvSpPr>
          <p:spPr bwMode="auto">
            <a:xfrm>
              <a:off x="4286" y="2524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7"/>
            <p:cNvSpPr>
              <a:spLocks noChangeShapeType="1"/>
            </p:cNvSpPr>
            <p:nvPr/>
          </p:nvSpPr>
          <p:spPr bwMode="auto">
            <a:xfrm>
              <a:off x="4286" y="2433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28"/>
            <p:cNvSpPr>
              <a:spLocks noChangeShapeType="1"/>
            </p:cNvSpPr>
            <p:nvPr/>
          </p:nvSpPr>
          <p:spPr bwMode="auto">
            <a:xfrm>
              <a:off x="4286" y="2342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Line 29"/>
            <p:cNvSpPr>
              <a:spLocks noChangeShapeType="1"/>
            </p:cNvSpPr>
            <p:nvPr/>
          </p:nvSpPr>
          <p:spPr bwMode="auto">
            <a:xfrm>
              <a:off x="4286" y="2252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30"/>
            <p:cNvSpPr>
              <a:spLocks noChangeShapeType="1"/>
            </p:cNvSpPr>
            <p:nvPr/>
          </p:nvSpPr>
          <p:spPr bwMode="auto">
            <a:xfrm>
              <a:off x="4286" y="2161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1"/>
            <p:cNvSpPr>
              <a:spLocks noChangeShapeType="1"/>
            </p:cNvSpPr>
            <p:nvPr/>
          </p:nvSpPr>
          <p:spPr bwMode="auto">
            <a:xfrm>
              <a:off x="4286" y="2070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Line 32"/>
            <p:cNvSpPr>
              <a:spLocks noChangeShapeType="1"/>
            </p:cNvSpPr>
            <p:nvPr/>
          </p:nvSpPr>
          <p:spPr bwMode="auto">
            <a:xfrm>
              <a:off x="4286" y="1980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Line 33"/>
            <p:cNvSpPr>
              <a:spLocks noChangeShapeType="1"/>
            </p:cNvSpPr>
            <p:nvPr/>
          </p:nvSpPr>
          <p:spPr bwMode="auto">
            <a:xfrm>
              <a:off x="4286" y="1889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Line 34"/>
            <p:cNvSpPr>
              <a:spLocks noChangeShapeType="1"/>
            </p:cNvSpPr>
            <p:nvPr/>
          </p:nvSpPr>
          <p:spPr bwMode="auto">
            <a:xfrm>
              <a:off x="4286" y="1799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Line 35"/>
            <p:cNvSpPr>
              <a:spLocks noChangeShapeType="1"/>
            </p:cNvSpPr>
            <p:nvPr/>
          </p:nvSpPr>
          <p:spPr bwMode="auto">
            <a:xfrm>
              <a:off x="4286" y="1708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Line 36"/>
            <p:cNvSpPr>
              <a:spLocks noChangeShapeType="1"/>
            </p:cNvSpPr>
            <p:nvPr/>
          </p:nvSpPr>
          <p:spPr bwMode="auto">
            <a:xfrm>
              <a:off x="4286" y="1617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Line 37"/>
            <p:cNvSpPr>
              <a:spLocks noChangeShapeType="1"/>
            </p:cNvSpPr>
            <p:nvPr/>
          </p:nvSpPr>
          <p:spPr bwMode="auto">
            <a:xfrm>
              <a:off x="4286" y="1526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Line 38"/>
            <p:cNvSpPr>
              <a:spLocks noChangeShapeType="1"/>
            </p:cNvSpPr>
            <p:nvPr/>
          </p:nvSpPr>
          <p:spPr bwMode="auto">
            <a:xfrm>
              <a:off x="4286" y="1436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Line 39"/>
            <p:cNvSpPr>
              <a:spLocks noChangeShapeType="1"/>
            </p:cNvSpPr>
            <p:nvPr/>
          </p:nvSpPr>
          <p:spPr bwMode="auto">
            <a:xfrm>
              <a:off x="4286" y="1344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2" name="AutoShape 40"/>
          <p:cNvSpPr>
            <a:spLocks/>
          </p:cNvSpPr>
          <p:nvPr/>
        </p:nvSpPr>
        <p:spPr bwMode="auto">
          <a:xfrm rot="-5400000">
            <a:off x="7776369" y="3753644"/>
            <a:ext cx="144463" cy="2232025"/>
          </a:xfrm>
          <a:prstGeom prst="leftBrace">
            <a:avLst>
              <a:gd name="adj1" fmla="val 1287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3" name="AutoShape 41"/>
          <p:cNvSpPr>
            <a:spLocks/>
          </p:cNvSpPr>
          <p:nvPr/>
        </p:nvSpPr>
        <p:spPr bwMode="auto">
          <a:xfrm>
            <a:off x="6156325" y="2060575"/>
            <a:ext cx="215900" cy="2663825"/>
          </a:xfrm>
          <a:prstGeom prst="leftBrace">
            <a:avLst>
              <a:gd name="adj1" fmla="val 1028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34" name="WordArt 42"/>
          <p:cNvSpPr>
            <a:spLocks noChangeArrowheads="1" noChangeShapeType="1" noTextEdit="1"/>
          </p:cNvSpPr>
          <p:nvPr/>
        </p:nvSpPr>
        <p:spPr bwMode="auto">
          <a:xfrm>
            <a:off x="7596188" y="5013325"/>
            <a:ext cx="431800" cy="17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15</a:t>
            </a:r>
          </a:p>
        </p:txBody>
      </p:sp>
      <p:sp>
        <p:nvSpPr>
          <p:cNvPr id="8235" name="WordArt 43"/>
          <p:cNvSpPr>
            <a:spLocks noChangeArrowheads="1" noChangeShapeType="1" noTextEdit="1"/>
          </p:cNvSpPr>
          <p:nvPr/>
        </p:nvSpPr>
        <p:spPr bwMode="auto">
          <a:xfrm>
            <a:off x="5724525" y="3284538"/>
            <a:ext cx="431800" cy="173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18</a:t>
            </a:r>
          </a:p>
        </p:txBody>
      </p:sp>
      <p:sp>
        <p:nvSpPr>
          <p:cNvPr id="8236" name="WordArt 44"/>
          <p:cNvSpPr>
            <a:spLocks noChangeArrowheads="1" noChangeShapeType="1" noTextEdit="1"/>
          </p:cNvSpPr>
          <p:nvPr/>
        </p:nvSpPr>
        <p:spPr bwMode="auto">
          <a:xfrm>
            <a:off x="7235825" y="5373688"/>
            <a:ext cx="1223963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15 х 18</a:t>
            </a:r>
          </a:p>
        </p:txBody>
      </p:sp>
      <p:sp>
        <p:nvSpPr>
          <p:cNvPr id="8238" name="WordArt 46"/>
          <p:cNvSpPr>
            <a:spLocks noChangeArrowheads="1" noChangeShapeType="1" noTextEdit="1"/>
          </p:cNvSpPr>
          <p:nvPr/>
        </p:nvSpPr>
        <p:spPr bwMode="auto">
          <a:xfrm>
            <a:off x="539750" y="1125538"/>
            <a:ext cx="8353425" cy="422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-важнейшая характеристика качества растрового изображения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  <p:bldP spid="8197" grpId="0" animBg="1"/>
      <p:bldP spid="8232" grpId="0" animBg="1"/>
      <p:bldP spid="8233" grpId="0" animBg="1"/>
      <p:bldP spid="8234" grpId="0" animBg="1"/>
      <p:bldP spid="8235" grpId="0" animBg="1"/>
      <p:bldP spid="8236" grpId="0" animBg="1"/>
      <p:bldP spid="82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6202362" cy="6480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Пространственная дискретизация непрерывных изображений, хранящихся на бумаге, фото- и кинопленке, может быть осуществлена путем </a:t>
            </a:r>
            <a:r>
              <a:rPr lang="ru-RU" sz="2400" b="1" smtClean="0">
                <a:solidFill>
                  <a:srgbClr val="9966FF"/>
                </a:solidFill>
                <a:hlinkClick r:id="rId2" action="ppaction://hlinksldjump"/>
              </a:rPr>
              <a:t>сканирования.</a:t>
            </a:r>
            <a:r>
              <a:rPr lang="ru-RU" sz="2400" smtClean="0">
                <a:hlinkClick r:id="rId2" action="ppaction://hlinksldjump"/>
              </a:rPr>
              <a:t> 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настоящее время все большее распространение получают цифровые фото- и видеокамеры, которые фиксируют изображения сразу в дискретной форме.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Качество растровых изображений, полученных в результате сканирования, зависит от разрешающей способности      сканера,      которую      производители указывают двумя числами (например,   1200 х 2400</a:t>
            </a:r>
            <a:r>
              <a:rPr lang="en-US" sz="2400" smtClean="0"/>
              <a:t>)</a:t>
            </a:r>
            <a:endParaRPr lang="ru-RU" sz="240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333375"/>
            <a:ext cx="17145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/>
          <a:srcRect r="34595"/>
          <a:stretch>
            <a:fillRect/>
          </a:stretch>
        </p:blipFill>
        <p:spPr bwMode="auto">
          <a:xfrm>
            <a:off x="6480175" y="3284538"/>
            <a:ext cx="2663825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5003800" cy="56880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Сканирование производится путем перемещения полоски светочувствительных элементов вдоль изображения. Первое число является оптическим разрешением сканера и определяется количеством светочувствительных элементов на одном дюйме полоски. Второе число является аппаратным разрешением и</a:t>
            </a:r>
            <a:r>
              <a:rPr lang="en-US" sz="2400" smtClean="0"/>
              <a:t> </a:t>
            </a:r>
            <a:r>
              <a:rPr lang="ru-RU" sz="2400" smtClean="0"/>
              <a:t>определяется количеством «микрошагов», которое может сделать полоска светочувствительных элементов, перемещаясь на один дюйм вдоль изображения.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059113" y="260350"/>
            <a:ext cx="3295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Сканирование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39719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5554663" cy="5000625"/>
          </a:xfrm>
        </p:spPr>
        <p:txBody>
          <a:bodyPr/>
          <a:lstStyle/>
          <a:p>
            <a:pPr eaLnBrk="1" hangingPunct="1"/>
            <a:r>
              <a:rPr lang="ru-RU" sz="2400" smtClean="0"/>
              <a:t>В процессе дискретизации могут использоваться различные </a:t>
            </a:r>
            <a:r>
              <a:rPr lang="ru-RU" sz="2400" b="1" smtClean="0"/>
              <a:t>палитры цветов, </a:t>
            </a:r>
            <a:r>
              <a:rPr lang="ru-RU" sz="2400" smtClean="0"/>
              <a:t>т. е. наборы тех цветов, которые могут принимать точки изображения. </a:t>
            </a:r>
            <a:endParaRPr lang="en-US" sz="2400" smtClean="0"/>
          </a:p>
          <a:p>
            <a:pPr eaLnBrk="1" hangingPunct="1"/>
            <a:r>
              <a:rPr lang="ru-RU" sz="2400" smtClean="0"/>
              <a:t>Каждый цвет можно рассматривать как возможное состояние точки. Количество цветов </a:t>
            </a:r>
            <a:r>
              <a:rPr lang="ru-RU" sz="2400" i="1" smtClean="0"/>
              <a:t>N в </a:t>
            </a:r>
            <a:r>
              <a:rPr lang="ru-RU" sz="2400" smtClean="0"/>
              <a:t>палитре и количество информации </a:t>
            </a:r>
            <a:r>
              <a:rPr lang="en-US" sz="2400" i="1" smtClean="0"/>
              <a:t>i</a:t>
            </a:r>
            <a:r>
              <a:rPr lang="ru-RU" sz="2400" smtClean="0"/>
              <a:t>, необходимое для кодирования цвета каждой точки, связаны между собой и могут быть вычислены по формуле:</a:t>
            </a:r>
            <a:endParaRPr lang="ru-RU" sz="2400" baseline="30000" smtClean="0"/>
          </a:p>
        </p:txBody>
      </p:sp>
      <p:sp>
        <p:nvSpPr>
          <p:cNvPr id="14340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35909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Глубина цвета. 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572000" y="5734050"/>
          <a:ext cx="1436688" cy="676275"/>
        </p:xfrm>
        <a:graphic>
          <a:graphicData uri="http://schemas.openxmlformats.org/presentationml/2006/ole">
            <p:oleObj spid="_x0000_s1026" name="Формула" r:id="rId4" imgW="431640" imgH="203040" progId="Equation.3">
              <p:embed/>
            </p:oleObj>
          </a:graphicData>
        </a:graphic>
      </p:graphicFrame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549275"/>
            <a:ext cx="15446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61275" y="1268413"/>
            <a:ext cx="14827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3860800"/>
            <a:ext cx="16129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9966FF"/>
                </a:solidFill>
              </a:rPr>
              <a:t>Глубина́ цвета</a:t>
            </a:r>
            <a:r>
              <a:rPr lang="ru-RU" sz="2800" smtClean="0"/>
              <a:t> (качество цветопередачи, битность изображения) — это термин компьютерной графики, означающий количество бит, используемых для представления цвета при кодировании одного пиксела растровой графики или видео Это понятие также известно, как </a:t>
            </a:r>
            <a:r>
              <a:rPr lang="ru-RU" sz="2800" b="1" smtClean="0"/>
              <a:t>bits per pixel</a:t>
            </a:r>
            <a:r>
              <a:rPr lang="ru-RU" sz="2800" smtClean="0"/>
              <a:t> </a:t>
            </a:r>
            <a:r>
              <a:rPr lang="ru-RU" sz="2800" b="1" smtClean="0"/>
              <a:t>(bpp)</a:t>
            </a:r>
            <a:r>
              <a:rPr lang="ru-RU" sz="2800" smtClean="0"/>
              <a:t> задающее точное количество используемых бит для представления цвета.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116013" y="476250"/>
            <a:ext cx="6624637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Глубина цвета 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116013" y="6092825"/>
            <a:ext cx="286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2"/>
              </a:rPr>
              <a:t>http://ru.wikipedia</a:t>
            </a:r>
            <a:r>
              <a:rPr lang="ru-RU"/>
              <a:t>.org/wiki/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animBg="1"/>
    </p:bld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343</TotalTime>
  <Words>782</Words>
  <Application>Microsoft Office PowerPoint</Application>
  <PresentationFormat>Экран (4:3)</PresentationFormat>
  <Paragraphs>58</Paragraphs>
  <Slides>13</Slides>
  <Notes>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Водяные знаки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ski8</dc:creator>
  <cp:lastModifiedBy>ski8</cp:lastModifiedBy>
  <cp:revision>7</cp:revision>
  <dcterms:created xsi:type="dcterms:W3CDTF">2009-06-20T12:08:08Z</dcterms:created>
  <dcterms:modified xsi:type="dcterms:W3CDTF">2009-06-21T18:24:06Z</dcterms:modified>
</cp:coreProperties>
</file>