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sldIdLst>
    <p:sldId id="271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1" r:id="rId11"/>
    <p:sldId id="267" r:id="rId12"/>
    <p:sldId id="272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7C0B4-83AA-46F0-B11D-F6508E26764A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72B9-7F1B-492C-984B-4F92141E0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692275"/>
            <a:ext cx="7766050" cy="1730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27250" cy="45561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9250" cy="4508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27250" cy="455612"/>
          </a:xfrm>
        </p:spPr>
        <p:txBody>
          <a:bodyPr/>
          <a:lstStyle>
            <a:lvl1pPr>
              <a:defRPr/>
            </a:lvl1pPr>
          </a:lstStyle>
          <a:p>
            <a:fld id="{15B19BE6-7DAA-4906-B641-16A2C25169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57960-2525-48DA-A3DC-86A8B3A877B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EB43EB-CEB4-405C-ACEC-E97827965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4572008"/>
            <a:ext cx="4237040" cy="2065352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Автор : </a:t>
            </a:r>
            <a:r>
              <a:rPr lang="ru-RU" sz="1800" dirty="0" err="1" smtClean="0">
                <a:solidFill>
                  <a:srgbClr val="FF0000"/>
                </a:solidFill>
              </a:rPr>
              <a:t>Аспембитова</a:t>
            </a:r>
            <a:r>
              <a:rPr lang="ru-RU" sz="1800" dirty="0" smtClean="0">
                <a:solidFill>
                  <a:srgbClr val="FF0000"/>
                </a:solidFill>
              </a:rPr>
              <a:t> Наталья     </a:t>
            </a:r>
            <a:r>
              <a:rPr lang="ru-RU" sz="1800" dirty="0" err="1" smtClean="0">
                <a:solidFill>
                  <a:srgbClr val="FF0000"/>
                </a:solidFill>
              </a:rPr>
              <a:t>Адайкановна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 учитель географии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 МБОУ «</a:t>
            </a:r>
            <a:r>
              <a:rPr lang="ru-RU" sz="1800" dirty="0" err="1" smtClean="0">
                <a:solidFill>
                  <a:srgbClr val="FF0000"/>
                </a:solidFill>
              </a:rPr>
              <a:t>Кош-Агачская</a:t>
            </a:r>
            <a:r>
              <a:rPr lang="ru-RU" sz="1800" dirty="0" smtClean="0">
                <a:solidFill>
                  <a:srgbClr val="FF0000"/>
                </a:solidFill>
              </a:rPr>
              <a:t> средняя общеобразовательная школа имени </a:t>
            </a:r>
            <a:r>
              <a:rPr lang="ru-RU" sz="1800" dirty="0" err="1" smtClean="0">
                <a:solidFill>
                  <a:srgbClr val="FF0000"/>
                </a:solidFill>
              </a:rPr>
              <a:t>В.И.Чаптынова</a:t>
            </a:r>
            <a:r>
              <a:rPr lang="ru-RU" sz="1800" dirty="0" smtClean="0">
                <a:solidFill>
                  <a:srgbClr val="FF0000"/>
                </a:solidFill>
              </a:rPr>
              <a:t>»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4" descr="Представитель европеоидной ра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3937303" cy="292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Индийцы в традиционной одежд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28604"/>
            <a:ext cx="4330725" cy="324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Представитель негроидной рас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86124"/>
            <a:ext cx="4191000" cy="31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1714488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 err="1" smtClean="0">
                <a:solidFill>
                  <a:srgbClr val="FFFF00"/>
                </a:solidFill>
              </a:rPr>
              <a:t>Человече</a:t>
            </a:r>
            <a:r>
              <a:rPr lang="ru-RU" sz="4400" b="1" dirty="0" err="1" smtClean="0">
                <a:solidFill>
                  <a:srgbClr val="FFFF00"/>
                </a:solidFill>
              </a:rPr>
              <a:t>ство</a:t>
            </a:r>
            <a:r>
              <a:rPr lang="ru-RU" sz="4400" b="1" dirty="0" smtClean="0">
                <a:solidFill>
                  <a:srgbClr val="FFFF00"/>
                </a:solidFill>
              </a:rPr>
              <a:t>- </a:t>
            </a:r>
            <a:r>
              <a:rPr lang="ru-RU" sz="4400" b="1" dirty="0" err="1" smtClean="0">
                <a:solidFill>
                  <a:srgbClr val="FFFF00"/>
                </a:solidFill>
              </a:rPr>
              <a:t>единный</a:t>
            </a:r>
            <a:r>
              <a:rPr lang="ru-RU" sz="4400" b="1" dirty="0" smtClean="0">
                <a:solidFill>
                  <a:srgbClr val="FFFF00"/>
                </a:solidFill>
              </a:rPr>
              <a:t> биологический вид.</a:t>
            </a:r>
            <a:r>
              <a:rPr lang="en-GB" sz="4400" b="1" dirty="0" smtClean="0">
                <a:solidFill>
                  <a:srgbClr val="FFFF00"/>
                </a:solidFill>
              </a:rPr>
              <a:t> </a:t>
            </a:r>
            <a:r>
              <a:rPr lang="en-GB" sz="4400" b="1" dirty="0" smtClean="0">
                <a:solidFill>
                  <a:srgbClr val="FF9900"/>
                </a:solidFill>
              </a:rPr>
              <a:t/>
            </a:r>
            <a:br>
              <a:rPr lang="en-GB" sz="4400" b="1" dirty="0" smtClean="0">
                <a:solidFill>
                  <a:srgbClr val="FF9900"/>
                </a:solidFill>
              </a:rPr>
            </a:b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2988" y="120650"/>
            <a:ext cx="7058025" cy="523220"/>
          </a:xfrm>
          <a:ln w="9360">
            <a:solidFill>
              <a:srgbClr val="FFCC66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rgbClr val="FF99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dirty="0" err="1">
                <a:solidFill>
                  <a:srgbClr val="FFFF00"/>
                </a:solidFill>
              </a:rPr>
              <a:t>Причины</a:t>
            </a:r>
            <a:r>
              <a:rPr lang="en-GB" sz="2800" b="1" dirty="0">
                <a:solidFill>
                  <a:srgbClr val="FFFF00"/>
                </a:solidFill>
              </a:rPr>
              <a:t> </a:t>
            </a:r>
            <a:r>
              <a:rPr lang="en-GB" sz="2800" b="1" dirty="0" err="1">
                <a:solidFill>
                  <a:srgbClr val="FFFF00"/>
                </a:solidFill>
              </a:rPr>
              <a:t>возникновения</a:t>
            </a:r>
            <a:r>
              <a:rPr lang="en-GB" sz="2800" b="1" dirty="0">
                <a:solidFill>
                  <a:srgbClr val="FFFF00"/>
                </a:solidFill>
              </a:rPr>
              <a:t> </a:t>
            </a:r>
            <a:r>
              <a:rPr lang="en-GB" sz="2800" b="1" dirty="0" err="1">
                <a:solidFill>
                  <a:srgbClr val="FFFF00"/>
                </a:solidFill>
              </a:rPr>
              <a:t>рас</a:t>
            </a:r>
            <a:endParaRPr lang="en-GB" sz="2800" b="1" dirty="0">
              <a:solidFill>
                <a:srgbClr val="FFFF00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144000" cy="6094413"/>
          </a:xfrm>
          <a:ln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  </a:t>
            </a:r>
            <a:r>
              <a:rPr lang="en-GB" sz="2400" dirty="0" err="1"/>
              <a:t>Отдельным</a:t>
            </a:r>
            <a:r>
              <a:rPr lang="en-GB" sz="2400" dirty="0"/>
              <a:t>    </a:t>
            </a:r>
            <a:r>
              <a:rPr lang="en-GB" sz="2400" dirty="0" err="1"/>
              <a:t>человеческим</a:t>
            </a:r>
            <a:r>
              <a:rPr lang="en-GB" sz="2400" dirty="0"/>
              <a:t>    </a:t>
            </a:r>
            <a:r>
              <a:rPr lang="en-GB" sz="2400" dirty="0" err="1"/>
              <a:t>группам</a:t>
            </a:r>
            <a:r>
              <a:rPr lang="en-GB" sz="2400" dirty="0"/>
              <a:t> </a:t>
            </a:r>
            <a:r>
              <a:rPr lang="en-GB" sz="2400" dirty="0" err="1"/>
              <a:t>пришлось</a:t>
            </a:r>
            <a:r>
              <a:rPr lang="en-GB" sz="2400" dirty="0"/>
              <a:t>  </a:t>
            </a:r>
            <a:r>
              <a:rPr lang="en-GB" sz="2400" dirty="0" err="1"/>
              <a:t>жить</a:t>
            </a:r>
            <a:r>
              <a:rPr lang="en-GB" sz="2400" dirty="0"/>
              <a:t>   в   </a:t>
            </a:r>
            <a:r>
              <a:rPr lang="en-GB" sz="2400" dirty="0" err="1"/>
              <a:t>различных</a:t>
            </a:r>
            <a:r>
              <a:rPr lang="en-GB" sz="2400" dirty="0"/>
              <a:t>    </a:t>
            </a:r>
            <a:r>
              <a:rPr lang="en-GB" sz="2400" dirty="0" err="1"/>
              <a:t>природных</a:t>
            </a:r>
            <a:r>
              <a:rPr lang="en-GB" sz="2400" dirty="0"/>
              <a:t>  </a:t>
            </a:r>
            <a:r>
              <a:rPr lang="en-GB" sz="2400" dirty="0" err="1"/>
              <a:t>условиях</a:t>
            </a:r>
            <a:r>
              <a:rPr lang="en-GB" sz="2400" dirty="0"/>
              <a:t>:    </a:t>
            </a:r>
            <a:r>
              <a:rPr lang="en-GB" sz="2400" dirty="0" err="1"/>
              <a:t>они</a:t>
            </a:r>
            <a:r>
              <a:rPr lang="en-GB" sz="2400" dirty="0"/>
              <a:t> </a:t>
            </a:r>
            <a:r>
              <a:rPr lang="en-GB" sz="2400" dirty="0" err="1"/>
              <a:t>испытывали</a:t>
            </a:r>
            <a:r>
              <a:rPr lang="en-GB" sz="2400" dirty="0"/>
              <a:t>  </a:t>
            </a:r>
            <a:r>
              <a:rPr lang="en-GB" sz="2400" dirty="0" err="1"/>
              <a:t>на</a:t>
            </a:r>
            <a:r>
              <a:rPr lang="en-GB" sz="2400" dirty="0"/>
              <a:t>  </a:t>
            </a:r>
            <a:r>
              <a:rPr lang="en-GB" sz="2400" dirty="0" err="1"/>
              <a:t>себе</a:t>
            </a:r>
            <a:r>
              <a:rPr lang="en-GB" sz="2400" dirty="0"/>
              <a:t> </a:t>
            </a:r>
            <a:r>
              <a:rPr lang="en-GB" sz="2400" dirty="0" err="1"/>
              <a:t>разное</a:t>
            </a:r>
            <a:r>
              <a:rPr lang="en-GB" sz="2400" dirty="0"/>
              <a:t> </a:t>
            </a:r>
            <a:r>
              <a:rPr lang="en-GB" sz="2400" dirty="0" err="1"/>
              <a:t>влияние</a:t>
            </a:r>
            <a:r>
              <a:rPr lang="en-GB" sz="2400" dirty="0"/>
              <a:t>    </a:t>
            </a:r>
            <a:r>
              <a:rPr lang="en-GB" sz="2400" dirty="0" err="1"/>
              <a:t>солнечного</a:t>
            </a:r>
            <a:r>
              <a:rPr lang="en-GB" sz="2400" dirty="0"/>
              <a:t>   </a:t>
            </a:r>
            <a:r>
              <a:rPr lang="en-GB" sz="2400" dirty="0" err="1"/>
              <a:t>света</a:t>
            </a:r>
            <a:r>
              <a:rPr lang="en-GB" sz="2400" dirty="0"/>
              <a:t>,         </a:t>
            </a:r>
            <a:r>
              <a:rPr lang="en-GB" sz="2400" dirty="0" err="1"/>
              <a:t>влажности</a:t>
            </a:r>
            <a:r>
              <a:rPr lang="en-GB" sz="2400" dirty="0"/>
              <a:t>        </a:t>
            </a:r>
            <a:r>
              <a:rPr lang="en-GB" sz="2400" dirty="0" err="1"/>
              <a:t>воздуха</a:t>
            </a:r>
            <a:r>
              <a:rPr lang="en-GB" sz="2400" dirty="0"/>
              <a:t>,    </a:t>
            </a:r>
            <a:r>
              <a:rPr lang="en-GB" sz="2400" dirty="0" err="1"/>
              <a:t>температуры</a:t>
            </a:r>
            <a:r>
              <a:rPr lang="en-GB" sz="2400" dirty="0"/>
              <a:t> </a:t>
            </a:r>
            <a:r>
              <a:rPr lang="en-GB" sz="2400" dirty="0" err="1"/>
              <a:t>окружающей</a:t>
            </a:r>
            <a:r>
              <a:rPr lang="en-GB" sz="2400" dirty="0"/>
              <a:t>   </a:t>
            </a:r>
            <a:r>
              <a:rPr lang="en-GB" sz="2400" dirty="0" err="1"/>
              <a:t>среды</a:t>
            </a:r>
            <a:r>
              <a:rPr lang="en-GB" sz="2400" dirty="0"/>
              <a:t>,   </a:t>
            </a:r>
            <a:r>
              <a:rPr lang="en-GB" sz="2400" dirty="0" err="1"/>
              <a:t>пищи</a:t>
            </a:r>
            <a:r>
              <a:rPr lang="en-GB" sz="2400" dirty="0"/>
              <a:t>  и  т. д.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FF9900"/>
                </a:solidFill>
              </a:rPr>
              <a:t>   </a:t>
            </a:r>
            <a:r>
              <a:rPr lang="en-GB" sz="2800" dirty="0" err="1">
                <a:solidFill>
                  <a:srgbClr val="FFFF00"/>
                </a:solidFill>
              </a:rPr>
              <a:t>Дайте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характеристику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природным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условиям</a:t>
            </a:r>
            <a:r>
              <a:rPr lang="en-GB" sz="2800" dirty="0">
                <a:solidFill>
                  <a:srgbClr val="FFFF00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FF9900"/>
                </a:solidFill>
              </a:rPr>
              <a:t>       </a:t>
            </a:r>
            <a:r>
              <a:rPr lang="en-GB" sz="2800" dirty="0">
                <a:solidFill>
                  <a:srgbClr val="FF0000"/>
                </a:solidFill>
              </a:rPr>
              <a:t>1 </a:t>
            </a:r>
            <a:r>
              <a:rPr lang="en-GB" sz="2800" dirty="0" err="1">
                <a:solidFill>
                  <a:srgbClr val="FF0000"/>
                </a:solidFill>
              </a:rPr>
              <a:t>гр</a:t>
            </a:r>
            <a:r>
              <a:rPr lang="en-GB" sz="2800" dirty="0">
                <a:solidFill>
                  <a:srgbClr val="FF0000"/>
                </a:solidFill>
              </a:rPr>
              <a:t>.                2 </a:t>
            </a:r>
            <a:r>
              <a:rPr lang="en-GB" sz="2800" dirty="0" err="1">
                <a:solidFill>
                  <a:srgbClr val="FF0000"/>
                </a:solidFill>
              </a:rPr>
              <a:t>гр</a:t>
            </a:r>
            <a:r>
              <a:rPr lang="en-GB" sz="2800" dirty="0">
                <a:solidFill>
                  <a:srgbClr val="FF0000"/>
                </a:solidFill>
              </a:rPr>
              <a:t>.                  3 </a:t>
            </a:r>
            <a:r>
              <a:rPr lang="en-GB" sz="2800" dirty="0" err="1">
                <a:solidFill>
                  <a:srgbClr val="FF0000"/>
                </a:solidFill>
              </a:rPr>
              <a:t>гр</a:t>
            </a:r>
            <a:r>
              <a:rPr lang="en-GB" sz="2800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FF9900"/>
                </a:solidFill>
              </a:rPr>
              <a:t>   </a:t>
            </a:r>
            <a:r>
              <a:rPr lang="en-GB" sz="2800" dirty="0"/>
              <a:t> </a:t>
            </a:r>
            <a:r>
              <a:rPr lang="en-GB" sz="2400" dirty="0" err="1"/>
              <a:t>пустыня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9900"/>
                </a:solidFill>
              </a:rPr>
              <a:t>              </a:t>
            </a:r>
            <a:r>
              <a:rPr lang="en-GB" sz="2400" dirty="0" err="1"/>
              <a:t>степь</a:t>
            </a:r>
            <a:r>
              <a:rPr lang="en-GB" sz="2400" dirty="0"/>
              <a:t> </a:t>
            </a:r>
            <a:r>
              <a:rPr lang="en-GB" sz="2400" dirty="0" err="1"/>
              <a:t>или</a:t>
            </a:r>
            <a:r>
              <a:rPr lang="en-GB" sz="2400" dirty="0"/>
              <a:t>            </a:t>
            </a:r>
            <a:r>
              <a:rPr lang="en-GB" sz="2400" dirty="0" err="1"/>
              <a:t>леса</a:t>
            </a:r>
            <a:r>
              <a:rPr lang="en-GB" sz="2400" dirty="0"/>
              <a:t> </a:t>
            </a:r>
            <a:r>
              <a:rPr lang="en-GB" sz="2400" dirty="0" err="1"/>
              <a:t>умеренного</a:t>
            </a:r>
            <a:endParaRPr lang="en-GB" sz="2400" dirty="0"/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/>
              <a:t>                             </a:t>
            </a:r>
            <a:r>
              <a:rPr lang="en-GB" sz="2400" dirty="0" err="1"/>
              <a:t>тундра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800" dirty="0">
                <a:solidFill>
                  <a:srgbClr val="009900"/>
                </a:solidFill>
              </a:rPr>
              <a:t>                 </a:t>
            </a:r>
            <a:r>
              <a:rPr lang="en-GB" sz="2400" dirty="0" err="1"/>
              <a:t>климата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FF9900"/>
                </a:solidFill>
              </a:rPr>
              <a:t> </a:t>
            </a:r>
            <a:r>
              <a:rPr lang="en-GB" sz="2800" dirty="0">
                <a:solidFill>
                  <a:srgbClr val="FF9900"/>
                </a:solidFill>
              </a:rPr>
              <a:t>  </a:t>
            </a:r>
            <a:r>
              <a:rPr lang="en-GB" sz="2800" dirty="0">
                <a:solidFill>
                  <a:srgbClr val="FFFF00"/>
                </a:solidFill>
              </a:rPr>
              <a:t>____?_____     ______?_____     _____?_____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FF9900"/>
                </a:solidFill>
              </a:rPr>
              <a:t>      </a:t>
            </a:r>
            <a:r>
              <a:rPr lang="en-GB" sz="2800" dirty="0">
                <a:solidFill>
                  <a:srgbClr val="009900"/>
                </a:solidFill>
              </a:rPr>
              <a:t>     </a:t>
            </a:r>
            <a:r>
              <a:rPr lang="en-GB" sz="2800" dirty="0" err="1"/>
              <a:t>Какие</a:t>
            </a:r>
            <a:r>
              <a:rPr lang="en-GB" sz="2800" dirty="0"/>
              <a:t> </a:t>
            </a:r>
            <a:r>
              <a:rPr lang="en-GB" sz="2800" dirty="0" err="1"/>
              <a:t>по</a:t>
            </a:r>
            <a:r>
              <a:rPr lang="en-GB" sz="2800" dirty="0"/>
              <a:t> </a:t>
            </a:r>
            <a:r>
              <a:rPr lang="en-GB" sz="2800" dirty="0" err="1"/>
              <a:t>вашему</a:t>
            </a:r>
            <a:r>
              <a:rPr lang="en-GB" sz="2800" dirty="0"/>
              <a:t> </a:t>
            </a:r>
            <a:r>
              <a:rPr lang="en-GB" sz="2800" dirty="0" err="1"/>
              <a:t>мнению</a:t>
            </a:r>
            <a:r>
              <a:rPr lang="en-GB" sz="2800" dirty="0"/>
              <a:t>     </a:t>
            </a:r>
            <a:r>
              <a:rPr lang="en-GB" sz="2800" dirty="0" err="1"/>
              <a:t>морфологические</a:t>
            </a:r>
            <a:r>
              <a:rPr lang="en-GB" sz="2800" dirty="0"/>
              <a:t>    </a:t>
            </a:r>
            <a:r>
              <a:rPr lang="en-GB" sz="2800" dirty="0" err="1"/>
              <a:t>признаки</a:t>
            </a:r>
            <a:r>
              <a:rPr lang="en-GB" sz="2800" dirty="0"/>
              <a:t> </a:t>
            </a:r>
            <a:r>
              <a:rPr lang="en-GB" sz="2800" dirty="0" err="1"/>
              <a:t>могли</a:t>
            </a:r>
            <a:r>
              <a:rPr lang="en-GB" sz="2800" dirty="0"/>
              <a:t> </a:t>
            </a:r>
            <a:r>
              <a:rPr lang="en-GB" sz="2800" dirty="0" err="1"/>
              <a:t>сформироваться</a:t>
            </a:r>
            <a:r>
              <a:rPr lang="en-GB" sz="2800" dirty="0"/>
              <a:t> у </a:t>
            </a:r>
            <a:r>
              <a:rPr lang="en-GB" sz="2800" dirty="0" err="1"/>
              <a:t>человека</a:t>
            </a:r>
            <a:r>
              <a:rPr lang="en-GB" sz="2800" dirty="0"/>
              <a:t> в </a:t>
            </a:r>
            <a:r>
              <a:rPr lang="en-GB" sz="2800" dirty="0" err="1"/>
              <a:t>данных</a:t>
            </a:r>
            <a:r>
              <a:rPr lang="en-GB" sz="2800" dirty="0"/>
              <a:t> </a:t>
            </a:r>
            <a:r>
              <a:rPr lang="en-GB" sz="2800" dirty="0" err="1"/>
              <a:t>природных</a:t>
            </a:r>
            <a:r>
              <a:rPr lang="en-GB" sz="2800" dirty="0"/>
              <a:t> </a:t>
            </a:r>
            <a:r>
              <a:rPr lang="en-GB" sz="2800" dirty="0" err="1"/>
              <a:t>условиях</a:t>
            </a:r>
            <a:r>
              <a:rPr lang="en-GB" sz="2800" dirty="0"/>
              <a:t>? </a:t>
            </a:r>
            <a:r>
              <a:rPr lang="en-GB" sz="2000" dirty="0">
                <a:solidFill>
                  <a:srgbClr val="FFFF00"/>
                </a:solidFill>
              </a:rPr>
              <a:t>(</a:t>
            </a:r>
            <a:r>
              <a:rPr lang="en-GB" sz="2000" dirty="0" err="1">
                <a:solidFill>
                  <a:srgbClr val="FFFF00"/>
                </a:solidFill>
              </a:rPr>
              <a:t>работа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000" dirty="0">
                <a:solidFill>
                  <a:srgbClr val="FFFF00"/>
                </a:solidFill>
              </a:rPr>
              <a:t>в </a:t>
            </a:r>
            <a:r>
              <a:rPr lang="en-GB" sz="2000" dirty="0" err="1">
                <a:solidFill>
                  <a:srgbClr val="FFFF00"/>
                </a:solidFill>
              </a:rPr>
              <a:t>группах</a:t>
            </a:r>
            <a:r>
              <a:rPr lang="en-GB" sz="2000" dirty="0">
                <a:solidFill>
                  <a:srgbClr val="FFFF00"/>
                </a:solidFill>
              </a:rPr>
              <a:t>) </a:t>
            </a:r>
            <a:r>
              <a:rPr lang="en-GB" sz="2000" dirty="0">
                <a:solidFill>
                  <a:srgbClr val="FF9900"/>
                </a:solidFill>
              </a:rPr>
              <a:t>                      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0" y="4824413"/>
            <a:ext cx="647700" cy="576262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FF0000"/>
              </a:buClr>
              <a:buFont typeface="Verdan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FF0000"/>
                </a:solidFill>
                <a:latin typeface="Verdana" pitchFamily="32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факторов на формирование морфологических признаков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4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 природных условий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пустыня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Степь или тундра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Леса умеренного</a:t>
                      </a:r>
                      <a:r>
                        <a:rPr lang="ru-RU" baseline="0" dirty="0" smtClean="0"/>
                        <a:t> климата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marL="336550" indent="-336550">
                        <a:lnSpc>
                          <a:spcPct val="100000"/>
                        </a:lnSpc>
                        <a:buClr>
                          <a:srgbClr val="FF9900"/>
                        </a:buClr>
                        <a:buFont typeface="Verdana" pitchFamily="32" charset="0"/>
                        <a:buNone/>
                        <a:tabLst>
                          <a:tab pos="336550" algn="l"/>
                          <a:tab pos="784225" algn="l"/>
                          <a:tab pos="1233488" algn="l"/>
                          <a:tab pos="1682750" algn="l"/>
                          <a:tab pos="2132013" algn="l"/>
                          <a:tab pos="2581275" algn="l"/>
                          <a:tab pos="3030538" algn="l"/>
                          <a:tab pos="3479800" algn="l"/>
                          <a:tab pos="3929063" algn="l"/>
                          <a:tab pos="4378325" algn="l"/>
                          <a:tab pos="4827588" algn="l"/>
                          <a:tab pos="5276850" algn="l"/>
                          <a:tab pos="5726113" algn="l"/>
                          <a:tab pos="6175375" algn="l"/>
                          <a:tab pos="6624638" algn="l"/>
                          <a:tab pos="7073900" algn="l"/>
                          <a:tab pos="7523163" algn="l"/>
                          <a:tab pos="7972425" algn="l"/>
                          <a:tab pos="8421688" algn="l"/>
                          <a:tab pos="8870950" algn="l"/>
                          <a:tab pos="9320213" algn="l"/>
                        </a:tabLst>
                      </a:pPr>
                      <a:r>
                        <a:rPr lang="ru-RU" dirty="0" smtClean="0"/>
                        <a:t>Морфологические признаки</a:t>
                      </a:r>
                    </a:p>
                    <a:p>
                      <a:pPr marL="336550" indent="-336550">
                        <a:lnSpc>
                          <a:spcPct val="100000"/>
                        </a:lnSpc>
                        <a:buClr>
                          <a:srgbClr val="FF9900"/>
                        </a:buClr>
                        <a:buFont typeface="Verdana" pitchFamily="32" charset="0"/>
                        <a:buNone/>
                        <a:tabLst>
                          <a:tab pos="336550" algn="l"/>
                          <a:tab pos="784225" algn="l"/>
                          <a:tab pos="1233488" algn="l"/>
                          <a:tab pos="1682750" algn="l"/>
                          <a:tab pos="2132013" algn="l"/>
                          <a:tab pos="2581275" algn="l"/>
                          <a:tab pos="3030538" algn="l"/>
                          <a:tab pos="3479800" algn="l"/>
                          <a:tab pos="3929063" algn="l"/>
                          <a:tab pos="4378325" algn="l"/>
                          <a:tab pos="4827588" algn="l"/>
                          <a:tab pos="5276850" algn="l"/>
                          <a:tab pos="5726113" algn="l"/>
                          <a:tab pos="6175375" algn="l"/>
                          <a:tab pos="6624638" algn="l"/>
                          <a:tab pos="7073900" algn="l"/>
                          <a:tab pos="7523163" algn="l"/>
                          <a:tab pos="7972425" algn="l"/>
                          <a:tab pos="8421688" algn="l"/>
                          <a:tab pos="8870950" algn="l"/>
                          <a:tab pos="9320213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1.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Цвет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кожи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Verdana" pitchFamily="32" charset="0"/>
                      </a:endParaRPr>
                    </a:p>
                    <a:p>
                      <a:pPr marL="336550" indent="-336550">
                        <a:lnSpc>
                          <a:spcPct val="100000"/>
                        </a:lnSpc>
                        <a:buClr>
                          <a:srgbClr val="FF9900"/>
                        </a:buClr>
                        <a:buFont typeface="Verdana" pitchFamily="32" charset="0"/>
                        <a:buNone/>
                        <a:tabLst>
                          <a:tab pos="336550" algn="l"/>
                          <a:tab pos="784225" algn="l"/>
                          <a:tab pos="1233488" algn="l"/>
                          <a:tab pos="1682750" algn="l"/>
                          <a:tab pos="2132013" algn="l"/>
                          <a:tab pos="2581275" algn="l"/>
                          <a:tab pos="3030538" algn="l"/>
                          <a:tab pos="3479800" algn="l"/>
                          <a:tab pos="3929063" algn="l"/>
                          <a:tab pos="4378325" algn="l"/>
                          <a:tab pos="4827588" algn="l"/>
                          <a:tab pos="5276850" algn="l"/>
                          <a:tab pos="5726113" algn="l"/>
                          <a:tab pos="6175375" algn="l"/>
                          <a:tab pos="6624638" algn="l"/>
                          <a:tab pos="7073900" algn="l"/>
                          <a:tab pos="7523163" algn="l"/>
                          <a:tab pos="7972425" algn="l"/>
                          <a:tab pos="8421688" algn="l"/>
                          <a:tab pos="8870950" algn="l"/>
                          <a:tab pos="9320213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2.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Цвет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волос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 и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глаз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Verdana" pitchFamily="32" charset="0"/>
                      </a:endParaRPr>
                    </a:p>
                    <a:p>
                      <a:pPr marL="336550" indent="-336550">
                        <a:lnSpc>
                          <a:spcPct val="100000"/>
                        </a:lnSpc>
                        <a:buClr>
                          <a:srgbClr val="FF9900"/>
                        </a:buClr>
                        <a:buFont typeface="Verdana" pitchFamily="32" charset="0"/>
                        <a:buNone/>
                        <a:tabLst>
                          <a:tab pos="336550" algn="l"/>
                          <a:tab pos="784225" algn="l"/>
                          <a:tab pos="1233488" algn="l"/>
                          <a:tab pos="1682750" algn="l"/>
                          <a:tab pos="2132013" algn="l"/>
                          <a:tab pos="2581275" algn="l"/>
                          <a:tab pos="3030538" algn="l"/>
                          <a:tab pos="3479800" algn="l"/>
                          <a:tab pos="3929063" algn="l"/>
                          <a:tab pos="4378325" algn="l"/>
                          <a:tab pos="4827588" algn="l"/>
                          <a:tab pos="5276850" algn="l"/>
                          <a:tab pos="5726113" algn="l"/>
                          <a:tab pos="6175375" algn="l"/>
                          <a:tab pos="6624638" algn="l"/>
                          <a:tab pos="7073900" algn="l"/>
                          <a:tab pos="7523163" algn="l"/>
                          <a:tab pos="7972425" algn="l"/>
                          <a:tab pos="8421688" algn="l"/>
                          <a:tab pos="8870950" algn="l"/>
                          <a:tab pos="9320213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3.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Форма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губ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 и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носа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Verdana" pitchFamily="32" charset="0"/>
                      </a:endParaRPr>
                    </a:p>
                    <a:p>
                      <a:pPr marL="336550" indent="-336550">
                        <a:lnSpc>
                          <a:spcPct val="100000"/>
                        </a:lnSpc>
                        <a:buClr>
                          <a:srgbClr val="FF9900"/>
                        </a:buClr>
                        <a:buFont typeface="Verdana" pitchFamily="32" charset="0"/>
                        <a:buNone/>
                        <a:tabLst>
                          <a:tab pos="336550" algn="l"/>
                          <a:tab pos="784225" algn="l"/>
                          <a:tab pos="1233488" algn="l"/>
                          <a:tab pos="1682750" algn="l"/>
                          <a:tab pos="2132013" algn="l"/>
                          <a:tab pos="2581275" algn="l"/>
                          <a:tab pos="3030538" algn="l"/>
                          <a:tab pos="3479800" algn="l"/>
                          <a:tab pos="3929063" algn="l"/>
                          <a:tab pos="4378325" algn="l"/>
                          <a:tab pos="4827588" algn="l"/>
                          <a:tab pos="5276850" algn="l"/>
                          <a:tab pos="5726113" algn="l"/>
                          <a:tab pos="6175375" algn="l"/>
                          <a:tab pos="6624638" algn="l"/>
                          <a:tab pos="7073900" algn="l"/>
                          <a:tab pos="7523163" algn="l"/>
                          <a:tab pos="7972425" algn="l"/>
                          <a:tab pos="8421688" algn="l"/>
                          <a:tab pos="8870950" algn="l"/>
                          <a:tab pos="9320213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4.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Волосяной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покров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Verdana" pitchFamily="32" charset="0"/>
                      </a:endParaRPr>
                    </a:p>
                    <a:p>
                      <a:pPr marL="336550" indent="-336550">
                        <a:lnSpc>
                          <a:spcPct val="100000"/>
                        </a:lnSpc>
                        <a:buClr>
                          <a:srgbClr val="FF9900"/>
                        </a:buClr>
                        <a:buFont typeface="Verdana" pitchFamily="32" charset="0"/>
                        <a:buNone/>
                        <a:tabLst>
                          <a:tab pos="336550" algn="l"/>
                          <a:tab pos="784225" algn="l"/>
                          <a:tab pos="1233488" algn="l"/>
                          <a:tab pos="1682750" algn="l"/>
                          <a:tab pos="2132013" algn="l"/>
                          <a:tab pos="2581275" algn="l"/>
                          <a:tab pos="3030538" algn="l"/>
                          <a:tab pos="3479800" algn="l"/>
                          <a:tab pos="3929063" algn="l"/>
                          <a:tab pos="4378325" algn="l"/>
                          <a:tab pos="4827588" algn="l"/>
                          <a:tab pos="5276850" algn="l"/>
                          <a:tab pos="5726113" algn="l"/>
                          <a:tab pos="6175375" algn="l"/>
                          <a:tab pos="6624638" algn="l"/>
                          <a:tab pos="7073900" algn="l"/>
                          <a:tab pos="7523163" algn="l"/>
                          <a:tab pos="7972425" algn="l"/>
                          <a:tab pos="8421688" algn="l"/>
                          <a:tab pos="8870950" algn="l"/>
                          <a:tab pos="9320213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5.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Форма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лица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 и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подбородка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Verdana" pitchFamily="32" charset="0"/>
                      </a:endParaRPr>
                    </a:p>
                    <a:p>
                      <a:pPr marL="336550" indent="-336550">
                        <a:lnSpc>
                          <a:spcPct val="100000"/>
                        </a:lnSpc>
                        <a:buClr>
                          <a:srgbClr val="FF9900"/>
                        </a:buClr>
                        <a:buFont typeface="Verdana" pitchFamily="32" charset="0"/>
                        <a:buNone/>
                        <a:tabLst>
                          <a:tab pos="336550" algn="l"/>
                          <a:tab pos="784225" algn="l"/>
                          <a:tab pos="1233488" algn="l"/>
                          <a:tab pos="1682750" algn="l"/>
                          <a:tab pos="2132013" algn="l"/>
                          <a:tab pos="2581275" algn="l"/>
                          <a:tab pos="3030538" algn="l"/>
                          <a:tab pos="3479800" algn="l"/>
                          <a:tab pos="3929063" algn="l"/>
                          <a:tab pos="4378325" algn="l"/>
                          <a:tab pos="4827588" algn="l"/>
                          <a:tab pos="5276850" algn="l"/>
                          <a:tab pos="5726113" algn="l"/>
                          <a:tab pos="6175375" algn="l"/>
                          <a:tab pos="6624638" algn="l"/>
                          <a:tab pos="7073900" algn="l"/>
                          <a:tab pos="7523163" algn="l"/>
                          <a:tab pos="7972425" algn="l"/>
                          <a:tab pos="8421688" algn="l"/>
                          <a:tab pos="8870950" algn="l"/>
                          <a:tab pos="9320213" algn="l"/>
                        </a:tabLs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6.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Verdana" pitchFamily="32" charset="0"/>
                        </a:rPr>
                        <a:t>Рост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Verdana" pitchFamily="32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357298"/>
            <a:ext cx="8183880" cy="467774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    </a:t>
            </a:r>
            <a:r>
              <a:rPr lang="ru-RU" sz="2200" dirty="0" smtClean="0"/>
              <a:t>В разных частях мира человек должен приспосабливаться к разным климатическим условиям, прежде всего к солнечному излучению и влажности. Появились новые свойства, наиболее подходящие к определенным условиям проживания. Так возникли расы, или группы на которые делятся человечество.</a:t>
            </a:r>
            <a:br>
              <a:rPr lang="ru-RU" sz="2200" dirty="0" smtClean="0"/>
            </a:br>
            <a:r>
              <a:rPr lang="ru-RU" sz="2200" dirty="0" smtClean="0"/>
              <a:t>     Каждая человеческая раса имеет свои характерные черты, связанные с местом  ее возникновения и обитания. Расовые различия проявляется в цвете кожи, чертах лица и типов волос. </a:t>
            </a:r>
            <a:br>
              <a:rPr lang="ru-RU" sz="2200" dirty="0" smtClean="0"/>
            </a:br>
            <a:r>
              <a:rPr lang="ru-RU" sz="2200" dirty="0" smtClean="0"/>
              <a:t>     Различают от 20 до 30 рас, которые в разных сочетаниях дают 3 большие расы.</a:t>
            </a:r>
            <a:br>
              <a:rPr lang="ru-RU" sz="2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269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Один вид – разные расы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954107"/>
          </a:xfrm>
          <a:ln/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rgbClr val="FF99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dirty="0" err="1">
                <a:solidFill>
                  <a:srgbClr val="FFFF00"/>
                </a:solidFill>
              </a:rPr>
              <a:t>Человек</a:t>
            </a:r>
            <a:r>
              <a:rPr lang="en-GB" sz="2800" b="1" dirty="0">
                <a:solidFill>
                  <a:srgbClr val="FFFF00"/>
                </a:solidFill>
              </a:rPr>
              <a:t> </a:t>
            </a:r>
            <a:r>
              <a:rPr lang="en-GB" sz="2800" b="1" dirty="0" err="1">
                <a:solidFill>
                  <a:srgbClr val="FFFF00"/>
                </a:solidFill>
              </a:rPr>
              <a:t>разумный</a:t>
            </a:r>
            <a:r>
              <a:rPr lang="en-GB" sz="2800" b="1" dirty="0">
                <a:solidFill>
                  <a:srgbClr val="FFFF00"/>
                </a:solidFill>
              </a:rPr>
              <a:t> – </a:t>
            </a:r>
            <a:r>
              <a:rPr lang="en-GB" sz="2800" b="1" dirty="0" err="1">
                <a:solidFill>
                  <a:srgbClr val="FFFF00"/>
                </a:solidFill>
              </a:rPr>
              <a:t>единый</a:t>
            </a:r>
            <a:r>
              <a:rPr lang="en-GB" sz="2800" b="1" dirty="0">
                <a:solidFill>
                  <a:srgbClr val="FFFF00"/>
                </a:solidFill>
              </a:rPr>
              <a:t> </a:t>
            </a:r>
            <a:r>
              <a:rPr lang="en-GB" sz="2800" b="1" dirty="0" err="1">
                <a:solidFill>
                  <a:srgbClr val="FFFF00"/>
                </a:solidFill>
              </a:rPr>
              <a:t>биологический</a:t>
            </a:r>
            <a:r>
              <a:rPr lang="en-GB" sz="2800" b="1" dirty="0">
                <a:solidFill>
                  <a:srgbClr val="FFFF00"/>
                </a:solidFill>
              </a:rPr>
              <a:t> </a:t>
            </a:r>
            <a:r>
              <a:rPr lang="en-GB" sz="2800" b="1" dirty="0" err="1">
                <a:solidFill>
                  <a:srgbClr val="FFFF00"/>
                </a:solidFill>
              </a:rPr>
              <a:t>вид</a:t>
            </a:r>
            <a:r>
              <a:rPr lang="en-GB" sz="28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964612" cy="5734050"/>
          </a:xfrm>
          <a:ln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/>
              <a:t>Строение</a:t>
            </a:r>
            <a:r>
              <a:rPr lang="en-GB" sz="3600" dirty="0"/>
              <a:t> </a:t>
            </a:r>
            <a:r>
              <a:rPr lang="en-GB" sz="3600" dirty="0" err="1"/>
              <a:t>черепа</a:t>
            </a:r>
            <a:r>
              <a:rPr lang="en-GB" sz="3600" dirty="0"/>
              <a:t>(</a:t>
            </a:r>
            <a:r>
              <a:rPr lang="en-GB" sz="3600" dirty="0" err="1"/>
              <a:t>соотношение</a:t>
            </a:r>
            <a:r>
              <a:rPr lang="en-GB" sz="3600" dirty="0"/>
              <a:t> </a:t>
            </a:r>
            <a:r>
              <a:rPr lang="en-GB" sz="3600" dirty="0" err="1"/>
              <a:t>лицевого</a:t>
            </a:r>
            <a:r>
              <a:rPr lang="en-GB" sz="3600" dirty="0"/>
              <a:t> и </a:t>
            </a:r>
            <a:r>
              <a:rPr lang="en-GB" sz="3600" dirty="0" err="1"/>
              <a:t>мозгового</a:t>
            </a:r>
            <a:r>
              <a:rPr lang="en-GB" sz="3600" dirty="0"/>
              <a:t> </a:t>
            </a:r>
            <a:r>
              <a:rPr lang="en-GB" sz="3600" dirty="0" err="1"/>
              <a:t>отделов</a:t>
            </a:r>
            <a:r>
              <a:rPr lang="en-GB" sz="3600" dirty="0"/>
              <a:t>);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/>
              <a:t>Уровень</a:t>
            </a:r>
            <a:r>
              <a:rPr lang="en-GB" sz="3600" dirty="0"/>
              <a:t> </a:t>
            </a:r>
            <a:r>
              <a:rPr lang="en-GB" sz="3600" dirty="0" err="1"/>
              <a:t>развития</a:t>
            </a:r>
            <a:r>
              <a:rPr lang="en-GB" sz="3600" dirty="0"/>
              <a:t> </a:t>
            </a:r>
            <a:r>
              <a:rPr lang="en-GB" sz="3600" dirty="0" err="1"/>
              <a:t>мозга</a:t>
            </a:r>
            <a:r>
              <a:rPr lang="en-GB" sz="3600" dirty="0"/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/>
              <a:t>Строение</a:t>
            </a:r>
            <a:r>
              <a:rPr lang="en-GB" sz="3600" dirty="0"/>
              <a:t> </a:t>
            </a:r>
            <a:r>
              <a:rPr lang="en-GB" sz="3600" dirty="0" err="1"/>
              <a:t>стоп</a:t>
            </a:r>
            <a:r>
              <a:rPr lang="en-GB" sz="3600" dirty="0"/>
              <a:t> и </a:t>
            </a:r>
            <a:r>
              <a:rPr lang="en-GB" sz="3600" dirty="0" err="1"/>
              <a:t>рук</a:t>
            </a:r>
            <a:r>
              <a:rPr lang="en-GB" sz="3600" dirty="0"/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/>
              <a:t>Скрещивание</a:t>
            </a:r>
            <a:r>
              <a:rPr lang="en-GB" sz="3600" dirty="0"/>
              <a:t> и </a:t>
            </a:r>
            <a:r>
              <a:rPr lang="en-GB" sz="3600" dirty="0" err="1"/>
              <a:t>плодовитое</a:t>
            </a:r>
            <a:r>
              <a:rPr lang="en-GB" sz="3600" dirty="0"/>
              <a:t> </a:t>
            </a:r>
            <a:r>
              <a:rPr lang="en-GB" sz="3600" dirty="0" err="1"/>
              <a:t>потомство</a:t>
            </a:r>
            <a:r>
              <a:rPr lang="en-GB" sz="3600" dirty="0"/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/>
              <a:t>Группы</a:t>
            </a:r>
            <a:r>
              <a:rPr lang="en-GB" sz="3600" dirty="0"/>
              <a:t> </a:t>
            </a:r>
            <a:r>
              <a:rPr lang="en-GB" sz="3600" dirty="0" err="1"/>
              <a:t>крови</a:t>
            </a:r>
            <a:r>
              <a:rPr lang="en-GB" sz="3600" dirty="0"/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/>
              <a:t>46 </a:t>
            </a:r>
            <a:r>
              <a:rPr lang="en-GB" sz="3600" dirty="0" err="1"/>
              <a:t>хромосом</a:t>
            </a:r>
            <a:r>
              <a:rPr lang="en-GB" sz="3600" dirty="0"/>
              <a:t>.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Verdana" pitchFamily="32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>
                <a:solidFill>
                  <a:srgbClr val="FF9900"/>
                </a:solidFill>
              </a:rPr>
              <a:t>  </a:t>
            </a:r>
            <a:r>
              <a:rPr lang="en-GB" sz="5400" dirty="0">
                <a:solidFill>
                  <a:srgbClr val="FF9900"/>
                </a:solidFill>
              </a:rPr>
              <a:t>?</a:t>
            </a:r>
            <a:r>
              <a:rPr lang="en-GB" sz="3600" dirty="0">
                <a:solidFill>
                  <a:srgbClr val="FF9900"/>
                </a:solidFill>
              </a:rPr>
              <a:t>  </a:t>
            </a:r>
            <a:r>
              <a:rPr lang="en-GB" sz="3600" b="1" dirty="0">
                <a:solidFill>
                  <a:srgbClr val="FFFF00"/>
                </a:solidFill>
              </a:rPr>
              <a:t>В </a:t>
            </a:r>
            <a:r>
              <a:rPr lang="en-GB" sz="3600" b="1" dirty="0" err="1">
                <a:solidFill>
                  <a:srgbClr val="FFFF00"/>
                </a:solidFill>
              </a:rPr>
              <a:t>чём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dirty="0" err="1">
                <a:solidFill>
                  <a:srgbClr val="FFFF00"/>
                </a:solidFill>
              </a:rPr>
              <a:t>причины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dirty="0" err="1">
                <a:solidFill>
                  <a:srgbClr val="FFFF00"/>
                </a:solidFill>
              </a:rPr>
              <a:t>различий</a:t>
            </a:r>
            <a:r>
              <a:rPr lang="en-GB" sz="36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395288" y="5876925"/>
            <a:ext cx="647700" cy="6477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FF0000"/>
              </a:buClr>
              <a:buFont typeface="Verdana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b="1">
                <a:solidFill>
                  <a:srgbClr val="FF0000"/>
                </a:solidFill>
                <a:latin typeface="Verdana" pitchFamily="32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  <a:ln/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rgbClr val="003B7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b="1">
                <a:solidFill>
                  <a:srgbClr val="333366"/>
                </a:solidFill>
              </a:rPr>
              <a:t>Тема урока: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998538"/>
            <a:ext cx="8640762" cy="4201150"/>
          </a:xfrm>
          <a:ln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165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6600" b="1" dirty="0" err="1" smtClean="0">
                <a:solidFill>
                  <a:srgbClr val="FFFF00"/>
                </a:solidFill>
              </a:rPr>
              <a:t>Человече</a:t>
            </a:r>
            <a:r>
              <a:rPr lang="ru-RU" sz="6600" b="1" dirty="0" err="1" smtClean="0">
                <a:solidFill>
                  <a:srgbClr val="FFFF00"/>
                </a:solidFill>
              </a:rPr>
              <a:t>ство</a:t>
            </a:r>
            <a:r>
              <a:rPr lang="ru-RU" sz="6600" b="1" dirty="0" smtClean="0">
                <a:solidFill>
                  <a:srgbClr val="FFFF00"/>
                </a:solidFill>
              </a:rPr>
              <a:t>- единый биологический вид.</a:t>
            </a:r>
            <a:endParaRPr lang="en-GB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1323439"/>
          </a:xfrm>
          <a:ln/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rgbClr val="FF99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 err="1">
                <a:solidFill>
                  <a:srgbClr val="FFFF00"/>
                </a:solidFill>
              </a:rPr>
              <a:t>Цель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err="1">
                <a:solidFill>
                  <a:srgbClr val="FFFF00"/>
                </a:solidFill>
              </a:rPr>
              <a:t>урока</a:t>
            </a:r>
            <a:r>
              <a:rPr lang="en-GB" sz="3200" b="1" dirty="0">
                <a:solidFill>
                  <a:srgbClr val="FFFF00"/>
                </a:solidFill>
              </a:rPr>
              <a:t>:</a:t>
            </a:r>
            <a:r>
              <a:rPr lang="en-GB" sz="3200" b="1" dirty="0">
                <a:solidFill>
                  <a:srgbClr val="FF9900"/>
                </a:solidFill>
              </a:rPr>
              <a:t/>
            </a:r>
            <a:br>
              <a:rPr lang="en-GB" sz="3200" b="1" dirty="0">
                <a:solidFill>
                  <a:srgbClr val="FF9900"/>
                </a:solidFill>
              </a:rPr>
            </a:br>
            <a:r>
              <a:rPr lang="en-GB" sz="2400" dirty="0" err="1"/>
              <a:t>Доказать</a:t>
            </a:r>
            <a:r>
              <a:rPr lang="en-GB" sz="2400" dirty="0"/>
              <a:t> </a:t>
            </a:r>
            <a:r>
              <a:rPr lang="en-GB" sz="2400" dirty="0" err="1"/>
              <a:t>существование</a:t>
            </a:r>
            <a:r>
              <a:rPr lang="en-GB" sz="2400" dirty="0"/>
              <a:t> </a:t>
            </a:r>
            <a:r>
              <a:rPr lang="en-GB" sz="2400" dirty="0" err="1"/>
              <a:t>одного</a:t>
            </a:r>
            <a:r>
              <a:rPr lang="en-GB" sz="2400" dirty="0"/>
              <a:t> </a:t>
            </a:r>
            <a:r>
              <a:rPr lang="en-GB" sz="2400" dirty="0" err="1"/>
              <a:t>вида</a:t>
            </a:r>
            <a:r>
              <a:rPr lang="en-GB" sz="2400" dirty="0"/>
              <a:t> </a:t>
            </a:r>
            <a:r>
              <a:rPr lang="en-GB" sz="2400" dirty="0" err="1"/>
              <a:t>Человек</a:t>
            </a:r>
            <a:r>
              <a:rPr lang="en-GB" sz="2400" dirty="0"/>
              <a:t> </a:t>
            </a:r>
            <a:r>
              <a:rPr lang="en-GB" sz="2400" dirty="0" err="1"/>
              <a:t>разумный</a:t>
            </a:r>
            <a:r>
              <a:rPr lang="en-GB" sz="2400" dirty="0"/>
              <a:t>, </a:t>
            </a:r>
            <a:r>
              <a:rPr lang="en-GB" sz="2400" dirty="0" err="1"/>
              <a:t>представленного</a:t>
            </a:r>
            <a:r>
              <a:rPr lang="en-GB" sz="2400" dirty="0"/>
              <a:t> </a:t>
            </a:r>
            <a:r>
              <a:rPr lang="en-GB" sz="2400" dirty="0" err="1"/>
              <a:t>расами</a:t>
            </a:r>
            <a:r>
              <a:rPr lang="en-GB" sz="2400" dirty="0"/>
              <a:t>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144000" cy="5561012"/>
          </a:xfrm>
          <a:ln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>
              <a:solidFill>
                <a:srgbClr val="FFCC66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>
                <a:solidFill>
                  <a:srgbClr val="FFFF00"/>
                </a:solidFill>
              </a:rPr>
              <a:t>Задачи урока: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/>
              <a:t>изучить биологические особенности человеческих рас, провести анализ причин их возникновения, сформировать понятия о единстве происхождения и биологической равноценности рас;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>
              <a:solidFill>
                <a:srgbClr val="FFCC66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/>
              <a:t>развить правильную позицию в оценке таких течений, как расизм, шовинизм, «социальный дарвинизм»;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Verdana" pitchFamily="32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/>
          </a:p>
          <a:p>
            <a:pPr algn="just">
              <a:lnSpc>
                <a:spcPct val="90000"/>
              </a:lnSpc>
              <a:spcBef>
                <a:spcPts val="600"/>
              </a:spcBef>
              <a:buFont typeface="Verdana" pitchFamily="32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/>
              <a:t>способствовать формированию культуросообразного поведения по отношению к представителям различных рас.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 typeface="Verdana" pitchFamily="32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6331"/>
          </a:xfrm>
          <a:ln w="9360">
            <a:solidFill>
              <a:srgbClr val="FFCC66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rgbClr val="FF99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>
                <a:solidFill>
                  <a:srgbClr val="FF0000"/>
                </a:solidFill>
              </a:rPr>
              <a:t>Основные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понятия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темы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616575"/>
          </a:xfrm>
          <a:ln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FFCC66"/>
              </a:solidFill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>
                <a:solidFill>
                  <a:srgbClr val="FFFF00"/>
                </a:solidFill>
              </a:rPr>
              <a:t>Раса</a:t>
            </a:r>
            <a:r>
              <a:rPr lang="en-GB" sz="2800" b="1" dirty="0">
                <a:solidFill>
                  <a:srgbClr val="FFFF00"/>
                </a:solidFill>
              </a:rPr>
              <a:t>-</a:t>
            </a:r>
            <a:r>
              <a:rPr lang="en-GB" sz="2800" dirty="0">
                <a:solidFill>
                  <a:srgbClr val="FF9900"/>
                </a:solidFill>
              </a:rPr>
              <a:t> </a:t>
            </a:r>
            <a:r>
              <a:rPr lang="en-GB" sz="2800" dirty="0" err="1"/>
              <a:t>совокупность</a:t>
            </a:r>
            <a:r>
              <a:rPr lang="en-GB" sz="2800" dirty="0"/>
              <a:t> </a:t>
            </a:r>
            <a:r>
              <a:rPr lang="en-GB" sz="2800" dirty="0" err="1"/>
              <a:t>людей</a:t>
            </a:r>
            <a:r>
              <a:rPr lang="en-GB" sz="2800" dirty="0"/>
              <a:t>, </a:t>
            </a:r>
            <a:r>
              <a:rPr lang="en-GB" sz="2800" dirty="0" err="1"/>
              <a:t>обладающих</a:t>
            </a:r>
            <a:r>
              <a:rPr lang="en-GB" sz="2800" dirty="0"/>
              <a:t> </a:t>
            </a:r>
            <a:r>
              <a:rPr lang="en-GB" sz="2800" dirty="0" err="1"/>
              <a:t>генетико-физиологической</a:t>
            </a:r>
            <a:r>
              <a:rPr lang="en-GB" sz="2800" dirty="0"/>
              <a:t> </a:t>
            </a:r>
            <a:r>
              <a:rPr lang="en-GB" sz="2800" dirty="0" err="1"/>
              <a:t>общностью</a:t>
            </a:r>
            <a:r>
              <a:rPr lang="en-GB" sz="2800" dirty="0"/>
              <a:t>, </a:t>
            </a:r>
            <a:r>
              <a:rPr lang="en-GB" sz="2800" dirty="0" err="1"/>
              <a:t>происхождение</a:t>
            </a:r>
            <a:r>
              <a:rPr lang="en-GB" sz="2800" dirty="0"/>
              <a:t> </a:t>
            </a:r>
            <a:r>
              <a:rPr lang="en-GB" sz="2800" dirty="0" err="1"/>
              <a:t>которой</a:t>
            </a:r>
            <a:r>
              <a:rPr lang="en-GB" sz="2800" dirty="0"/>
              <a:t> </a:t>
            </a:r>
            <a:r>
              <a:rPr lang="en-GB" sz="2800" dirty="0" err="1"/>
              <a:t>связано</a:t>
            </a:r>
            <a:r>
              <a:rPr lang="en-GB" sz="2800" dirty="0"/>
              <a:t> с </a:t>
            </a:r>
            <a:r>
              <a:rPr lang="en-GB" sz="2800" dirty="0" err="1"/>
              <a:t>определённым</a:t>
            </a:r>
            <a:r>
              <a:rPr lang="en-GB" sz="2800" dirty="0"/>
              <a:t> </a:t>
            </a:r>
            <a:r>
              <a:rPr lang="en-GB" sz="2800" dirty="0" err="1"/>
              <a:t>ареалом</a:t>
            </a:r>
            <a:r>
              <a:rPr lang="en-GB" sz="2800" dirty="0"/>
              <a:t>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>
                <a:solidFill>
                  <a:srgbClr val="FFFF00"/>
                </a:solidFill>
              </a:rPr>
              <a:t>Расоведение</a:t>
            </a:r>
            <a:r>
              <a:rPr lang="en-GB" sz="2800" b="1" dirty="0">
                <a:solidFill>
                  <a:srgbClr val="FFFF00"/>
                </a:solidFill>
              </a:rPr>
              <a:t>-</a:t>
            </a:r>
            <a:r>
              <a:rPr lang="en-GB" sz="2800" dirty="0">
                <a:solidFill>
                  <a:srgbClr val="FF9900"/>
                </a:solidFill>
              </a:rPr>
              <a:t> </a:t>
            </a:r>
            <a:r>
              <a:rPr lang="en-GB" sz="2800" dirty="0" err="1"/>
              <a:t>наука</a:t>
            </a:r>
            <a:r>
              <a:rPr lang="en-GB" sz="2800" dirty="0"/>
              <a:t>, </a:t>
            </a:r>
            <a:r>
              <a:rPr lang="en-GB" sz="2800" dirty="0" err="1"/>
              <a:t>изучающая</a:t>
            </a:r>
            <a:r>
              <a:rPr lang="en-GB" sz="2800" dirty="0"/>
              <a:t> </a:t>
            </a:r>
            <a:r>
              <a:rPr lang="en-GB" sz="2800" dirty="0" err="1"/>
              <a:t>происхождение</a:t>
            </a:r>
            <a:r>
              <a:rPr lang="en-GB" sz="2800" dirty="0"/>
              <a:t>, </a:t>
            </a:r>
            <a:r>
              <a:rPr lang="en-GB" sz="2800" dirty="0" err="1"/>
              <a:t>развитие</a:t>
            </a:r>
            <a:r>
              <a:rPr lang="en-GB" sz="2800" dirty="0"/>
              <a:t> и </a:t>
            </a:r>
            <a:r>
              <a:rPr lang="en-GB" sz="2800" dirty="0" err="1"/>
              <a:t>историю</a:t>
            </a:r>
            <a:r>
              <a:rPr lang="en-GB" sz="2800" dirty="0"/>
              <a:t> </a:t>
            </a:r>
            <a:r>
              <a:rPr lang="en-GB" sz="2800" dirty="0" err="1"/>
              <a:t>человеческих</a:t>
            </a:r>
            <a:r>
              <a:rPr lang="en-GB" sz="2800" dirty="0"/>
              <a:t> </a:t>
            </a:r>
            <a:r>
              <a:rPr lang="en-GB" sz="2800" dirty="0" err="1"/>
              <a:t>рас</a:t>
            </a:r>
            <a:r>
              <a:rPr lang="en-GB" sz="2800" dirty="0"/>
              <a:t>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>
                <a:solidFill>
                  <a:srgbClr val="FFFF00"/>
                </a:solidFill>
              </a:rPr>
              <a:t>Расизм</a:t>
            </a:r>
            <a:r>
              <a:rPr lang="en-GB" sz="2800" b="1" dirty="0">
                <a:solidFill>
                  <a:srgbClr val="FFFF00"/>
                </a:solidFill>
              </a:rPr>
              <a:t>-</a:t>
            </a:r>
            <a:r>
              <a:rPr lang="en-GB" sz="2800" dirty="0">
                <a:solidFill>
                  <a:srgbClr val="FF9900"/>
                </a:solidFill>
              </a:rPr>
              <a:t> </a:t>
            </a:r>
            <a:r>
              <a:rPr lang="en-GB" sz="2800" dirty="0" err="1"/>
              <a:t>антинаучное</a:t>
            </a:r>
            <a:r>
              <a:rPr lang="en-GB" sz="2800" dirty="0"/>
              <a:t> </a:t>
            </a:r>
            <a:r>
              <a:rPr lang="en-GB" sz="2800" dirty="0" err="1"/>
              <a:t>учение</a:t>
            </a:r>
            <a:r>
              <a:rPr lang="en-GB" sz="2800" dirty="0"/>
              <a:t> о </a:t>
            </a:r>
            <a:r>
              <a:rPr lang="en-GB" sz="2800" dirty="0" err="1"/>
              <a:t>расах</a:t>
            </a:r>
            <a:r>
              <a:rPr lang="en-GB" sz="2800" dirty="0"/>
              <a:t>, </a:t>
            </a:r>
            <a:r>
              <a:rPr lang="en-GB" sz="2800" dirty="0" err="1"/>
              <a:t>основой</a:t>
            </a:r>
            <a:r>
              <a:rPr lang="en-GB" sz="2800" dirty="0"/>
              <a:t> </a:t>
            </a:r>
            <a:r>
              <a:rPr lang="en-GB" sz="2800" dirty="0" err="1"/>
              <a:t>которого</a:t>
            </a:r>
            <a:r>
              <a:rPr lang="en-GB" sz="2800" dirty="0"/>
              <a:t> </a:t>
            </a:r>
            <a:r>
              <a:rPr lang="en-GB" sz="2800" dirty="0" err="1"/>
              <a:t>является</a:t>
            </a:r>
            <a:r>
              <a:rPr lang="en-GB" sz="2800" dirty="0"/>
              <a:t> </a:t>
            </a:r>
            <a:r>
              <a:rPr lang="en-GB" sz="2800" dirty="0" err="1"/>
              <a:t>утверждение</a:t>
            </a:r>
            <a:r>
              <a:rPr lang="en-GB" sz="2800" dirty="0"/>
              <a:t> </a:t>
            </a:r>
            <a:r>
              <a:rPr lang="en-GB" sz="2800" dirty="0" err="1"/>
              <a:t>физической</a:t>
            </a:r>
            <a:r>
              <a:rPr lang="en-GB" sz="2800" dirty="0"/>
              <a:t> и </a:t>
            </a:r>
            <a:r>
              <a:rPr lang="en-GB" sz="2800" dirty="0" err="1"/>
              <a:t>психической</a:t>
            </a:r>
            <a:r>
              <a:rPr lang="en-GB" sz="2800" dirty="0"/>
              <a:t> </a:t>
            </a:r>
            <a:r>
              <a:rPr lang="en-GB" sz="2800" dirty="0" err="1"/>
              <a:t>неполноценности</a:t>
            </a:r>
            <a:r>
              <a:rPr lang="en-GB" sz="2800" dirty="0"/>
              <a:t> «</a:t>
            </a:r>
            <a:r>
              <a:rPr lang="en-GB" sz="2800" dirty="0" err="1"/>
              <a:t>низших</a:t>
            </a:r>
            <a:r>
              <a:rPr lang="en-GB" sz="2800" dirty="0"/>
              <a:t>» и </a:t>
            </a:r>
            <a:r>
              <a:rPr lang="en-GB" sz="2800" dirty="0" err="1"/>
              <a:t>превосходства</a:t>
            </a:r>
            <a:r>
              <a:rPr lang="en-GB" sz="2800" dirty="0"/>
              <a:t> «</a:t>
            </a:r>
            <a:r>
              <a:rPr lang="en-GB" sz="2800" dirty="0" err="1"/>
              <a:t>высших</a:t>
            </a:r>
            <a:r>
              <a:rPr lang="en-GB" sz="2800" dirty="0"/>
              <a:t>» </a:t>
            </a:r>
            <a:r>
              <a:rPr lang="en-GB" sz="2800" dirty="0" err="1"/>
              <a:t>рас</a:t>
            </a:r>
            <a:r>
              <a:rPr lang="en-GB" sz="28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52" name="Picture 4" descr="st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099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9219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915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2291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4339" name="Picture 4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358</Words>
  <Application>Microsoft Office PowerPoint</Application>
  <PresentationFormat>Экран (4:3)</PresentationFormat>
  <Paragraphs>53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Автор : Аспембитова Наталья     Адайкановна  учитель географии  МБОУ «Кош-Агачская средняя общеобразовательная школа имени В.И.Чаптынова» </vt:lpstr>
      <vt:lpstr>Тема урока:</vt:lpstr>
      <vt:lpstr>Цель урока: Доказать существование одного вида Человек разумный, представленного расами.</vt:lpstr>
      <vt:lpstr>Основные понятия темы</vt:lpstr>
      <vt:lpstr>Слайд 5</vt:lpstr>
      <vt:lpstr>Слайд 6</vt:lpstr>
      <vt:lpstr>Слайд 7</vt:lpstr>
      <vt:lpstr>Слайд 8</vt:lpstr>
      <vt:lpstr>Слайд 9</vt:lpstr>
      <vt:lpstr>Причины возникновения рас</vt:lpstr>
      <vt:lpstr>Влияние факторов на формирование морфологических признаков</vt:lpstr>
      <vt:lpstr>     В разных частях мира человек должен приспосабливаться к разным климатическим условиям, прежде всего к солнечному излучению и влажности. Появились новые свойства, наиболее подходящие к определенным условиям проживания. Так возникли расы, или группы на которые делятся человечество.      Каждая человеческая раса имеет свои характерные черты, связанные с местом  ее возникновения и обитания. Расовые различия проявляется в цвете кожи, чертах лица и типов волос.       Различают от 20 до 30 рас, которые в разных сочетаниях дают 3 большие расы.    </vt:lpstr>
      <vt:lpstr>Человек разумный – единый биологический вид: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Человеческие расы, их родство и происхождение</dc:title>
  <dc:creator>Admin</dc:creator>
  <cp:lastModifiedBy>Admin</cp:lastModifiedBy>
  <cp:revision>9</cp:revision>
  <dcterms:created xsi:type="dcterms:W3CDTF">2014-06-20T09:38:44Z</dcterms:created>
  <dcterms:modified xsi:type="dcterms:W3CDTF">2014-11-09T11:21:51Z</dcterms:modified>
</cp:coreProperties>
</file>