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3" r:id="rId3"/>
    <p:sldId id="264" r:id="rId4"/>
    <p:sldId id="265" r:id="rId5"/>
    <p:sldId id="257" r:id="rId6"/>
    <p:sldId id="270" r:id="rId7"/>
    <p:sldId id="262" r:id="rId8"/>
    <p:sldId id="271" r:id="rId9"/>
    <p:sldId id="258" r:id="rId10"/>
    <p:sldId id="272" r:id="rId11"/>
    <p:sldId id="260" r:id="rId12"/>
    <p:sldId id="273" r:id="rId13"/>
    <p:sldId id="261" r:id="rId14"/>
    <p:sldId id="274" r:id="rId15"/>
    <p:sldId id="266" r:id="rId16"/>
    <p:sldId id="267" r:id="rId17"/>
    <p:sldId id="275" r:id="rId18"/>
    <p:sldId id="268" r:id="rId19"/>
    <p:sldId id="276" r:id="rId20"/>
    <p:sldId id="269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44B13-C0DF-4095-99DD-E92213A3D52B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A0C17-F1DC-424C-B4EC-005DC0BB9D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0C17-F1DC-424C-B4EC-005DC0BB9D4D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0C17-F1DC-424C-B4EC-005DC0BB9D4D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FF6E-108D-4AF3-AF22-CDE016E6FB09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B843-FAF0-4B34-A98A-49AF7C7BB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Правильные многогранники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ЦОР по математике</a:t>
            </a:r>
          </a:p>
          <a:p>
            <a:r>
              <a:rPr lang="ru-RU" dirty="0" smtClean="0"/>
              <a:t>Автор: Тазетдинов Шамиль </a:t>
            </a:r>
            <a:r>
              <a:rPr lang="ru-RU" dirty="0" err="1" smtClean="0"/>
              <a:t>Хасиятуллович</a:t>
            </a:r>
            <a:r>
              <a:rPr lang="ru-RU" dirty="0" smtClean="0"/>
              <a:t>, учитель математики МБОУ «Стародрожжановская СОШ № 1» Дрожжановского муниципального района 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Чертёж и технический рисунок октаэдра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55028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746079" cy="436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1224136" cy="108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573016"/>
            <a:ext cx="1296144" cy="113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229200"/>
            <a:ext cx="1224136" cy="127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2060848"/>
            <a:ext cx="10524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645024"/>
            <a:ext cx="1104477" cy="105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5229200"/>
            <a:ext cx="1102666" cy="10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596336" y="624186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справа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465313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слева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32129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снизу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314096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спереди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479715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сзади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сверху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62068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Arial" charset="0"/>
              </a:rPr>
              <a:t>Правильный многогранник, у которого грани - правильные  треугольники и в вершине сходится по пять рёбер и граней. У икосаэдра: 20 граней, 12 вершин и 30 ребер</a:t>
            </a:r>
            <a:endParaRPr lang="ru-RU" dirty="0"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95936" y="0"/>
            <a:ext cx="2245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Икосаэдр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Чертёж и технический рисунок икосаэдра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841109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922338" cy="436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9776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645024"/>
            <a:ext cx="1008112" cy="93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229200"/>
            <a:ext cx="1075184" cy="101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916832"/>
            <a:ext cx="991369" cy="95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3501008"/>
            <a:ext cx="1117879" cy="112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5157192"/>
            <a:ext cx="1038926" cy="107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314096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спереди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479715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сзади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сверху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96336" y="623731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справа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458112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слева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96336" y="299695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снизу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83671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Правильный многогранник, у которого грани правильные пятиугольники и в каждой вершине сходится по три ребра и три грани.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У додекаэдра:12 граней, 20 вершин и 30 ребер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95936" y="0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Додекаэдр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Чертёж и технический рисунок додекаэдра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859828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1"/>
        </p:xfrm>
        <a:graphic>
          <a:graphicData uri="http://schemas.openxmlformats.org/drawingml/2006/table">
            <a:tbl>
              <a:tblPr/>
              <a:tblGrid>
                <a:gridCol w="1533525"/>
                <a:gridCol w="1277938"/>
                <a:gridCol w="1381125"/>
                <a:gridCol w="1349375"/>
                <a:gridCol w="1228725"/>
                <a:gridCol w="1458912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гексаэдр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Центры симметрии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Оси симметрии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Плоскости симметрии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Элементы симметрии правильных многогранников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Правильные невыпуклые многогранники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132856"/>
            <a:ext cx="2736304" cy="233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4725144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октаэдра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5" y="2132856"/>
            <a:ext cx="2520280" cy="239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03848" y="4869160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икосаэдра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132856"/>
            <a:ext cx="2494040" cy="24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156176" y="5013176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</a:t>
            </a:r>
            <a:r>
              <a:rPr lang="ru-RU" sz="4400" dirty="0" err="1" smtClean="0">
                <a:latin typeface="+mj-lt"/>
                <a:ea typeface="+mj-ea"/>
                <a:cs typeface="+mj-cs"/>
              </a:rPr>
              <a:t>додека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рисунки невыпуклых многогранников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2562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2755475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916831"/>
            <a:ext cx="2952328" cy="276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3528" y="5013176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октаэдра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3848" y="5157192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икосаэдра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56176" y="5301208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Звёздчатая форма </a:t>
            </a:r>
            <a:r>
              <a:rPr lang="ru-RU" sz="4400" dirty="0" err="1" smtClean="0">
                <a:latin typeface="+mj-lt"/>
                <a:ea typeface="+mj-ea"/>
                <a:cs typeface="+mj-cs"/>
              </a:rPr>
              <a:t>додека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эдра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Полуправильные многогранники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988840"/>
            <a:ext cx="25379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4725144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Усеченный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тетраэдр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1988841"/>
            <a:ext cx="2520280" cy="23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88840"/>
            <a:ext cx="2520280" cy="233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059832" y="4869160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Усеченный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икоса</a:t>
            </a:r>
            <a:r>
              <a:rPr kumimoji="0" lang="ru-RU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эдр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84168" y="4941168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Кубооктаэдр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рисунки полуправильных многогранников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263067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1" y="2060848"/>
            <a:ext cx="2592287" cy="269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59" y="2060848"/>
            <a:ext cx="2808313" cy="267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3528" y="4725144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Усеченный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тетраэдр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059832" y="4869160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Усеченный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икоса</a:t>
            </a:r>
            <a:r>
              <a:rPr kumimoji="0" lang="ru-RU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эдр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84168" y="4941168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Кубооктаэдр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многогранника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Многогранник – это часть пространства, ограниченная совокупностью конечного числа плоских многоугольников, соединённых таким образом, что каждая сторона любого многогранника является стороной ровно одного многоугольника. Многоугольники называются гранями, их стороны – рёбрами, а вершины – вершинами.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Полуправильные многогранники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253360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869160"/>
            <a:ext cx="2356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Икосододекаэдр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2478700" cy="238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47864" y="4941168"/>
            <a:ext cx="2673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Ромбокубооктаэдр</a:t>
            </a:r>
            <a:endParaRPr lang="ru-RU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72816"/>
            <a:ext cx="2448272" cy="236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56176" y="501317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Ромбоусечённый</a:t>
            </a:r>
            <a:r>
              <a:rPr lang="ru-RU" sz="2400" dirty="0" smtClean="0"/>
              <a:t> </a:t>
            </a:r>
            <a:r>
              <a:rPr lang="ru-RU" sz="2400" dirty="0" err="1" smtClean="0"/>
              <a:t>кубооктаэдр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рисунки полуправильных многогранников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16832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844824"/>
            <a:ext cx="259143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1" y="1916832"/>
            <a:ext cx="2520280" cy="266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4869160"/>
            <a:ext cx="2356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Икосододекаэдр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4941168"/>
            <a:ext cx="2673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Ромбокубооктаэдр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501317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Ромбоусечённый</a:t>
            </a:r>
            <a:r>
              <a:rPr lang="ru-RU" sz="2400" dirty="0" smtClean="0"/>
              <a:t> </a:t>
            </a:r>
            <a:r>
              <a:rPr lang="ru-RU" sz="2400" dirty="0" err="1" smtClean="0"/>
              <a:t>кубооктаэдр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Правильным называется многогранник, у которого все грани являются  правильными многоугольниками, и все многогранные углы при вершинах равны</a:t>
            </a:r>
            <a:r>
              <a:rPr lang="ru-RU" sz="2800" dirty="0" smtClean="0"/>
              <a:t>.</a:t>
            </a:r>
            <a:endParaRPr lang="ru-RU" dirty="0" smtClean="0"/>
          </a:p>
          <a:p>
            <a:r>
              <a:rPr lang="ru-RU" dirty="0" smtClean="0"/>
              <a:t>В каждой вершине многогранника должно сходиться столько правильных </a:t>
            </a:r>
            <a:r>
              <a:rPr lang="en-US" dirty="0" smtClean="0"/>
              <a:t>n</a:t>
            </a:r>
            <a:r>
              <a:rPr lang="ru-RU" dirty="0" smtClean="0"/>
              <a:t> – угольников, чтобы сумма их углов была меньше 360</a:t>
            </a:r>
            <a:r>
              <a:rPr lang="ru-RU" baseline="68000" dirty="0" smtClean="0"/>
              <a:t>0</a:t>
            </a:r>
            <a:r>
              <a:rPr lang="ru-RU" dirty="0" smtClean="0"/>
              <a:t>.   Т.е    должна выполняться  формула </a:t>
            </a:r>
            <a:r>
              <a:rPr lang="el-GR" dirty="0" smtClean="0"/>
              <a:t>β</a:t>
            </a:r>
            <a:r>
              <a:rPr lang="en-US" dirty="0" smtClean="0"/>
              <a:t>k</a:t>
            </a:r>
            <a:r>
              <a:rPr lang="ru-RU" dirty="0" smtClean="0"/>
              <a:t> </a:t>
            </a:r>
            <a:r>
              <a:rPr lang="en-US" dirty="0" smtClean="0"/>
              <a:t>&lt; </a:t>
            </a:r>
            <a:r>
              <a:rPr lang="ru-RU" dirty="0" smtClean="0"/>
              <a:t>360</a:t>
            </a:r>
            <a:r>
              <a:rPr lang="ru-RU" baseline="68000" dirty="0" smtClean="0"/>
              <a:t>0</a:t>
            </a:r>
            <a:r>
              <a:rPr lang="ru-RU" dirty="0" smtClean="0"/>
              <a:t> ( </a:t>
            </a:r>
            <a:r>
              <a:rPr lang="el-GR" dirty="0" smtClean="0"/>
              <a:t>β</a:t>
            </a:r>
            <a:r>
              <a:rPr lang="ru-RU" dirty="0" smtClean="0"/>
              <a:t>-градусная мера угла многоугольника, являющегося гранью многогранника, </a:t>
            </a:r>
            <a:r>
              <a:rPr lang="en-US" dirty="0" smtClean="0"/>
              <a:t>k </a:t>
            </a:r>
            <a:r>
              <a:rPr lang="ru-RU" dirty="0" smtClean="0"/>
              <a:t>– число многоугольников, сходящихся в одной вершине многогранника.)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9"/>
          <p:cNvGraphicFramePr>
            <a:graphicFrameLocks/>
          </p:cNvGraphicFramePr>
          <p:nvPr/>
        </p:nvGraphicFramePr>
        <p:xfrm>
          <a:off x="251520" y="2564904"/>
          <a:ext cx="8461447" cy="3535680"/>
        </p:xfrm>
        <a:graphic>
          <a:graphicData uri="http://schemas.openxmlformats.org/drawingml/2006/table">
            <a:tbl>
              <a:tblPr/>
              <a:tblGrid>
                <a:gridCol w="2118929"/>
                <a:gridCol w="1471479"/>
                <a:gridCol w="1842469"/>
                <a:gridCol w="3028570"/>
              </a:tblGrid>
              <a:tr h="944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плоских углов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гексаэдр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48680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Существует пять типов правильных многогранников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Тетраэдр</a:t>
            </a:r>
            <a:br>
              <a:rPr lang="ru-RU" dirty="0" smtClean="0"/>
            </a:br>
            <a:r>
              <a:rPr lang="ru-RU" sz="2200" dirty="0" smtClean="0">
                <a:solidFill>
                  <a:schemeClr val="bg2"/>
                </a:solidFill>
              </a:rPr>
              <a:t> </a:t>
            </a:r>
            <a:r>
              <a:rPr lang="ru-RU" sz="2200" dirty="0" smtClean="0"/>
              <a:t>Правильный многогранник, у которого грани правильные треугольники и в каждой вершине сходится по три ребра и по три грани. У тетраэдра: 4 грани, четыре вершины и 6 ребер Правильный многогранник, у которого грани правильные треугольники и в каждой вершине сходится по три ребра и по три грани. У тетраэдра: 4 грани, четыре вершины и 6 ребер</a:t>
            </a:r>
            <a:endParaRPr lang="ru-RU" sz="2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08920"/>
            <a:ext cx="4176464" cy="376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51" y="2420888"/>
            <a:ext cx="122232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1280146" cy="112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445224"/>
            <a:ext cx="1210941" cy="110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2348880"/>
            <a:ext cx="110900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861048"/>
            <a:ext cx="1120280" cy="108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5301208"/>
            <a:ext cx="1145480" cy="117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3528" y="350100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спереди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494116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слева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335699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снизу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сверху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508518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сзади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Чертёж и технический рисунок тетраэдра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772816"/>
            <a:ext cx="819339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944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Verdana" pitchFamily="34" charset="0"/>
              </a:rPr>
              <a:t>            Куб или гексаэдр</a:t>
            </a:r>
            <a:br>
              <a:rPr lang="ru-RU" sz="4000" dirty="0" smtClean="0">
                <a:latin typeface="Verdana" pitchFamily="34" charset="0"/>
              </a:rPr>
            </a:br>
            <a:r>
              <a:rPr lang="ru-RU" sz="4000" dirty="0" smtClean="0">
                <a:latin typeface="Verdana" pitchFamily="34" charset="0"/>
              </a:rPr>
              <a:t/>
            </a:r>
            <a:br>
              <a:rPr lang="ru-RU" sz="4000" dirty="0" smtClean="0">
                <a:latin typeface="Verdana" pitchFamily="34" charset="0"/>
              </a:rPr>
            </a:br>
            <a:r>
              <a:rPr lang="ru-RU" sz="2200" dirty="0" smtClean="0">
                <a:latin typeface="Verdana" pitchFamily="34" charset="0"/>
              </a:rPr>
              <a:t>Правильный многогранник, у которого грани – квадраты и в каждой вершине сходится по три ребра и три грани. У него: 6 граней, 8 вершин и 12 ребер</a:t>
            </a:r>
            <a:r>
              <a:rPr lang="ru-RU" dirty="0" smtClean="0">
                <a:latin typeface="Verdana" pitchFamily="34" charset="0"/>
              </a:rPr>
              <a:t/>
            </a:r>
            <a:br>
              <a:rPr lang="ru-RU" dirty="0" smtClean="0">
                <a:latin typeface="Verdana" pitchFamily="34" charset="0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5815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2563296"/>
            <a:ext cx="1080119" cy="106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06269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373216"/>
            <a:ext cx="1080120" cy="103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3789040"/>
            <a:ext cx="122006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227687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5301208"/>
            <a:ext cx="1243583" cy="124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350100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спереди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справа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486916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слева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сверху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50131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сзади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342900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снизу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Чертёж и технический рисунок гексаэдра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36904" cy="493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461912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1080120" cy="110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17032"/>
            <a:ext cx="1080120" cy="105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229200"/>
            <a:ext cx="10878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1988840"/>
            <a:ext cx="1162177" cy="112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573016"/>
            <a:ext cx="1152128" cy="112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5229200"/>
            <a:ext cx="1194173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Октаэдр</a:t>
            </a:r>
            <a:br>
              <a:rPr lang="ru-RU" dirty="0" smtClean="0"/>
            </a:br>
            <a:r>
              <a:rPr lang="ru-RU" sz="2200" dirty="0" smtClean="0"/>
              <a:t> </a:t>
            </a:r>
            <a:r>
              <a:rPr lang="ru-RU" sz="2400" dirty="0" smtClean="0"/>
              <a:t>Правильный многогранник, у которого грани- правильные треугольники и в каждой вершине сходится  по четыре ребра и по четыре  грани.</a:t>
            </a:r>
            <a:br>
              <a:rPr lang="ru-RU" sz="2400" dirty="0" smtClean="0"/>
            </a:br>
            <a:r>
              <a:rPr lang="ru-RU" sz="2400" dirty="0" smtClean="0"/>
              <a:t> У октаэдра: 8 граней, 6 вершин и 12 ребер   </a:t>
            </a:r>
            <a:r>
              <a:rPr lang="ru-RU" sz="2400" dirty="0" smtClean="0">
                <a:solidFill>
                  <a:schemeClr val="bg2"/>
                </a:solidFill>
              </a:rPr>
              <a:t/>
            </a:r>
            <a:br>
              <a:rPr lang="ru-RU" sz="2400" dirty="0" smtClean="0">
                <a:solidFill>
                  <a:schemeClr val="bg2"/>
                </a:solidFill>
              </a:rPr>
            </a:b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14096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спереди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479715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сзади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сверху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64578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справа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68344" y="465313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слева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668344" y="32129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снизу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349</Words>
  <Application>Microsoft Office PowerPoint</Application>
  <PresentationFormat>Экран (4:3)</PresentationFormat>
  <Paragraphs>125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Правильные многогранники</vt:lpstr>
      <vt:lpstr>Определение многогранника</vt:lpstr>
      <vt:lpstr>Слайд 3</vt:lpstr>
      <vt:lpstr>Слайд 4</vt:lpstr>
      <vt:lpstr> Тетраэдр  Правильный многогранник, у которого грани правильные треугольники и в каждой вершине сходится по три ребра и по три грани. У тетраэдра: 4 грани, четыре вершины и 6 ребер Правильный многогранник, у которого грани правильные треугольники и в каждой вершине сходится по три ребра и по три грани. У тетраэдра: 4 грани, четыре вершины и 6 ребер</vt:lpstr>
      <vt:lpstr>Чертёж и технический рисунок тетраэдра</vt:lpstr>
      <vt:lpstr>            Куб или гексаэдр  Правильный многогранник, у которого грани – квадраты и в каждой вершине сходится по три ребра и три грани. У него: 6 граней, 8 вершин и 12 ребер </vt:lpstr>
      <vt:lpstr>Чертёж и технический рисунок гексаэдра</vt:lpstr>
      <vt:lpstr>                               Октаэдр  Правильный многогранник, у которого грани- правильные треугольники и в каждой вершине сходится  по четыре ребра и по четыре  грани.  У октаэдра: 8 граней, 6 вершин и 12 ребер    </vt:lpstr>
      <vt:lpstr>Чертёж и технический рисунок октаэдра</vt:lpstr>
      <vt:lpstr>Слайд 11</vt:lpstr>
      <vt:lpstr>Чертёж и технический рисунок икосаэдра</vt:lpstr>
      <vt:lpstr>Слайд 13</vt:lpstr>
      <vt:lpstr>Чертёж и технический рисунок додекаэдра</vt:lpstr>
      <vt:lpstr>Слайд 15</vt:lpstr>
      <vt:lpstr>Правильные невыпуклые многогранники </vt:lpstr>
      <vt:lpstr>Технические рисунки невыпуклых многогранников</vt:lpstr>
      <vt:lpstr>Полуправильные многогранники</vt:lpstr>
      <vt:lpstr>Технические рисунки полуправильных многогранников</vt:lpstr>
      <vt:lpstr>Полуправильные многогранники</vt:lpstr>
      <vt:lpstr>Технические рисунки полуправильных многогранников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многогранники</dc:title>
  <dc:creator>Шамиль Хасиятуллович</dc:creator>
  <cp:lastModifiedBy>Шамиль Хасиятуллович</cp:lastModifiedBy>
  <cp:revision>65</cp:revision>
  <dcterms:created xsi:type="dcterms:W3CDTF">2012-03-04T13:26:19Z</dcterms:created>
  <dcterms:modified xsi:type="dcterms:W3CDTF">2012-03-16T10:52:07Z</dcterms:modified>
</cp:coreProperties>
</file>