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6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dirty="0" smtClean="0"/>
              <a:t>Файлы и папки 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41434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Файл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информация, хранящаяся в долговременной памяти как единое целое и обозначенная именем.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5500726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Имя файла состоит из двух частей, разделенных точкой: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собственно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имя файла</a:t>
            </a:r>
            <a:r>
              <a:rPr lang="ru-RU" sz="4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расширение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определяющее его тип.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Собственно имя файлу дает пользователь, а тип файла обычно задается программой автоматически при его создании.</a:t>
            </a: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Пример: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txt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информатика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doc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Типы файлов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5"/>
          <a:ext cx="8229600" cy="4369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162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Тип файла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Расширение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2162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Исполнимые файлы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com,</a:t>
                      </a:r>
                      <a:r>
                        <a:rPr lang="en-US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exe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2162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Текстовые файлы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txt, doc, rtf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2162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Графические файлы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bmp, jpg, gif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2162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Звуковые файлы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wav, mid, mp3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2162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Архивы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zip, </a:t>
                      </a:r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rar</a:t>
                      </a:r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7z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2162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Файлы презентаций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ppt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2530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Чтобы не возникло путаницы, все файлы хранятся в определенной системе: в папках, которые, в свою очередь, могут быть вложенными в другие папки и так далее.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572560" cy="114300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хранения файлов напоминает хранение большого количества книг в библиотеке:</a:t>
            </a:r>
            <a:endParaRPr lang="ru-RU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6"/>
          <p:cNvGrpSpPr>
            <a:grpSpLocks noGrp="1"/>
          </p:cNvGrpSpPr>
          <p:nvPr>
            <p:ph idx="1"/>
          </p:nvPr>
        </p:nvGrpSpPr>
        <p:grpSpPr bwMode="auto">
          <a:xfrm>
            <a:off x="428596" y="2285993"/>
            <a:ext cx="8290407" cy="4359949"/>
            <a:chOff x="388" y="2010"/>
            <a:chExt cx="4634" cy="1696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388" y="2322"/>
              <a:ext cx="1719" cy="227"/>
            </a:xfrm>
            <a:prstGeom prst="rect">
              <a:avLst/>
            </a:prstGeom>
            <a:noFill/>
            <a:ln w="9525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3200" b="1" dirty="0">
                  <a:solidFill>
                    <a:srgbClr val="003399"/>
                  </a:solidFill>
                  <a:latin typeface="Times New Roman" pitchFamily="18" charset="0"/>
                  <a:cs typeface="Times New Roman" pitchFamily="18" charset="0"/>
                </a:rPr>
                <a:t>Шкаф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388" y="2010"/>
              <a:ext cx="1719" cy="251"/>
            </a:xfrm>
            <a:prstGeom prst="rect">
              <a:avLst/>
            </a:prstGeom>
            <a:noFill/>
            <a:ln w="9525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3600" b="1" dirty="0">
                  <a:solidFill>
                    <a:srgbClr val="FF33CC"/>
                  </a:solidFill>
                  <a:latin typeface="Times New Roman" pitchFamily="18" charset="0"/>
                  <a:cs typeface="Times New Roman" pitchFamily="18" charset="0"/>
                </a:rPr>
                <a:t>Библиотек</a:t>
              </a:r>
              <a:r>
                <a:rPr lang="ru-RU" sz="3600" b="1" dirty="0">
                  <a:solidFill>
                    <a:srgbClr val="FF33CC"/>
                  </a:solidFill>
                </a:rPr>
                <a:t>а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88" y="2649"/>
              <a:ext cx="1719" cy="227"/>
            </a:xfrm>
            <a:prstGeom prst="rect">
              <a:avLst/>
            </a:prstGeom>
            <a:noFill/>
            <a:ln w="9525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3200" b="1" dirty="0">
                  <a:solidFill>
                    <a:srgbClr val="003399"/>
                  </a:solidFill>
                  <a:latin typeface="Times New Roman" pitchFamily="18" charset="0"/>
                  <a:cs typeface="Times New Roman" pitchFamily="18" charset="0"/>
                </a:rPr>
                <a:t>Полка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88" y="2977"/>
              <a:ext cx="1719" cy="227"/>
            </a:xfrm>
            <a:prstGeom prst="rect">
              <a:avLst/>
            </a:prstGeom>
            <a:noFill/>
            <a:ln w="9525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3200" b="1" dirty="0">
                  <a:solidFill>
                    <a:srgbClr val="003399"/>
                  </a:solidFill>
                  <a:latin typeface="Times New Roman" pitchFamily="18" charset="0"/>
                  <a:cs typeface="Times New Roman" pitchFamily="18" charset="0"/>
                </a:rPr>
                <a:t>Книга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88" y="3287"/>
              <a:ext cx="1719" cy="419"/>
            </a:xfrm>
            <a:prstGeom prst="rect">
              <a:avLst/>
            </a:prstGeom>
            <a:noFill/>
            <a:ln w="9525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3200" b="1" dirty="0">
                  <a:solidFill>
                    <a:srgbClr val="003399"/>
                  </a:solidFill>
                  <a:latin typeface="Times New Roman" pitchFamily="18" charset="0"/>
                  <a:cs typeface="Times New Roman" pitchFamily="18" charset="0"/>
                </a:rPr>
                <a:t>Название книги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285" y="2010"/>
              <a:ext cx="1719" cy="251"/>
            </a:xfrm>
            <a:prstGeom prst="rect">
              <a:avLst/>
            </a:prstGeom>
            <a:noFill/>
            <a:ln w="9525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3600" b="1" dirty="0">
                  <a:solidFill>
                    <a:srgbClr val="FF33CC"/>
                  </a:solidFill>
                  <a:latin typeface="Times New Roman" pitchFamily="18" charset="0"/>
                  <a:cs typeface="Times New Roman" pitchFamily="18" charset="0"/>
                </a:rPr>
                <a:t>Диск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285" y="2322"/>
              <a:ext cx="1719" cy="227"/>
            </a:xfrm>
            <a:prstGeom prst="rect">
              <a:avLst/>
            </a:prstGeom>
            <a:noFill/>
            <a:ln w="9525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3200" b="1" dirty="0">
                  <a:solidFill>
                    <a:srgbClr val="003399"/>
                  </a:solidFill>
                  <a:latin typeface="Times New Roman" pitchFamily="18" charset="0"/>
                  <a:cs typeface="Times New Roman" pitchFamily="18" charset="0"/>
                </a:rPr>
                <a:t>Папка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3285" y="2649"/>
              <a:ext cx="1719" cy="419"/>
            </a:xfrm>
            <a:prstGeom prst="rect">
              <a:avLst/>
            </a:prstGeom>
            <a:noFill/>
            <a:ln w="9525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3200" b="1" dirty="0">
                  <a:solidFill>
                    <a:srgbClr val="003399"/>
                  </a:solidFill>
                  <a:latin typeface="Times New Roman" pitchFamily="18" charset="0"/>
                  <a:cs typeface="Times New Roman" pitchFamily="18" charset="0"/>
                </a:rPr>
                <a:t>Вложенная папка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303" y="3149"/>
              <a:ext cx="1719" cy="227"/>
            </a:xfrm>
            <a:prstGeom prst="rect">
              <a:avLst/>
            </a:prstGeom>
            <a:noFill/>
            <a:ln w="9525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3200" b="1" dirty="0">
                  <a:solidFill>
                    <a:srgbClr val="003399"/>
                  </a:solidFill>
                  <a:latin typeface="Times New Roman" pitchFamily="18" charset="0"/>
                  <a:cs typeface="Times New Roman" pitchFamily="18" charset="0"/>
                </a:rPr>
                <a:t>Файл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3303" y="3427"/>
              <a:ext cx="1719" cy="227"/>
            </a:xfrm>
            <a:prstGeom prst="rect">
              <a:avLst/>
            </a:prstGeom>
            <a:noFill/>
            <a:ln w="9525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3200" b="1" dirty="0">
                  <a:solidFill>
                    <a:srgbClr val="003399"/>
                  </a:solidFill>
                  <a:latin typeface="Times New Roman" pitchFamily="18" charset="0"/>
                  <a:cs typeface="Times New Roman" pitchFamily="18" charset="0"/>
                </a:rPr>
                <a:t>Имя файла</a:t>
              </a:r>
            </a:p>
          </p:txBody>
        </p:sp>
      </p:grpSp>
      <p:sp>
        <p:nvSpPr>
          <p:cNvPr id="26" name="Двойная стрелка влево/вправо 25"/>
          <p:cNvSpPr/>
          <p:nvPr/>
        </p:nvSpPr>
        <p:spPr>
          <a:xfrm>
            <a:off x="3714744" y="2500306"/>
            <a:ext cx="1714512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войная стрелка влево/вправо 26"/>
          <p:cNvSpPr/>
          <p:nvPr/>
        </p:nvSpPr>
        <p:spPr>
          <a:xfrm>
            <a:off x="3714744" y="3357562"/>
            <a:ext cx="1714512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войная стрелка влево/вправо 27"/>
          <p:cNvSpPr/>
          <p:nvPr/>
        </p:nvSpPr>
        <p:spPr>
          <a:xfrm>
            <a:off x="3714744" y="4286256"/>
            <a:ext cx="1714512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войная стрелка влево/вправо 28"/>
          <p:cNvSpPr/>
          <p:nvPr/>
        </p:nvSpPr>
        <p:spPr>
          <a:xfrm>
            <a:off x="3714744" y="5214950"/>
            <a:ext cx="1714512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войная стрелка влево/вправо 29"/>
          <p:cNvSpPr/>
          <p:nvPr/>
        </p:nvSpPr>
        <p:spPr>
          <a:xfrm>
            <a:off x="3714744" y="6215082"/>
            <a:ext cx="1714512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401080" cy="11430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Операции с папками и файлами: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копирование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(копия файла помещается в другой каталог);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перемещение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(сам файл перемещается в другой каталог);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удаление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(запись о файле удаляется из каталога);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переименование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(изменяется имя файла).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3399"/>
                </a:solidFill>
                <a:latin typeface="Times New Roman" charset="0"/>
              </a:rPr>
              <a:t>При работе с файлами </a:t>
            </a:r>
            <a:r>
              <a:rPr lang="ru-RU" sz="4000" b="1" dirty="0" smtClean="0">
                <a:solidFill>
                  <a:srgbClr val="003399"/>
                </a:solidFill>
                <a:latin typeface="Times New Roman" charset="0"/>
              </a:rPr>
              <a:t> </a:t>
            </a:r>
            <a:r>
              <a:rPr lang="ru-RU" sz="5300" b="1" dirty="0" smtClean="0">
                <a:solidFill>
                  <a:srgbClr val="FF0000"/>
                </a:solidFill>
                <a:latin typeface="Times New Roman" charset="0"/>
              </a:rPr>
              <a:t>не </a:t>
            </a:r>
            <a:r>
              <a:rPr lang="ru-RU" sz="5300" b="1" dirty="0" smtClean="0">
                <a:solidFill>
                  <a:srgbClr val="FF0000"/>
                </a:solidFill>
                <a:latin typeface="Times New Roman" charset="0"/>
              </a:rPr>
              <a:t>следует</a:t>
            </a:r>
            <a:r>
              <a:rPr lang="ru-RU" sz="4000" b="1" dirty="0" smtClean="0">
                <a:solidFill>
                  <a:srgbClr val="003399"/>
                </a:solidFill>
                <a:latin typeface="Times New Roman" charset="0"/>
              </a:rPr>
              <a:t>:</a:t>
            </a:r>
            <a:r>
              <a:rPr lang="ru-RU" sz="5400" b="1" dirty="0" smtClean="0">
                <a:solidFill>
                  <a:srgbClr val="003399"/>
                </a:solidFill>
                <a:latin typeface="Times New Roman" charset="0"/>
              </a:rPr>
              <a:t/>
            </a:r>
            <a:br>
              <a:rPr lang="ru-RU" sz="5400" b="1" dirty="0" smtClean="0">
                <a:solidFill>
                  <a:srgbClr val="003399"/>
                </a:solidFill>
                <a:latin typeface="Times New Roman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07209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удалять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файл, точно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выяснив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обязательно ли это следует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делать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давать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файлу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которое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поясняет его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сохранять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файл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той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папке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где его потом будет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трудно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удалять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перемещать файлы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находящиеся в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папках прикладных программ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это может привести к тому, что программы перестанут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работать.</a:t>
            </a:r>
          </a:p>
          <a:p>
            <a:endParaRPr lang="ru-RU" sz="3200" dirty="0" smtClean="0">
              <a:solidFill>
                <a:srgbClr val="003399"/>
              </a:solidFill>
            </a:endParaRP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56538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опросы: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Что такое файл?</a:t>
            </a:r>
            <a:b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Из каких частей состоит имя файла?</a:t>
            </a:r>
            <a:b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Какие правила записи имени файла       следует соблюдать?</a:t>
            </a:r>
            <a:b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Опишите систему хранения файлов на диске.</a:t>
            </a:r>
            <a:b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Какие операции можно совершать с файлами?</a:t>
            </a:r>
            <a:b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Каких действий следует избегать при работе с файлами?</a:t>
            </a:r>
            <a:endParaRPr lang="ru-RU" sz="3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</TotalTime>
  <Words>202</Words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Файлы и папки </vt:lpstr>
      <vt:lpstr>      Файл – это информация, хранящаяся в долговременной памяти как единое целое и обозначенная именем.</vt:lpstr>
      <vt:lpstr>     Имя файла состоит из двух частей, разделенных точкой:  собственно имя файла и расширение, определяющее его тип.  Собственно имя файлу дает пользователь, а тип файла обычно задается программой автоматически при его создании.  Пример:  задание.txt информатика.doc</vt:lpstr>
      <vt:lpstr>Типы файлов</vt:lpstr>
      <vt:lpstr>Чтобы не возникло путаницы, все файлы хранятся в определенной системе: в папках, которые, в свою очередь, могут быть вложенными в другие папки и так далее. </vt:lpstr>
      <vt:lpstr>Система хранения файлов напоминает хранение большого количества книг в библиотеке:</vt:lpstr>
      <vt:lpstr>Операции с папками и файлами:</vt:lpstr>
      <vt:lpstr>При работе с файлами  не следует: </vt:lpstr>
      <vt:lpstr>                        Вопросы:  1. Что такое файл? 2. Из каких частей состоит имя файла? 3. Какие правила записи имени файла       следует соблюдать? 4. Опишите систему хранения файлов на диске. 5. Какие операции можно совершать с файлами? 6. Каких действий следует избегать при работе с файлами?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32</cp:revision>
  <dcterms:modified xsi:type="dcterms:W3CDTF">2013-09-24T18:17:19Z</dcterms:modified>
</cp:coreProperties>
</file>