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CF884"/>
    <a:srgbClr val="84F8B3"/>
  </p:clrMru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F3227-3606-425B-99F3-85698C3B8A79}" type="datetimeFigureOut">
              <a:rPr lang="ru-RU" smtClean="0"/>
              <a:pPr/>
              <a:t>01.11.2011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8C68C-1B94-431D-83FA-FE42223F3E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F3227-3606-425B-99F3-85698C3B8A79}" type="datetimeFigureOut">
              <a:rPr lang="ru-RU" smtClean="0"/>
              <a:pPr/>
              <a:t>01.11.2011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8C68C-1B94-431D-83FA-FE42223F3E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F3227-3606-425B-99F3-85698C3B8A79}" type="datetimeFigureOut">
              <a:rPr lang="ru-RU" smtClean="0"/>
              <a:pPr/>
              <a:t>01.11.2011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8C68C-1B94-431D-83FA-FE42223F3E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F3227-3606-425B-99F3-85698C3B8A79}" type="datetimeFigureOut">
              <a:rPr lang="ru-RU" smtClean="0"/>
              <a:pPr/>
              <a:t>01.11.2011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8C68C-1B94-431D-83FA-FE42223F3E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F3227-3606-425B-99F3-85698C3B8A79}" type="datetimeFigureOut">
              <a:rPr lang="ru-RU" smtClean="0"/>
              <a:pPr/>
              <a:t>01.11.2011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8C68C-1B94-431D-83FA-FE42223F3E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F3227-3606-425B-99F3-85698C3B8A79}" type="datetimeFigureOut">
              <a:rPr lang="ru-RU" smtClean="0"/>
              <a:pPr/>
              <a:t>01.11.2011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8C68C-1B94-431D-83FA-FE42223F3E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F3227-3606-425B-99F3-85698C3B8A79}" type="datetimeFigureOut">
              <a:rPr lang="ru-RU" smtClean="0"/>
              <a:pPr/>
              <a:t>01.11.2011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8C68C-1B94-431D-83FA-FE42223F3E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F3227-3606-425B-99F3-85698C3B8A79}" type="datetimeFigureOut">
              <a:rPr lang="ru-RU" smtClean="0"/>
              <a:pPr/>
              <a:t>01.11.2011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8C68C-1B94-431D-83FA-FE42223F3E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F3227-3606-425B-99F3-85698C3B8A79}" type="datetimeFigureOut">
              <a:rPr lang="ru-RU" smtClean="0"/>
              <a:pPr/>
              <a:t>01.11.2011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8C68C-1B94-431D-83FA-FE42223F3E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F3227-3606-425B-99F3-85698C3B8A79}" type="datetimeFigureOut">
              <a:rPr lang="ru-RU" smtClean="0"/>
              <a:pPr/>
              <a:t>01.11.2011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8C68C-1B94-431D-83FA-FE42223F3E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F3227-3606-425B-99F3-85698C3B8A79}" type="datetimeFigureOut">
              <a:rPr lang="ru-RU" smtClean="0"/>
              <a:pPr/>
              <a:t>01.11.2011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8C68C-1B94-431D-83FA-FE42223F3E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F3227-3606-425B-99F3-85698C3B8A79}" type="datetimeFigureOut">
              <a:rPr lang="ru-RU" smtClean="0"/>
              <a:pPr/>
              <a:t>01.11.2011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78C68C-1B94-431D-83FA-FE42223F3E2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5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5984" y="714356"/>
            <a:ext cx="436702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Алгебра логики</a:t>
            </a:r>
            <a:endParaRPr lang="ru-RU" sz="4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43240" y="2214554"/>
            <a:ext cx="2857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* 2 = 4</a:t>
            </a:r>
            <a:endParaRPr lang="ru-RU" sz="36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9" name="Группа 8"/>
          <p:cNvGrpSpPr/>
          <p:nvPr/>
        </p:nvGrpSpPr>
        <p:grpSpPr>
          <a:xfrm>
            <a:off x="3071802" y="3357562"/>
            <a:ext cx="2857520" cy="646331"/>
            <a:chOff x="1571604" y="3286124"/>
            <a:chExt cx="2857520" cy="646331"/>
          </a:xfrm>
        </p:grpSpPr>
        <p:sp>
          <p:nvSpPr>
            <p:cNvPr id="5" name="TextBox 4"/>
            <p:cNvSpPr txBox="1"/>
            <p:nvPr/>
          </p:nvSpPr>
          <p:spPr>
            <a:xfrm>
              <a:off x="1571604" y="3286124"/>
              <a:ext cx="285752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600" b="1" dirty="0" smtClean="0"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 * 2     4</a:t>
              </a:r>
              <a:endParaRPr lang="ru-RU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aphicFrame>
          <p:nvGraphicFramePr>
            <p:cNvPr id="6" name="Объект 5"/>
            <p:cNvGraphicFramePr>
              <a:graphicFrameLocks noChangeAspect="1"/>
            </p:cNvGraphicFramePr>
            <p:nvPr/>
          </p:nvGraphicFramePr>
          <p:xfrm>
            <a:off x="2643174" y="3357562"/>
            <a:ext cx="498478" cy="428628"/>
          </p:xfrm>
          <a:graphic>
            <a:graphicData uri="http://schemas.openxmlformats.org/presentationml/2006/ole">
              <p:oleObj spid="_x0000_s21506" name="Формула" r:id="rId4" imgW="139680" imgH="139680" progId="Equation.3">
                <p:embed/>
              </p:oleObj>
            </a:graphicData>
          </a:graphic>
        </p:graphicFrame>
      </p:grpSp>
      <p:sp>
        <p:nvSpPr>
          <p:cNvPr id="7" name="TextBox 6"/>
          <p:cNvSpPr txBox="1"/>
          <p:nvPr/>
        </p:nvSpPr>
        <p:spPr>
          <a:xfrm>
            <a:off x="6286512" y="3500438"/>
            <a:ext cx="17145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ложно</a:t>
            </a:r>
            <a:endParaRPr lang="ru-RU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215074" y="2357430"/>
            <a:ext cx="12779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истинно</a:t>
            </a:r>
            <a:endParaRPr lang="en-US" sz="2400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85918" y="2285992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ru-RU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</a:t>
            </a:r>
            <a:endParaRPr lang="ru-RU" sz="28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571604" y="3357562"/>
            <a:ext cx="1000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˥</a:t>
            </a:r>
            <a:r>
              <a:rPr lang="en-US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ru-RU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</a:t>
            </a:r>
            <a:endParaRPr lang="ru-RU" sz="28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Прямоугольник 26"/>
          <p:cNvSpPr/>
          <p:nvPr/>
        </p:nvSpPr>
        <p:spPr>
          <a:xfrm>
            <a:off x="857224" y="5286388"/>
            <a:ext cx="69541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«(2 </a:t>
            </a:r>
            <a:r>
              <a:rPr lang="ru-RU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</a:t>
            </a: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 = 5 или 2x2 = 4) и (2x2≠5 или 2x2≠4)»</a:t>
            </a:r>
            <a:endParaRPr lang="ru-RU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00364" y="428604"/>
            <a:ext cx="33656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Логические выражения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57224" y="1214422"/>
            <a:ext cx="69541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«(2 </a:t>
            </a:r>
            <a:r>
              <a:rPr lang="ru-RU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</a:t>
            </a: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 = 5 или 2x2 = 4) и (2x2≠5 или 2x2≠4)»</a:t>
            </a:r>
            <a:endParaRPr lang="ru-RU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429124" y="2071678"/>
            <a:ext cx="42194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  <a:r>
              <a:rPr lang="ru-RU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{2 </a:t>
            </a:r>
            <a:r>
              <a:rPr lang="ru-RU" sz="28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</a:t>
            </a:r>
            <a:r>
              <a:rPr lang="ru-RU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 = 5} — ложно (0)</a:t>
            </a:r>
            <a:endParaRPr lang="ru-RU" sz="28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429124" y="2500306"/>
            <a:ext cx="44486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</a:t>
            </a:r>
            <a:r>
              <a:rPr lang="ru-RU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{2 </a:t>
            </a:r>
            <a:r>
              <a:rPr lang="ru-RU" sz="28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</a:t>
            </a:r>
            <a:r>
              <a:rPr lang="ru-RU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 = 4} — истинно (1)</a:t>
            </a:r>
            <a:endParaRPr lang="ru-RU" sz="28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28596" y="2000240"/>
            <a:ext cx="39439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простые высказывания:</a:t>
            </a:r>
            <a:endParaRPr lang="ru-RU" sz="28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7" name="Группа 16"/>
          <p:cNvGrpSpPr/>
          <p:nvPr/>
        </p:nvGrpSpPr>
        <p:grpSpPr>
          <a:xfrm>
            <a:off x="571472" y="3214686"/>
            <a:ext cx="4143404" cy="1714512"/>
            <a:chOff x="714348" y="3000372"/>
            <a:chExt cx="4143404" cy="1714512"/>
          </a:xfrm>
        </p:grpSpPr>
        <p:sp>
          <p:nvSpPr>
            <p:cNvPr id="15" name="Скругленный прямоугольник 14"/>
            <p:cNvSpPr/>
            <p:nvPr/>
          </p:nvSpPr>
          <p:spPr>
            <a:xfrm>
              <a:off x="714348" y="3000372"/>
              <a:ext cx="4143404" cy="1714512"/>
            </a:xfrm>
            <a:prstGeom prst="roundRect">
              <a:avLst/>
            </a:prstGeom>
            <a:scene3d>
              <a:camera prst="orthographicFront"/>
              <a:lightRig rig="threePt" dir="t"/>
            </a:scene3d>
            <a:sp3d>
              <a:bevelT w="127000" h="127000" prst="artDeco"/>
              <a:bevelB w="127000" h="1270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857224" y="3286124"/>
              <a:ext cx="3786214" cy="12003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ru-RU" b="1" dirty="0" smtClean="0">
                  <a:solidFill>
                    <a:schemeClr val="bg1"/>
                  </a:solidFill>
                </a:rPr>
                <a:t>При выполнении логических операций определен следующий порядок их выполнения: </a:t>
              </a:r>
              <a:r>
                <a:rPr lang="ru-RU" b="1" u="sng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инверсия, конъюнкция, дизъюнкция.</a:t>
              </a:r>
              <a:endParaRPr lang="ru-RU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8" name="Прямоугольник 17"/>
          <p:cNvSpPr/>
          <p:nvPr/>
        </p:nvSpPr>
        <p:spPr>
          <a:xfrm>
            <a:off x="857224" y="5214950"/>
            <a:ext cx="3500462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143372" y="5214950"/>
            <a:ext cx="503664" cy="58477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&amp;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9" name="Группа 28"/>
          <p:cNvGrpSpPr/>
          <p:nvPr/>
        </p:nvGrpSpPr>
        <p:grpSpPr>
          <a:xfrm>
            <a:off x="4572000" y="5214950"/>
            <a:ext cx="3286148" cy="642942"/>
            <a:chOff x="4572000" y="5000636"/>
            <a:chExt cx="3286148" cy="642942"/>
          </a:xfrm>
        </p:grpSpPr>
        <p:sp>
          <p:nvSpPr>
            <p:cNvPr id="28" name="Прямоугольник 27"/>
            <p:cNvSpPr/>
            <p:nvPr/>
          </p:nvSpPr>
          <p:spPr>
            <a:xfrm>
              <a:off x="4572000" y="5072074"/>
              <a:ext cx="3286148" cy="5715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aphicFrame>
          <p:nvGraphicFramePr>
            <p:cNvPr id="25" name="Объект 24"/>
            <p:cNvGraphicFramePr>
              <a:graphicFrameLocks noChangeAspect="1"/>
            </p:cNvGraphicFramePr>
            <p:nvPr/>
          </p:nvGraphicFramePr>
          <p:xfrm>
            <a:off x="5500694" y="5000636"/>
            <a:ext cx="1319722" cy="642942"/>
          </p:xfrm>
          <a:graphic>
            <a:graphicData uri="http://schemas.openxmlformats.org/presentationml/2006/ole">
              <p:oleObj spid="_x0000_s23558" name="Формула" r:id="rId4" imgW="495000" imgH="241200" progId="Equation.3">
                <p:embed/>
              </p:oleObj>
            </a:graphicData>
          </a:graphic>
        </p:graphicFrame>
      </p:grpSp>
      <p:sp>
        <p:nvSpPr>
          <p:cNvPr id="30" name="TextBox 29"/>
          <p:cNvSpPr txBox="1"/>
          <p:nvPr/>
        </p:nvSpPr>
        <p:spPr>
          <a:xfrm>
            <a:off x="2786050" y="6000768"/>
            <a:ext cx="40005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7030A0"/>
                </a:solidFill>
              </a:rPr>
              <a:t>( </a:t>
            </a:r>
            <a:r>
              <a:rPr lang="ru-RU" sz="3200" b="1" dirty="0" smtClean="0">
                <a:solidFill>
                  <a:srgbClr val="7030A0"/>
                </a:solidFill>
              </a:rPr>
              <a:t>0 </a:t>
            </a:r>
            <a:r>
              <a:rPr lang="en-US" sz="3200" b="1" dirty="0" smtClean="0">
                <a:solidFill>
                  <a:srgbClr val="7030A0"/>
                </a:solidFill>
              </a:rPr>
              <a:t>V 1 ) &amp; </a:t>
            </a:r>
            <a:r>
              <a:rPr lang="en-US" sz="3200" b="1" smtClean="0">
                <a:solidFill>
                  <a:srgbClr val="7030A0"/>
                </a:solidFill>
              </a:rPr>
              <a:t>( </a:t>
            </a:r>
            <a:r>
              <a:rPr lang="ru-RU" sz="3200" b="1" smtClean="0">
                <a:solidFill>
                  <a:srgbClr val="7030A0"/>
                </a:solidFill>
              </a:rPr>
              <a:t>0</a:t>
            </a:r>
            <a:r>
              <a:rPr lang="en-US" sz="3200" b="1" dirty="0" smtClean="0">
                <a:solidFill>
                  <a:srgbClr val="7030A0"/>
                </a:solidFill>
              </a:rPr>
              <a:t> V </a:t>
            </a:r>
            <a:r>
              <a:rPr lang="ru-RU" sz="3200" b="1" dirty="0" smtClean="0">
                <a:solidFill>
                  <a:srgbClr val="7030A0"/>
                </a:solidFill>
              </a:rPr>
              <a:t>1</a:t>
            </a:r>
            <a:r>
              <a:rPr lang="en-US" sz="3200" b="1" dirty="0" smtClean="0">
                <a:solidFill>
                  <a:srgbClr val="7030A0"/>
                </a:solidFill>
              </a:rPr>
              <a:t>)</a:t>
            </a:r>
            <a:endParaRPr lang="ru-RU" sz="3200" b="1" dirty="0">
              <a:solidFill>
                <a:srgbClr val="7030A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929322" y="6000768"/>
            <a:ext cx="21431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7030A0"/>
                </a:solidFill>
              </a:rPr>
              <a:t>=1 &amp; 1 = 1</a:t>
            </a:r>
            <a:endParaRPr lang="ru-RU" sz="32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12" grpId="0"/>
      <p:bldP spid="13" grpId="0"/>
      <p:bldP spid="18" grpId="0" animBg="1"/>
      <p:bldP spid="19" grpId="0" animBg="1"/>
      <p:bldP spid="30" grpId="0"/>
      <p:bldP spid="3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00430" y="357166"/>
            <a:ext cx="165782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Пример</a:t>
            </a:r>
            <a:endParaRPr lang="ru-RU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0034" y="1214422"/>
            <a:ext cx="77153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«Число 6 делится на 2, и число 6 делится на 3». </a:t>
            </a:r>
            <a:endParaRPr lang="ru-RU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12" name="Группа 11"/>
          <p:cNvGrpSpPr/>
          <p:nvPr/>
        </p:nvGrpSpPr>
        <p:grpSpPr>
          <a:xfrm>
            <a:off x="857224" y="1857364"/>
            <a:ext cx="3071834" cy="656213"/>
            <a:chOff x="857224" y="1857364"/>
            <a:chExt cx="3071834" cy="656213"/>
          </a:xfrm>
        </p:grpSpPr>
        <p:cxnSp>
          <p:nvCxnSpPr>
            <p:cNvPr id="7" name="Прямая соединительная линия 6"/>
            <p:cNvCxnSpPr/>
            <p:nvPr/>
          </p:nvCxnSpPr>
          <p:spPr>
            <a:xfrm>
              <a:off x="857224" y="1857364"/>
              <a:ext cx="307183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1928794" y="1928802"/>
              <a:ext cx="71438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i="1" dirty="0" smtClean="0">
                  <a:solidFill>
                    <a:srgbClr val="FF0000"/>
                  </a:solidFill>
                </a:rPr>
                <a:t>A</a:t>
              </a:r>
              <a:endParaRPr lang="ru-RU" sz="3200" b="1" i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4500562" y="1857364"/>
            <a:ext cx="3214710" cy="656213"/>
            <a:chOff x="4500562" y="1857364"/>
            <a:chExt cx="3214710" cy="656213"/>
          </a:xfrm>
        </p:grpSpPr>
        <p:cxnSp>
          <p:nvCxnSpPr>
            <p:cNvPr id="9" name="Прямая соединительная линия 8"/>
            <p:cNvCxnSpPr/>
            <p:nvPr/>
          </p:nvCxnSpPr>
          <p:spPr>
            <a:xfrm>
              <a:off x="4500562" y="1857364"/>
              <a:ext cx="321471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5715008" y="1928802"/>
              <a:ext cx="71438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i="1" dirty="0" smtClean="0">
                  <a:solidFill>
                    <a:srgbClr val="FF0000"/>
                  </a:solidFill>
                </a:rPr>
                <a:t>B</a:t>
              </a:r>
              <a:endParaRPr lang="ru-RU" sz="3200" b="1" i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3428992" y="2500306"/>
            <a:ext cx="21431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B050"/>
                </a:solidFill>
              </a:rPr>
              <a:t>A &amp; B = 1</a:t>
            </a:r>
            <a:endParaRPr lang="ru-RU" sz="3200" b="1" dirty="0">
              <a:solidFill>
                <a:srgbClr val="00B05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42844" y="3571876"/>
            <a:ext cx="91440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700" b="1" dirty="0" smtClean="0">
                <a:solidFill>
                  <a:schemeClr val="tx2">
                    <a:lumMod val="75000"/>
                  </a:schemeClr>
                </a:solidFill>
              </a:rPr>
              <a:t>«Летом я поеду в деревню или в туристическую поездку»</a:t>
            </a:r>
            <a:endParaRPr lang="ru-RU" sz="2700" b="1" dirty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16" name="Группа 15"/>
          <p:cNvGrpSpPr/>
          <p:nvPr/>
        </p:nvGrpSpPr>
        <p:grpSpPr>
          <a:xfrm>
            <a:off x="928662" y="4214818"/>
            <a:ext cx="3071834" cy="656213"/>
            <a:chOff x="857224" y="1857364"/>
            <a:chExt cx="3071834" cy="656213"/>
          </a:xfrm>
        </p:grpSpPr>
        <p:cxnSp>
          <p:nvCxnSpPr>
            <p:cNvPr id="17" name="Прямая соединительная линия 16"/>
            <p:cNvCxnSpPr/>
            <p:nvPr/>
          </p:nvCxnSpPr>
          <p:spPr>
            <a:xfrm>
              <a:off x="857224" y="1857364"/>
              <a:ext cx="307183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1928794" y="1928802"/>
              <a:ext cx="71438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i="1" dirty="0" smtClean="0">
                  <a:solidFill>
                    <a:srgbClr val="FF0000"/>
                  </a:solidFill>
                </a:rPr>
                <a:t>A</a:t>
              </a:r>
              <a:endParaRPr lang="ru-RU" sz="3200" b="1" i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9" name="Группа 18"/>
          <p:cNvGrpSpPr/>
          <p:nvPr/>
        </p:nvGrpSpPr>
        <p:grpSpPr>
          <a:xfrm>
            <a:off x="5286380" y="4143380"/>
            <a:ext cx="3214710" cy="656213"/>
            <a:chOff x="4500562" y="1857364"/>
            <a:chExt cx="3214710" cy="656213"/>
          </a:xfrm>
        </p:grpSpPr>
        <p:cxnSp>
          <p:nvCxnSpPr>
            <p:cNvPr id="20" name="Прямая соединительная линия 19"/>
            <p:cNvCxnSpPr/>
            <p:nvPr/>
          </p:nvCxnSpPr>
          <p:spPr>
            <a:xfrm>
              <a:off x="4500562" y="1857364"/>
              <a:ext cx="321471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5715008" y="1928802"/>
              <a:ext cx="71438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i="1" dirty="0" smtClean="0">
                  <a:solidFill>
                    <a:srgbClr val="FF0000"/>
                  </a:solidFill>
                </a:rPr>
                <a:t>B</a:t>
              </a:r>
              <a:endParaRPr lang="ru-RU" sz="3200" b="1" i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4000496" y="5072074"/>
            <a:ext cx="21431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B050"/>
                </a:solidFill>
              </a:rPr>
              <a:t>A V B </a:t>
            </a:r>
            <a:endParaRPr lang="ru-RU" sz="32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2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уппа 10"/>
          <p:cNvGrpSpPr/>
          <p:nvPr/>
        </p:nvGrpSpPr>
        <p:grpSpPr>
          <a:xfrm>
            <a:off x="928662" y="1000108"/>
            <a:ext cx="7643866" cy="1953301"/>
            <a:chOff x="928662" y="1000108"/>
            <a:chExt cx="7643866" cy="1953301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3000364" y="1214422"/>
              <a:ext cx="5572164" cy="146501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indent="-342900" algn="ctr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r>
                <a:rPr lang="ru-RU" b="1" i="1" dirty="0" smtClean="0">
                  <a:solidFill>
                    <a:srgbClr val="000072"/>
                  </a:solidFill>
                </a:rPr>
                <a:t>1 этап – </a:t>
              </a:r>
              <a:r>
                <a:rPr lang="ru-RU" sz="2800" b="1" i="1" dirty="0" smtClean="0">
                  <a:solidFill>
                    <a:srgbClr val="69152D"/>
                  </a:solidFill>
                </a:rPr>
                <a:t>формальная логика</a:t>
              </a:r>
            </a:p>
            <a:p>
              <a:pPr marL="342900" indent="-342900" algn="ctr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r>
                <a:rPr lang="ru-RU" b="1" i="1" dirty="0" smtClean="0">
                  <a:solidFill>
                    <a:srgbClr val="000072"/>
                  </a:solidFill>
                </a:rPr>
                <a:t> Основатель –  Аристотель</a:t>
              </a:r>
              <a:br>
                <a:rPr lang="ru-RU" b="1" i="1" dirty="0" smtClean="0">
                  <a:solidFill>
                    <a:srgbClr val="000072"/>
                  </a:solidFill>
                </a:rPr>
              </a:br>
              <a:r>
                <a:rPr lang="ru-RU" b="1" i="1" dirty="0" smtClean="0">
                  <a:solidFill>
                    <a:srgbClr val="000072"/>
                  </a:solidFill>
                </a:rPr>
                <a:t>(384 -322гг. до н.э. )</a:t>
              </a:r>
            </a:p>
            <a:p>
              <a:pPr marL="342900" indent="-342900" algn="ctr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r>
                <a:rPr lang="ru-RU" b="1" i="1" dirty="0" smtClean="0">
                  <a:solidFill>
                    <a:srgbClr val="000072"/>
                  </a:solidFill>
                </a:rPr>
                <a:t>Ввёл основные формулы абстрактного мышления  </a:t>
              </a:r>
              <a:endParaRPr lang="ru-RU" b="1" i="1" dirty="0">
                <a:solidFill>
                  <a:srgbClr val="000072"/>
                </a:solidFill>
              </a:endParaRPr>
            </a:p>
          </p:txBody>
        </p:sp>
        <p:pic>
          <p:nvPicPr>
            <p:cNvPr id="6" name="Picture 7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928662" y="1000108"/>
              <a:ext cx="1285884" cy="19533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139700" dir="2700000" algn="tl" rotWithShape="0">
                <a:srgbClr val="333333">
                  <a:alpha val="64999"/>
                </a:srgbClr>
              </a:outerShdw>
            </a:effectLst>
          </p:spPr>
        </p:pic>
      </p:grpSp>
      <p:grpSp>
        <p:nvGrpSpPr>
          <p:cNvPr id="12" name="Группа 11"/>
          <p:cNvGrpSpPr/>
          <p:nvPr/>
        </p:nvGrpSpPr>
        <p:grpSpPr>
          <a:xfrm>
            <a:off x="785786" y="2857496"/>
            <a:ext cx="7831394" cy="2357454"/>
            <a:chOff x="785786" y="2857496"/>
            <a:chExt cx="7831394" cy="2357454"/>
          </a:xfrm>
        </p:grpSpPr>
        <p:pic>
          <p:nvPicPr>
            <p:cNvPr id="7" name="Picture 5" descr="138600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6786578" y="2857496"/>
              <a:ext cx="1830602" cy="2357454"/>
            </a:xfrm>
            <a:prstGeom prst="rect">
              <a:avLst/>
            </a:prstGeom>
            <a:noFill/>
          </p:spPr>
        </p:pic>
        <p:sp>
          <p:nvSpPr>
            <p:cNvPr id="8" name="Прямоугольник 7"/>
            <p:cNvSpPr/>
            <p:nvPr/>
          </p:nvSpPr>
          <p:spPr>
            <a:xfrm>
              <a:off x="785786" y="3071810"/>
              <a:ext cx="5929322" cy="178510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sz="2800" b="1" i="1" dirty="0">
                  <a:solidFill>
                    <a:schemeClr val="accent5">
                      <a:lumMod val="50000"/>
                    </a:schemeClr>
                  </a:solidFill>
                </a:rPr>
                <a:t>2 этап – </a:t>
              </a:r>
              <a:r>
                <a:rPr lang="ru-RU" sz="2800" b="1" i="1" dirty="0">
                  <a:solidFill>
                    <a:srgbClr val="69152D"/>
                  </a:solidFill>
                </a:rPr>
                <a:t>математическая логика       </a:t>
              </a:r>
            </a:p>
            <a:p>
              <a:pPr algn="ctr">
                <a:defRPr/>
              </a:pPr>
              <a:r>
                <a:rPr lang="ru-RU" sz="2800" b="1" i="1" dirty="0">
                  <a:solidFill>
                    <a:srgbClr val="69152D"/>
                  </a:solidFill>
                </a:rPr>
                <a:t> </a:t>
              </a:r>
              <a:r>
                <a:rPr lang="ru-RU" b="1" i="1" dirty="0">
                  <a:solidFill>
                    <a:schemeClr val="accent1">
                      <a:lumMod val="25000"/>
                    </a:schemeClr>
                  </a:solidFill>
                </a:rPr>
                <a:t>Основатель – немецкий</a:t>
              </a:r>
              <a:br>
                <a:rPr lang="ru-RU" b="1" i="1" dirty="0">
                  <a:solidFill>
                    <a:schemeClr val="accent1">
                      <a:lumMod val="25000"/>
                    </a:schemeClr>
                  </a:solidFill>
                </a:rPr>
              </a:br>
              <a:r>
                <a:rPr lang="ru-RU" b="1" i="1" dirty="0">
                  <a:solidFill>
                    <a:schemeClr val="accent1">
                      <a:lumMod val="25000"/>
                    </a:schemeClr>
                  </a:solidFill>
                </a:rPr>
                <a:t>           ученый и философ      Лейбниц(1642 -1716),</a:t>
              </a:r>
              <a:br>
                <a:rPr lang="ru-RU" b="1" i="1" dirty="0">
                  <a:solidFill>
                    <a:schemeClr val="accent1">
                      <a:lumMod val="25000"/>
                    </a:schemeClr>
                  </a:solidFill>
                </a:rPr>
              </a:br>
              <a:r>
                <a:rPr lang="ru-RU" b="1" i="1" dirty="0">
                  <a:solidFill>
                    <a:schemeClr val="accent1">
                      <a:lumMod val="25000"/>
                    </a:schemeClr>
                  </a:solidFill>
                </a:rPr>
                <a:t>  предпринял попытку </a:t>
              </a:r>
              <a:br>
                <a:rPr lang="ru-RU" b="1" i="1" dirty="0">
                  <a:solidFill>
                    <a:schemeClr val="accent1">
                      <a:lumMod val="25000"/>
                    </a:schemeClr>
                  </a:solidFill>
                </a:rPr>
              </a:br>
              <a:r>
                <a:rPr lang="ru-RU" b="1" i="1" dirty="0">
                  <a:solidFill>
                    <a:schemeClr val="accent1">
                      <a:lumMod val="25000"/>
                    </a:schemeClr>
                  </a:solidFill>
                </a:rPr>
                <a:t>  логических вычислений.</a:t>
              </a:r>
              <a:endParaRPr lang="ru-RU" dirty="0"/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428596" y="4643432"/>
            <a:ext cx="8715404" cy="2214568"/>
            <a:chOff x="428596" y="4643432"/>
            <a:chExt cx="8715404" cy="2214568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1571572" y="5214950"/>
              <a:ext cx="7572428" cy="129266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sz="2400" b="1" i="1" dirty="0">
                  <a:solidFill>
                    <a:schemeClr val="accent1">
                      <a:lumMod val="50000"/>
                    </a:schemeClr>
                  </a:solidFill>
                </a:rPr>
                <a:t>3 этап - </a:t>
              </a:r>
              <a:r>
                <a:rPr lang="ru-RU" sz="2400" b="1" i="1" dirty="0">
                  <a:solidFill>
                    <a:srgbClr val="69152D"/>
                  </a:solidFill>
                </a:rPr>
                <a:t>Алгебра </a:t>
              </a:r>
              <a:r>
                <a:rPr lang="ru-RU" sz="2400" b="1" i="1" dirty="0" smtClean="0">
                  <a:solidFill>
                    <a:srgbClr val="69152D"/>
                  </a:solidFill>
                </a:rPr>
                <a:t>высказываний </a:t>
              </a:r>
              <a:r>
                <a:rPr lang="ru-RU" b="1" i="1" dirty="0" smtClean="0">
                  <a:solidFill>
                    <a:srgbClr val="69152D"/>
                  </a:solidFill>
                </a:rPr>
                <a:t>(</a:t>
              </a:r>
              <a:r>
                <a:rPr lang="ru-RU" b="1" i="1" dirty="0">
                  <a:solidFill>
                    <a:srgbClr val="69152D"/>
                  </a:solidFill>
                </a:rPr>
                <a:t>Булева алгебра)</a:t>
              </a:r>
              <a:r>
                <a:rPr lang="ru-RU" sz="2400" b="1" i="1" dirty="0">
                  <a:solidFill>
                    <a:srgbClr val="69152D"/>
                  </a:solidFill>
                </a:rPr>
                <a:t> </a:t>
              </a:r>
            </a:p>
            <a:p>
              <a:pPr algn="ctr">
                <a:defRPr/>
              </a:pPr>
              <a:r>
                <a:rPr lang="ru-RU" b="1" i="1" dirty="0" smtClean="0">
                  <a:solidFill>
                    <a:schemeClr val="accent1">
                      <a:lumMod val="25000"/>
                    </a:schemeClr>
                  </a:solidFill>
                </a:rPr>
                <a:t>Основатель  </a:t>
              </a:r>
              <a:r>
                <a:rPr lang="ru-RU" b="1" i="1" dirty="0">
                  <a:solidFill>
                    <a:schemeClr val="accent1">
                      <a:lumMod val="25000"/>
                    </a:schemeClr>
                  </a:solidFill>
                </a:rPr>
                <a:t>-    английский </a:t>
              </a:r>
              <a:r>
                <a:rPr lang="ru-RU" b="1" i="1" dirty="0" smtClean="0">
                  <a:solidFill>
                    <a:schemeClr val="accent1">
                      <a:lumMod val="25000"/>
                    </a:schemeClr>
                  </a:solidFill>
                </a:rPr>
                <a:t> </a:t>
              </a:r>
              <a:r>
                <a:rPr lang="ru-RU" b="1" i="1" dirty="0">
                  <a:solidFill>
                    <a:schemeClr val="accent1">
                      <a:lumMod val="25000"/>
                    </a:schemeClr>
                  </a:solidFill>
                </a:rPr>
                <a:t>математик</a:t>
              </a:r>
              <a:br>
                <a:rPr lang="ru-RU" b="1" i="1" dirty="0">
                  <a:solidFill>
                    <a:schemeClr val="accent1">
                      <a:lumMod val="25000"/>
                    </a:schemeClr>
                  </a:solidFill>
                </a:rPr>
              </a:br>
              <a:r>
                <a:rPr lang="ru-RU" b="1" i="1" dirty="0" smtClean="0">
                  <a:solidFill>
                    <a:schemeClr val="accent1">
                      <a:lumMod val="25000"/>
                    </a:schemeClr>
                  </a:solidFill>
                </a:rPr>
                <a:t> </a:t>
              </a:r>
              <a:r>
                <a:rPr lang="ru-RU" b="1" i="1" dirty="0">
                  <a:solidFill>
                    <a:schemeClr val="accent1">
                      <a:lumMod val="25000"/>
                    </a:schemeClr>
                  </a:solidFill>
                </a:rPr>
                <a:t>Джордж Буль(1815 – 1864</a:t>
              </a:r>
              <a:r>
                <a:rPr lang="ru-RU" b="1" i="1" dirty="0" smtClean="0">
                  <a:solidFill>
                    <a:schemeClr val="accent1">
                      <a:lumMod val="25000"/>
                    </a:schemeClr>
                  </a:solidFill>
                </a:rPr>
                <a:t>), ввёл </a:t>
              </a:r>
              <a:r>
                <a:rPr lang="ru-RU" b="1" i="1" dirty="0">
                  <a:solidFill>
                    <a:schemeClr val="accent1">
                      <a:lumMod val="25000"/>
                    </a:schemeClr>
                  </a:solidFill>
                </a:rPr>
                <a:t>алфавит, орфографию</a:t>
              </a:r>
              <a:br>
                <a:rPr lang="ru-RU" b="1" i="1" dirty="0">
                  <a:solidFill>
                    <a:schemeClr val="accent1">
                      <a:lumMod val="25000"/>
                    </a:schemeClr>
                  </a:solidFill>
                </a:rPr>
              </a:br>
              <a:r>
                <a:rPr lang="ru-RU" b="1" i="1" dirty="0" smtClean="0">
                  <a:solidFill>
                    <a:schemeClr val="accent1">
                      <a:lumMod val="25000"/>
                    </a:schemeClr>
                  </a:solidFill>
                </a:rPr>
                <a:t> </a:t>
              </a:r>
              <a:r>
                <a:rPr lang="ru-RU" b="1" i="1" dirty="0">
                  <a:solidFill>
                    <a:schemeClr val="accent1">
                      <a:lumMod val="25000"/>
                    </a:schemeClr>
                  </a:solidFill>
                </a:rPr>
                <a:t>и грамматику для </a:t>
              </a:r>
              <a:r>
                <a:rPr lang="ru-RU" b="1" i="1" dirty="0" smtClean="0">
                  <a:solidFill>
                    <a:schemeClr val="accent1">
                      <a:lumMod val="25000"/>
                    </a:schemeClr>
                  </a:solidFill>
                </a:rPr>
                <a:t>математической </a:t>
              </a:r>
              <a:r>
                <a:rPr lang="ru-RU" b="1" i="1" dirty="0">
                  <a:solidFill>
                    <a:schemeClr val="accent1">
                      <a:lumMod val="25000"/>
                    </a:schemeClr>
                  </a:solidFill>
                </a:rPr>
                <a:t>логики.</a:t>
              </a:r>
            </a:p>
          </p:txBody>
        </p:sp>
        <p:pic>
          <p:nvPicPr>
            <p:cNvPr id="10" name="Picture 12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28596" y="4643432"/>
              <a:ext cx="1892707" cy="2214568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28662" y="2857496"/>
            <a:ext cx="778674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Алгебра в широком смысле этого слова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— наука об общих операциях, аналогичных сложению и умножению, которые могут выполняться над различными математическими объектами (алгебра переменных и функций, алгебра векторов, алгебра множеств и т. д.). </a:t>
            </a:r>
            <a:endParaRPr lang="ru-RU" sz="2400" b="1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Объектами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алгебры логики являются высказывания.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928662" y="1500174"/>
            <a:ext cx="77153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Алгебра логики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— раздел математической логики, в котором изучаются логические операции над высказываниями.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71736" y="500042"/>
            <a:ext cx="42648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Логические переменные.</a:t>
            </a:r>
            <a:r>
              <a:rPr lang="ru-RU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grpSp>
        <p:nvGrpSpPr>
          <p:cNvPr id="9" name="Группа 8"/>
          <p:cNvGrpSpPr/>
          <p:nvPr/>
        </p:nvGrpSpPr>
        <p:grpSpPr>
          <a:xfrm>
            <a:off x="285720" y="1500174"/>
            <a:ext cx="4357718" cy="3929090"/>
            <a:chOff x="285720" y="1500174"/>
            <a:chExt cx="4357718" cy="3929090"/>
          </a:xfrm>
        </p:grpSpPr>
        <p:sp>
          <p:nvSpPr>
            <p:cNvPr id="6" name="Скругленный прямоугольник 5"/>
            <p:cNvSpPr/>
            <p:nvPr/>
          </p:nvSpPr>
          <p:spPr>
            <a:xfrm>
              <a:off x="285720" y="1500174"/>
              <a:ext cx="4357718" cy="3929090"/>
            </a:xfrm>
            <a:prstGeom prst="roundRect">
              <a:avLst/>
            </a:prstGeom>
            <a:solidFill>
              <a:srgbClr val="8CF884"/>
            </a:solidFill>
            <a:scene3d>
              <a:camera prst="orthographicFront"/>
              <a:lightRig rig="threePt" dir="t"/>
            </a:scene3d>
            <a:sp3d>
              <a:bevelT w="254000" h="254000" prst="artDeco"/>
              <a:bevelB w="254000" h="2540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5" name="Rectangle 1"/>
            <p:cNvSpPr>
              <a:spLocks noChangeArrowheads="1"/>
            </p:cNvSpPr>
            <p:nvPr/>
          </p:nvSpPr>
          <p:spPr bwMode="auto">
            <a:xfrm>
              <a:off x="571472" y="2071678"/>
              <a:ext cx="3643338" cy="26776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400" b="0" u="none" strike="noStrike" cap="none" normalizeH="0" baseline="0" dirty="0" smtClean="0">
                  <a:ln>
                    <a:noFill/>
                  </a:ln>
                  <a:solidFill>
                    <a:srgbClr val="7030A0"/>
                  </a:solidFill>
                  <a:effectLst/>
                  <a:latin typeface="Times New Roman" pitchFamily="18" charset="0"/>
                  <a:ea typeface="SimSun" pitchFamily="2" charset="-122"/>
                  <a:cs typeface="Times New Roman" pitchFamily="18" charset="0"/>
                </a:rPr>
                <a:t>В алгебре логики высказывания обозначаются </a:t>
              </a:r>
              <a:r>
                <a:rPr kumimoji="0" lang="ru-RU" sz="2400" b="1" u="none" strike="noStrike" cap="none" normalizeH="0" baseline="0" dirty="0" smtClean="0">
                  <a:ln>
                    <a:noFill/>
                  </a:ln>
                  <a:solidFill>
                    <a:srgbClr val="7030A0"/>
                  </a:solidFill>
                  <a:effectLst/>
                  <a:latin typeface="Times New Roman" pitchFamily="18" charset="0"/>
                  <a:ea typeface="SimSun" pitchFamily="2" charset="-122"/>
                  <a:cs typeface="Times New Roman" pitchFamily="18" charset="0"/>
                </a:rPr>
                <a:t>именами логических переменных</a:t>
              </a:r>
              <a:r>
                <a:rPr kumimoji="0" lang="ru-RU" sz="2400" b="0" u="none" strike="noStrike" cap="none" normalizeH="0" baseline="0" dirty="0" smtClean="0">
                  <a:ln>
                    <a:noFill/>
                  </a:ln>
                  <a:solidFill>
                    <a:srgbClr val="7030A0"/>
                  </a:solidFill>
                  <a:effectLst/>
                  <a:latin typeface="Times New Roman" pitchFamily="18" charset="0"/>
                  <a:ea typeface="SimSun" pitchFamily="2" charset="-122"/>
                  <a:cs typeface="Times New Roman" pitchFamily="18" charset="0"/>
                </a:rPr>
                <a:t>, которые могут принимать лишь два значения: «истина» (1) и «ложь» (0).</a:t>
              </a:r>
              <a:endParaRPr kumimoji="0" lang="ru-RU" sz="2400" b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7" name="Прямоугольник 6"/>
          <p:cNvSpPr/>
          <p:nvPr/>
        </p:nvSpPr>
        <p:spPr>
          <a:xfrm>
            <a:off x="4929190" y="1571612"/>
            <a:ext cx="457203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 </a:t>
            </a:r>
            <a:r>
              <a:rPr lang="ru-RU" sz="2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— «Два умножить на два равно </a:t>
            </a:r>
            <a:endParaRPr lang="ru-RU" sz="2000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четырем</a:t>
            </a:r>
            <a:r>
              <a:rPr lang="ru-RU" sz="2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».</a:t>
            </a:r>
          </a:p>
          <a:p>
            <a:r>
              <a:rPr lang="ru-RU" sz="2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</a:t>
            </a:r>
            <a:r>
              <a:rPr lang="ru-RU" sz="2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— «Два умножить на два </a:t>
            </a:r>
            <a:r>
              <a:rPr lang="ru-RU" sz="2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равно</a:t>
            </a:r>
          </a:p>
          <a:p>
            <a:r>
              <a:rPr lang="ru-RU" sz="2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</a:t>
            </a:r>
            <a:r>
              <a:rPr lang="ru-RU" sz="2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пяти».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357950" y="3214686"/>
            <a:ext cx="928459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 = </a:t>
            </a: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</a:p>
          <a:p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= 0</a:t>
            </a:r>
          </a:p>
        </p:txBody>
      </p:sp>
      <p:grpSp>
        <p:nvGrpSpPr>
          <p:cNvPr id="12" name="Группа 11"/>
          <p:cNvGrpSpPr/>
          <p:nvPr/>
        </p:nvGrpSpPr>
        <p:grpSpPr>
          <a:xfrm>
            <a:off x="5143504" y="4643446"/>
            <a:ext cx="3571900" cy="2000264"/>
            <a:chOff x="5143504" y="4643446"/>
            <a:chExt cx="3571900" cy="2000264"/>
          </a:xfrm>
        </p:grpSpPr>
        <p:sp>
          <p:nvSpPr>
            <p:cNvPr id="11" name="Скругленный прямоугольник 10"/>
            <p:cNvSpPr/>
            <p:nvPr/>
          </p:nvSpPr>
          <p:spPr>
            <a:xfrm>
              <a:off x="5143504" y="4643446"/>
              <a:ext cx="3571900" cy="2000264"/>
            </a:xfrm>
            <a:prstGeom prst="roundRect">
              <a:avLst/>
            </a:prstGeom>
            <a:scene3d>
              <a:camera prst="orthographicFront"/>
              <a:lightRig rig="threePt" dir="t"/>
            </a:scene3d>
            <a:sp3d>
              <a:bevelT w="190500" prst="slope"/>
              <a:bevelB w="190500" prst="slop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5214942" y="4786322"/>
              <a:ext cx="3429024" cy="17543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Составные высказывания на естественном языке образуются с помощью связок «и», «или», «не», которые в алгебре логики заменяются на логические операции.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00166" y="714356"/>
            <a:ext cx="63586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Логическое умножение (конъюнкция). </a:t>
            </a:r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1000100" y="1714488"/>
            <a:ext cx="764386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Объединение двух (или нескольких) высказываний в одно с помощью союза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«и» 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называется </a:t>
            </a: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операцией логического умножения 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или </a:t>
            </a: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конъюнкцией.</a:t>
            </a:r>
            <a:endParaRPr kumimoji="0" lang="ru-RU" sz="2000" b="1" i="0" u="sng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00034" y="3429000"/>
            <a:ext cx="3714776" cy="2786082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254000" prst="artDeco"/>
            <a:bevelB w="254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857224" y="3857628"/>
          <a:ext cx="3000396" cy="1928825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785818"/>
                <a:gridCol w="928694"/>
                <a:gridCol w="1285884"/>
              </a:tblGrid>
              <a:tr h="3857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/>
                        <a:t>А</a:t>
                      </a:r>
                      <a:endParaRPr lang="ru-RU" sz="2000" dirty="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/>
                        <a:t>В</a:t>
                      </a:r>
                      <a:endParaRPr lang="ru-RU" sz="2000" dirty="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/>
                        <a:t>А &amp; В</a:t>
                      </a:r>
                      <a:endParaRPr lang="ru-RU" sz="2000" dirty="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</a:tr>
              <a:tr h="3857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/>
                        <a:t>1</a:t>
                      </a:r>
                      <a:endParaRPr lang="ru-RU" sz="200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/>
                        <a:t>1</a:t>
                      </a:r>
                      <a:endParaRPr lang="ru-RU" sz="200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/>
                        <a:t>1</a:t>
                      </a:r>
                      <a:endParaRPr lang="ru-RU" sz="200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</a:tr>
              <a:tr h="3857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/>
                        <a:t>1</a:t>
                      </a:r>
                      <a:endParaRPr lang="ru-RU" sz="200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/>
                        <a:t>0</a:t>
                      </a:r>
                      <a:endParaRPr lang="ru-RU" sz="200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/>
                        <a:t>0</a:t>
                      </a:r>
                      <a:endParaRPr lang="ru-RU" sz="200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</a:tr>
              <a:tr h="3857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/>
                        <a:t>0</a:t>
                      </a:r>
                      <a:endParaRPr lang="ru-RU" sz="200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/>
                        <a:t>1</a:t>
                      </a:r>
                      <a:endParaRPr lang="ru-RU" sz="200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/>
                        <a:t>0</a:t>
                      </a:r>
                      <a:endParaRPr lang="ru-RU" sz="200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</a:tr>
              <a:tr h="3857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/>
                        <a:t>0</a:t>
                      </a:r>
                      <a:endParaRPr lang="ru-RU" sz="200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/>
                        <a:t>0</a:t>
                      </a:r>
                      <a:endParaRPr lang="ru-RU" sz="200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/>
                        <a:t>0</a:t>
                      </a:r>
                      <a:endParaRPr lang="ru-RU" sz="2000" dirty="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4572000" y="4429132"/>
            <a:ext cx="421484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Составное высказывание, образованное в результате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операции логического умножения (конъюнкции),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истинно тогда и только тогда, когда истинны все входящие в него простые высказывания.</a:t>
            </a:r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2643182"/>
            <a:ext cx="2643206" cy="1603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TextBox 16"/>
          <p:cNvSpPr txBox="1"/>
          <p:nvPr/>
        </p:nvSpPr>
        <p:spPr>
          <a:xfrm>
            <a:off x="5929322" y="3071810"/>
            <a:ext cx="428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endParaRPr lang="ru-RU" sz="2800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215206" y="3071810"/>
            <a:ext cx="428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endParaRPr lang="ru-RU" sz="2800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571604" y="2857496"/>
            <a:ext cx="20201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«&amp;» (амперсанд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endParaRPr lang="ru-RU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85852" y="2071678"/>
            <a:ext cx="585791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	«2 </a:t>
            </a:r>
            <a:r>
              <a:rPr lang="ru-RU" sz="2800" b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 = 5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</a:t>
            </a:r>
            <a:r>
              <a:rPr lang="ru-RU" sz="2800" b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 = 10»;</a:t>
            </a:r>
          </a:p>
          <a:p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	«2 </a:t>
            </a:r>
            <a:r>
              <a:rPr lang="ru-RU" sz="2800" b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 = 5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</a:t>
            </a:r>
            <a:r>
              <a:rPr lang="ru-RU" sz="2800" b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 = 9»;</a:t>
            </a:r>
          </a:p>
          <a:p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3)	«2 </a:t>
            </a:r>
            <a:r>
              <a:rPr lang="ru-RU" sz="2800" b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 = 4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</a:t>
            </a:r>
            <a:r>
              <a:rPr lang="ru-RU" sz="2800" b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 = 10»;</a:t>
            </a:r>
          </a:p>
          <a:p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4)	«2 </a:t>
            </a:r>
            <a:r>
              <a:rPr lang="ru-RU" sz="2800" b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 = 4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</a:t>
            </a:r>
            <a:r>
              <a:rPr lang="ru-RU" sz="2800" b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 = 9».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28728" y="785794"/>
            <a:ext cx="73580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Определите истинность </a:t>
            </a: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составных </a:t>
            </a:r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высказываний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000860" y="2143116"/>
            <a:ext cx="2143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ложно</a:t>
            </a:r>
            <a:endParaRPr lang="ru-RU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643702" y="3500438"/>
            <a:ext cx="1946495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истинно</a:t>
            </a:r>
            <a:endParaRPr lang="en-US" sz="2400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24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=1    &amp;    </a:t>
            </a:r>
            <a:r>
              <a:rPr lang="en-US" sz="24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=1</a:t>
            </a:r>
          </a:p>
          <a:p>
            <a:pPr algn="ctr"/>
            <a:r>
              <a:rPr lang="en-US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1&amp;1=1</a:t>
            </a:r>
            <a:endParaRPr lang="ru-RU" sz="2400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4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000892" y="2571744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ложно</a:t>
            </a:r>
            <a:endParaRPr lang="ru-RU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000892" y="3000372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ложно</a:t>
            </a:r>
            <a:endParaRPr lang="ru-RU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43042" y="785794"/>
            <a:ext cx="60791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Логическое сложение (дизъюнкция).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85786" y="1571612"/>
            <a:ext cx="792961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Объединение двух (или нескольких) высказываний с помощью союза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«или»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называется </a:t>
            </a:r>
            <a:r>
              <a:rPr lang="ru-RU" sz="2000" b="1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операцией логического сложения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или </a:t>
            </a:r>
            <a:r>
              <a:rPr lang="ru-RU" sz="2000" b="1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дизъюнкцией.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357686" y="4572008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0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Составное высказывание, образованное в результате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логического сложения (дизъюнкции)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истинно тогда и только тогда, когда истинно хотя бы одно из входящих в него простых высказываний.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00034" y="3429000"/>
            <a:ext cx="3714776" cy="2786082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254000" prst="artDeco"/>
            <a:bevelB w="254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857224" y="3857628"/>
          <a:ext cx="2928958" cy="2000265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857256"/>
                <a:gridCol w="857256"/>
                <a:gridCol w="1214446"/>
              </a:tblGrid>
              <a:tr h="4000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/>
                        <a:t>А</a:t>
                      </a:r>
                      <a:endParaRPr lang="ru-RU" sz="2000" dirty="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/>
                        <a:t>B</a:t>
                      </a:r>
                      <a:endParaRPr lang="ru-RU" sz="200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/>
                        <a:t>A v В</a:t>
                      </a:r>
                      <a:endParaRPr lang="ru-RU" sz="200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</a:tr>
              <a:tr h="4000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/>
                        <a:t>1</a:t>
                      </a:r>
                      <a:endParaRPr lang="ru-RU" sz="200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/>
                        <a:t>1</a:t>
                      </a:r>
                      <a:endParaRPr lang="ru-RU" sz="2000" dirty="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/>
                        <a:t>1</a:t>
                      </a:r>
                      <a:endParaRPr lang="ru-RU" sz="200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</a:tr>
              <a:tr h="4000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/>
                        <a:t>1</a:t>
                      </a:r>
                      <a:endParaRPr lang="ru-RU" sz="200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/>
                        <a:t>0</a:t>
                      </a:r>
                      <a:endParaRPr lang="ru-RU" sz="200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/>
                        <a:t>1</a:t>
                      </a:r>
                      <a:endParaRPr lang="ru-RU" sz="200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</a:tr>
              <a:tr h="4000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/>
                        <a:t>0</a:t>
                      </a:r>
                      <a:endParaRPr lang="ru-RU" sz="200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/>
                        <a:t>1</a:t>
                      </a:r>
                      <a:endParaRPr lang="ru-RU" sz="200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/>
                        <a:t>1</a:t>
                      </a:r>
                      <a:endParaRPr lang="ru-RU" sz="200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</a:tr>
              <a:tr h="4000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/>
                        <a:t>0</a:t>
                      </a:r>
                      <a:endParaRPr lang="ru-RU" sz="200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/>
                        <a:t>0</a:t>
                      </a:r>
                      <a:endParaRPr lang="ru-RU" sz="200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/>
                        <a:t>0</a:t>
                      </a:r>
                      <a:endParaRPr lang="ru-RU" sz="2000" dirty="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9" name="Овал 8"/>
          <p:cNvSpPr/>
          <p:nvPr/>
        </p:nvSpPr>
        <p:spPr>
          <a:xfrm>
            <a:off x="5429256" y="2643182"/>
            <a:ext cx="1500198" cy="1357322"/>
          </a:xfrm>
          <a:prstGeom prst="ellipse">
            <a:avLst/>
          </a:prstGeom>
          <a:solidFill>
            <a:schemeClr val="accent1">
              <a:alpha val="7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6429388" y="2643182"/>
            <a:ext cx="1500198" cy="1357322"/>
          </a:xfrm>
          <a:prstGeom prst="ellipse">
            <a:avLst/>
          </a:prstGeom>
          <a:solidFill>
            <a:schemeClr val="accent1">
              <a:alpha val="7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5786446" y="3000372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endParaRPr lang="ru-RU" sz="28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000892" y="3000372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endParaRPr lang="ru-RU" sz="28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643174" y="2714620"/>
            <a:ext cx="6607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ru-RU" sz="2400" b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00100" y="2786058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Обозначение:</a:t>
            </a:r>
            <a:endParaRPr lang="ru-RU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428728" y="785794"/>
            <a:ext cx="73580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Определите истинность </a:t>
            </a: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составных </a:t>
            </a:r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высказываний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285852" y="2071678"/>
            <a:ext cx="585791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	«2 </a:t>
            </a:r>
            <a:r>
              <a:rPr lang="ru-RU" sz="2800" b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 = 5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</a:t>
            </a:r>
            <a:r>
              <a:rPr lang="ru-RU" sz="2800" b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 = 10»;</a:t>
            </a:r>
          </a:p>
          <a:p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	«2 </a:t>
            </a:r>
            <a:r>
              <a:rPr lang="ru-RU" sz="2800" b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 = 5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</a:t>
            </a:r>
            <a:r>
              <a:rPr lang="ru-RU" sz="2800" b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 = 9»;</a:t>
            </a:r>
          </a:p>
          <a:p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3)	«2 </a:t>
            </a:r>
            <a:r>
              <a:rPr lang="ru-RU" sz="2800" b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 = 4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</a:t>
            </a:r>
            <a:r>
              <a:rPr lang="ru-RU" sz="2800" b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 = 10»;</a:t>
            </a:r>
          </a:p>
          <a:p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4)	«2 </a:t>
            </a:r>
            <a:r>
              <a:rPr lang="ru-RU" sz="2800" b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 = 4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</a:t>
            </a:r>
            <a:r>
              <a:rPr lang="ru-RU" sz="2800" b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 = 9».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000860" y="2143116"/>
            <a:ext cx="17145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ложно</a:t>
            </a:r>
            <a:endParaRPr lang="ru-RU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929454" y="2571744"/>
            <a:ext cx="12779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истинно</a:t>
            </a:r>
            <a:endParaRPr lang="en-US" sz="2400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929454" y="3000372"/>
            <a:ext cx="12779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истинно</a:t>
            </a:r>
            <a:endParaRPr lang="en-US" sz="2400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643702" y="3429000"/>
            <a:ext cx="1896673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истинно</a:t>
            </a:r>
          </a:p>
          <a:p>
            <a:pPr algn="ctr"/>
            <a:r>
              <a:rPr lang="en-US" sz="24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=1    V    </a:t>
            </a:r>
            <a:r>
              <a:rPr lang="en-US" sz="24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</a:t>
            </a:r>
            <a:r>
              <a:rPr lang="ru-RU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en-US" sz="2400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1V1=1</a:t>
            </a:r>
            <a:endParaRPr lang="ru-RU" sz="2400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sz="2400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85984" y="785794"/>
            <a:ext cx="49149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Логическое отрицание (инверсия). 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85786" y="1643050"/>
            <a:ext cx="807249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Присоединение частицы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«не»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 высказыванию называется </a:t>
            </a:r>
            <a:r>
              <a:rPr lang="ru-RU" sz="2000" b="1" u="sng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операцией логического отрицания</a:t>
            </a:r>
            <a:r>
              <a:rPr lang="ru-RU" sz="2000" u="sng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или </a:t>
            </a:r>
            <a:r>
              <a:rPr lang="ru-RU" sz="2000" b="1" u="sng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инверсией</a:t>
            </a:r>
            <a:r>
              <a:rPr lang="ru-RU" sz="2000" u="sng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endParaRPr lang="ru-RU" sz="2000" u="sng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357686" y="4643446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Результатом операции логического отрицания является «истина» (1), когда аргумент принимает значение «ложь» (0), и значение «ложь» (0), когда аргумент принимает значение «истина» (1).</a:t>
            </a:r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00034" y="3429000"/>
            <a:ext cx="3714776" cy="2786082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254000" prst="artDeco"/>
            <a:bevelB w="254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1428728" y="4071942"/>
          <a:ext cx="1928826" cy="1571637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006344"/>
                <a:gridCol w="922482"/>
              </a:tblGrid>
              <a:tr h="5238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i="1" dirty="0"/>
                        <a:t>А</a:t>
                      </a:r>
                      <a:endParaRPr lang="ru-RU" sz="2000" i="1" dirty="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</a:tr>
              <a:tr h="5238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/>
                        <a:t>0</a:t>
                      </a:r>
                      <a:endParaRPr lang="ru-RU" sz="2000" dirty="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/>
                        <a:t>1</a:t>
                      </a:r>
                      <a:endParaRPr lang="ru-RU" sz="2000" dirty="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</a:tr>
              <a:tr h="5238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/>
                        <a:t>1</a:t>
                      </a:r>
                      <a:endParaRPr lang="ru-RU" sz="200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/>
                        <a:t>0</a:t>
                      </a:r>
                      <a:endParaRPr lang="ru-RU" sz="2000" dirty="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2049" name="Object 1"/>
          <p:cNvGraphicFramePr>
            <a:graphicFrameLocks noChangeAspect="1"/>
          </p:cNvGraphicFramePr>
          <p:nvPr/>
        </p:nvGraphicFramePr>
        <p:xfrm>
          <a:off x="0" y="0"/>
          <a:ext cx="152400" cy="200025"/>
        </p:xfrm>
        <a:graphic>
          <a:graphicData uri="http://schemas.openxmlformats.org/presentationml/2006/ole">
            <p:oleObj spid="_x0000_s2049" name="Формула" r:id="rId4" imgW="152268" imgH="203024" progId="Equation.3">
              <p:embed/>
            </p:oleObj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/>
        </p:nvGraphicFramePr>
        <p:xfrm>
          <a:off x="2714612" y="4071942"/>
          <a:ext cx="361952" cy="381002"/>
        </p:xfrm>
        <a:graphic>
          <a:graphicData uri="http://schemas.openxmlformats.org/presentationml/2006/ole">
            <p:oleObj spid="_x0000_s2050" name="Формула" r:id="rId5" imgW="152280" imgH="203040" progId="Equation.3">
              <p:embed/>
            </p:oleObj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5214942" y="2500306"/>
            <a:ext cx="3143272" cy="20002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5643570" y="2857496"/>
            <a:ext cx="1357322" cy="12858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6000760" y="3143248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endParaRPr lang="ru-RU" sz="28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7429520" y="3143248"/>
          <a:ext cx="542929" cy="571504"/>
        </p:xfrm>
        <a:graphic>
          <a:graphicData uri="http://schemas.openxmlformats.org/presentationml/2006/ole">
            <p:oleObj spid="_x0000_s2051" name="Формула" r:id="rId6" imgW="152280" imgH="203040" progId="Equation.3">
              <p:embed/>
            </p:oleObj>
          </a:graphicData>
        </a:graphic>
      </p:graphicFrame>
      <p:sp>
        <p:nvSpPr>
          <p:cNvPr id="16" name="Прямоугольник 15"/>
          <p:cNvSpPr/>
          <p:nvPr/>
        </p:nvSpPr>
        <p:spPr>
          <a:xfrm>
            <a:off x="2786050" y="2714620"/>
            <a:ext cx="5914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˥</a:t>
            </a:r>
            <a:r>
              <a:rPr lang="en-US" sz="2400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endParaRPr lang="ru-RU" sz="2400" i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142976" y="2714620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Обозначение:</a:t>
            </a:r>
            <a:endParaRPr lang="ru-RU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603</Words>
  <Application>Microsoft Office PowerPoint</Application>
  <PresentationFormat>Экран (4:3)</PresentationFormat>
  <Paragraphs>123</Paragraphs>
  <Slides>12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Тема Office</vt:lpstr>
      <vt:lpstr>Формула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Фаритов А.Т.</dc:creator>
  <cp:lastModifiedBy>Mytone</cp:lastModifiedBy>
  <cp:revision>47</cp:revision>
  <dcterms:created xsi:type="dcterms:W3CDTF">2009-12-06T14:47:52Z</dcterms:created>
  <dcterms:modified xsi:type="dcterms:W3CDTF">2011-11-01T15:01:43Z</dcterms:modified>
</cp:coreProperties>
</file>