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F884"/>
    <a:srgbClr val="84F8B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F3227-3606-425B-99F3-85698C3B8A79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C68C-1B94-431D-83FA-FE42223F3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714356"/>
            <a:ext cx="43670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Алгебра логики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221455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* 2 = 4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071802" y="3357562"/>
            <a:ext cx="2857520" cy="646331"/>
            <a:chOff x="1571604" y="3286124"/>
            <a:chExt cx="2857520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1571604" y="3286124"/>
              <a:ext cx="2857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 * 2     4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2643174" y="3357562"/>
            <a:ext cx="498478" cy="428628"/>
          </p:xfrm>
          <a:graphic>
            <a:graphicData uri="http://schemas.openxmlformats.org/presentationml/2006/ole">
              <p:oleObj spid="_x0000_s21506" name="Формула" r:id="rId4" imgW="139680" imgH="139680" progId="Equation.3">
                <p:embed/>
              </p:oleObj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6286512" y="3500438"/>
            <a:ext cx="171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ложно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357430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истинно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228599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3357562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˥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857224" y="5286388"/>
            <a:ext cx="6954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«(2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5 или 2x2 = 4) и (2x2≠5 или 2x2≠4)»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428604"/>
            <a:ext cx="3365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Логические выражения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214422"/>
            <a:ext cx="6954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«(2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5 или 2x2 = 4) и (2x2≠5 или 2x2≠4)»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2071678"/>
            <a:ext cx="4219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{2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5} — ложно (0)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2500306"/>
            <a:ext cx="4448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{2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4} — истинно (1)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000240"/>
            <a:ext cx="3943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простые высказывания: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71472" y="3214686"/>
            <a:ext cx="4143404" cy="1714512"/>
            <a:chOff x="714348" y="3000372"/>
            <a:chExt cx="4143404" cy="1714512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14348" y="3000372"/>
              <a:ext cx="4143404" cy="171451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w="127000" h="127000" prst="artDeco"/>
              <a:bevelB w="127000" h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57224" y="3286124"/>
              <a:ext cx="378621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b="1" dirty="0" smtClean="0">
                  <a:solidFill>
                    <a:schemeClr val="bg1"/>
                  </a:solidFill>
                </a:rPr>
                <a:t>При выполнении логических операций определен следующий порядок их выполнения: </a:t>
              </a:r>
              <a:r>
                <a:rPr lang="ru-RU" b="1" u="sng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инверсия, конъюнкция, дизъюнкция.</a:t>
              </a:r>
              <a:endParaRPr lang="ru-RU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857224" y="5214950"/>
            <a:ext cx="350046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5214950"/>
            <a:ext cx="50366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&amp;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4572000" y="5214950"/>
            <a:ext cx="3286148" cy="642942"/>
            <a:chOff x="4572000" y="5000636"/>
            <a:chExt cx="3286148" cy="64294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4572000" y="5072074"/>
              <a:ext cx="3286148" cy="571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5" name="Объект 24"/>
            <p:cNvGraphicFramePr>
              <a:graphicFrameLocks noChangeAspect="1"/>
            </p:cNvGraphicFramePr>
            <p:nvPr/>
          </p:nvGraphicFramePr>
          <p:xfrm>
            <a:off x="5500694" y="5000636"/>
            <a:ext cx="1319722" cy="642942"/>
          </p:xfrm>
          <a:graphic>
            <a:graphicData uri="http://schemas.openxmlformats.org/presentationml/2006/ole">
              <p:oleObj spid="_x0000_s23558" name="Формула" r:id="rId4" imgW="495000" imgH="241200" progId="Equation.3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2786050" y="6000768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( </a:t>
            </a:r>
            <a:r>
              <a:rPr lang="ru-RU" sz="3200" b="1" dirty="0" smtClean="0">
                <a:solidFill>
                  <a:srgbClr val="7030A0"/>
                </a:solidFill>
              </a:rPr>
              <a:t>0 </a:t>
            </a:r>
            <a:r>
              <a:rPr lang="en-US" sz="3200" b="1" dirty="0" smtClean="0">
                <a:solidFill>
                  <a:srgbClr val="7030A0"/>
                </a:solidFill>
              </a:rPr>
              <a:t>V 1 ) &amp; </a:t>
            </a:r>
            <a:r>
              <a:rPr lang="en-US" sz="3200" b="1" smtClean="0">
                <a:solidFill>
                  <a:srgbClr val="7030A0"/>
                </a:solidFill>
              </a:rPr>
              <a:t>( </a:t>
            </a:r>
            <a:r>
              <a:rPr lang="ru-RU" sz="3200" b="1" smtClean="0">
                <a:solidFill>
                  <a:srgbClr val="7030A0"/>
                </a:solidFill>
              </a:rPr>
              <a:t>0</a:t>
            </a:r>
            <a:r>
              <a:rPr lang="en-US" sz="3200" b="1" dirty="0" smtClean="0">
                <a:solidFill>
                  <a:srgbClr val="7030A0"/>
                </a:solidFill>
              </a:rPr>
              <a:t> V </a:t>
            </a:r>
            <a:r>
              <a:rPr lang="ru-RU" sz="3200" b="1" dirty="0" smtClean="0">
                <a:solidFill>
                  <a:srgbClr val="7030A0"/>
                </a:solidFill>
              </a:rPr>
              <a:t>1</a:t>
            </a:r>
            <a:r>
              <a:rPr lang="en-US" sz="3200" b="1" dirty="0" smtClean="0">
                <a:solidFill>
                  <a:srgbClr val="7030A0"/>
                </a:solidFill>
              </a:rPr>
              <a:t>)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29322" y="6000768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=1 &amp; 1 = 1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2" grpId="0"/>
      <p:bldP spid="13" grpId="0"/>
      <p:bldP spid="18" grpId="0" animBg="1"/>
      <p:bldP spid="19" grpId="0" animBg="1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00430" y="357166"/>
            <a:ext cx="1657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14422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«Число 6 делится на 2, и число 6 делится на 3».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57224" y="1857364"/>
            <a:ext cx="3071834" cy="656213"/>
            <a:chOff x="857224" y="1857364"/>
            <a:chExt cx="3071834" cy="65621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857224" y="1857364"/>
              <a:ext cx="307183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928794" y="1928802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A</a:t>
              </a:r>
              <a:endParaRPr lang="ru-RU" sz="32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500562" y="1857364"/>
            <a:ext cx="3214710" cy="656213"/>
            <a:chOff x="4500562" y="1857364"/>
            <a:chExt cx="3214710" cy="656213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500562" y="1857364"/>
              <a:ext cx="321471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715008" y="1928802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B</a:t>
              </a:r>
              <a:endParaRPr lang="ru-RU" sz="32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428992" y="250030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A &amp; B = 1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357187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«Летом я поеду в деревню или в туристическую поездку»</a:t>
            </a:r>
            <a:endParaRPr lang="ru-RU" sz="2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28662" y="4214818"/>
            <a:ext cx="3071834" cy="656213"/>
            <a:chOff x="857224" y="1857364"/>
            <a:chExt cx="3071834" cy="656213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857224" y="1857364"/>
              <a:ext cx="307183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28794" y="1928802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A</a:t>
              </a:r>
              <a:endParaRPr lang="ru-RU" sz="32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286380" y="4143380"/>
            <a:ext cx="3214710" cy="656213"/>
            <a:chOff x="4500562" y="1857364"/>
            <a:chExt cx="3214710" cy="656213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4500562" y="1857364"/>
              <a:ext cx="321471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715008" y="1928802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B</a:t>
              </a:r>
              <a:endParaRPr lang="ru-RU" sz="32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000496" y="507207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A V B 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928662" y="1000108"/>
            <a:ext cx="7643866" cy="1953301"/>
            <a:chOff x="928662" y="1000108"/>
            <a:chExt cx="7643866" cy="195330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000364" y="1214422"/>
              <a:ext cx="5572164" cy="14650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ru-RU" b="1" i="1" dirty="0" smtClean="0">
                  <a:solidFill>
                    <a:srgbClr val="000072"/>
                  </a:solidFill>
                </a:rPr>
                <a:t>1 этап – </a:t>
              </a:r>
              <a:r>
                <a:rPr lang="ru-RU" sz="2800" b="1" i="1" dirty="0" smtClean="0">
                  <a:solidFill>
                    <a:srgbClr val="69152D"/>
                  </a:solidFill>
                </a:rPr>
                <a:t>формальная логика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ru-RU" b="1" i="1" dirty="0" smtClean="0">
                  <a:solidFill>
                    <a:srgbClr val="000072"/>
                  </a:solidFill>
                </a:rPr>
                <a:t> Основатель –  Аристотель</a:t>
              </a:r>
              <a:br>
                <a:rPr lang="ru-RU" b="1" i="1" dirty="0" smtClean="0">
                  <a:solidFill>
                    <a:srgbClr val="000072"/>
                  </a:solidFill>
                </a:rPr>
              </a:br>
              <a:r>
                <a:rPr lang="ru-RU" b="1" i="1" dirty="0" smtClean="0">
                  <a:solidFill>
                    <a:srgbClr val="000072"/>
                  </a:solidFill>
                </a:rPr>
                <a:t>(384 -322гг. до н.э. )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ru-RU" b="1" i="1" dirty="0" smtClean="0">
                  <a:solidFill>
                    <a:srgbClr val="000072"/>
                  </a:solidFill>
                </a:rPr>
                <a:t>Ввёл основные формулы абстрактного мышления  </a:t>
              </a:r>
              <a:endParaRPr lang="ru-RU" b="1" i="1" dirty="0">
                <a:solidFill>
                  <a:srgbClr val="000072"/>
                </a:solidFill>
              </a:endParaRPr>
            </a:p>
          </p:txBody>
        </p:sp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8662" y="1000108"/>
              <a:ext cx="1285884" cy="1953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39700" dir="2700000" algn="tl" rotWithShape="0">
                <a:srgbClr val="333333">
                  <a:alpha val="64999"/>
                </a:srgbClr>
              </a:outerShdw>
            </a:effectLst>
          </p:spPr>
        </p:pic>
      </p:grpSp>
      <p:grpSp>
        <p:nvGrpSpPr>
          <p:cNvPr id="12" name="Группа 11"/>
          <p:cNvGrpSpPr/>
          <p:nvPr/>
        </p:nvGrpSpPr>
        <p:grpSpPr>
          <a:xfrm>
            <a:off x="785786" y="2857496"/>
            <a:ext cx="7831394" cy="2357454"/>
            <a:chOff x="785786" y="2857496"/>
            <a:chExt cx="7831394" cy="2357454"/>
          </a:xfrm>
        </p:grpSpPr>
        <p:pic>
          <p:nvPicPr>
            <p:cNvPr id="7" name="Picture 5" descr="13860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86578" y="2857496"/>
              <a:ext cx="1830602" cy="2357454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785786" y="3071810"/>
              <a:ext cx="5929322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i="1" dirty="0">
                  <a:solidFill>
                    <a:schemeClr val="accent5">
                      <a:lumMod val="50000"/>
                    </a:schemeClr>
                  </a:solidFill>
                </a:rPr>
                <a:t>2 этап – </a:t>
              </a:r>
              <a:r>
                <a:rPr lang="ru-RU" sz="2800" b="1" i="1" dirty="0">
                  <a:solidFill>
                    <a:srgbClr val="69152D"/>
                  </a:solidFill>
                </a:rPr>
                <a:t>математическая логика       </a:t>
              </a:r>
            </a:p>
            <a:p>
              <a:pPr algn="ctr">
                <a:defRPr/>
              </a:pPr>
              <a:r>
                <a:rPr lang="ru-RU" sz="2800" b="1" i="1" dirty="0">
                  <a:solidFill>
                    <a:srgbClr val="69152D"/>
                  </a:solidFill>
                </a:rPr>
                <a:t> </a:t>
              </a: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Основатель – немецкий</a:t>
              </a:r>
              <a:b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</a:b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           ученый и философ      Лейбниц(1642 -1716),</a:t>
              </a:r>
              <a:b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</a:b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  предпринял попытку </a:t>
              </a:r>
              <a:b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</a:b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  логических вычислений.</a:t>
              </a:r>
              <a:endParaRPr lang="ru-RU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28596" y="4643432"/>
            <a:ext cx="8715404" cy="2214568"/>
            <a:chOff x="428596" y="4643432"/>
            <a:chExt cx="8715404" cy="221456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571572" y="5214950"/>
              <a:ext cx="7572428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400" b="1" i="1" dirty="0">
                  <a:solidFill>
                    <a:schemeClr val="accent1">
                      <a:lumMod val="50000"/>
                    </a:schemeClr>
                  </a:solidFill>
                </a:rPr>
                <a:t>3 этап - </a:t>
              </a:r>
              <a:r>
                <a:rPr lang="ru-RU" sz="2400" b="1" i="1" dirty="0">
                  <a:solidFill>
                    <a:srgbClr val="69152D"/>
                  </a:solidFill>
                </a:rPr>
                <a:t>Алгебра </a:t>
              </a:r>
              <a:r>
                <a:rPr lang="ru-RU" sz="2400" b="1" i="1" dirty="0" smtClean="0">
                  <a:solidFill>
                    <a:srgbClr val="69152D"/>
                  </a:solidFill>
                </a:rPr>
                <a:t>высказываний </a:t>
              </a:r>
              <a:r>
                <a:rPr lang="ru-RU" b="1" i="1" dirty="0" smtClean="0">
                  <a:solidFill>
                    <a:srgbClr val="69152D"/>
                  </a:solidFill>
                </a:rPr>
                <a:t>(</a:t>
              </a:r>
              <a:r>
                <a:rPr lang="ru-RU" b="1" i="1" dirty="0">
                  <a:solidFill>
                    <a:srgbClr val="69152D"/>
                  </a:solidFill>
                </a:rPr>
                <a:t>Булева алгебра)</a:t>
              </a:r>
              <a:r>
                <a:rPr lang="ru-RU" sz="2400" b="1" i="1" dirty="0">
                  <a:solidFill>
                    <a:srgbClr val="69152D"/>
                  </a:solidFill>
                </a:rPr>
                <a:t> </a:t>
              </a:r>
            </a:p>
            <a:p>
              <a:pPr algn="ctr">
                <a:defRPr/>
              </a:pPr>
              <a:r>
                <a:rPr lang="ru-RU" b="1" i="1" dirty="0" smtClean="0">
                  <a:solidFill>
                    <a:schemeClr val="accent1">
                      <a:lumMod val="25000"/>
                    </a:schemeClr>
                  </a:solidFill>
                </a:rPr>
                <a:t>Основатель  </a:t>
              </a: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-    английский </a:t>
              </a:r>
              <a:r>
                <a:rPr lang="ru-RU" b="1" i="1" dirty="0" smtClean="0">
                  <a:solidFill>
                    <a:schemeClr val="accent1">
                      <a:lumMod val="25000"/>
                    </a:schemeClr>
                  </a:solidFill>
                </a:rPr>
                <a:t> </a:t>
              </a: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математик</a:t>
              </a:r>
              <a:b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</a:br>
              <a:r>
                <a:rPr lang="ru-RU" b="1" i="1" dirty="0" smtClean="0">
                  <a:solidFill>
                    <a:schemeClr val="accent1">
                      <a:lumMod val="25000"/>
                    </a:schemeClr>
                  </a:solidFill>
                </a:rPr>
                <a:t> </a:t>
              </a: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Джордж Буль(1815 – 1864</a:t>
              </a:r>
              <a:r>
                <a:rPr lang="ru-RU" b="1" i="1" dirty="0" smtClean="0">
                  <a:solidFill>
                    <a:schemeClr val="accent1">
                      <a:lumMod val="25000"/>
                    </a:schemeClr>
                  </a:solidFill>
                </a:rPr>
                <a:t>), ввёл </a:t>
              </a: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алфавит, орфографию</a:t>
              </a:r>
              <a:b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</a:br>
              <a:r>
                <a:rPr lang="ru-RU" b="1" i="1" dirty="0" smtClean="0">
                  <a:solidFill>
                    <a:schemeClr val="accent1">
                      <a:lumMod val="25000"/>
                    </a:schemeClr>
                  </a:solidFill>
                </a:rPr>
                <a:t> </a:t>
              </a: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и грамматику для </a:t>
              </a:r>
              <a:r>
                <a:rPr lang="ru-RU" b="1" i="1" dirty="0" smtClean="0">
                  <a:solidFill>
                    <a:schemeClr val="accent1">
                      <a:lumMod val="25000"/>
                    </a:schemeClr>
                  </a:solidFill>
                </a:rPr>
                <a:t>математической </a:t>
              </a:r>
              <a:r>
                <a:rPr lang="ru-RU" b="1" i="1" dirty="0">
                  <a:solidFill>
                    <a:schemeClr val="accent1">
                      <a:lumMod val="25000"/>
                    </a:schemeClr>
                  </a:solidFill>
                </a:rPr>
                <a:t>логики.</a:t>
              </a:r>
            </a:p>
          </p:txBody>
        </p:sp>
        <p:pic>
          <p:nvPicPr>
            <p:cNvPr id="10" name="Picture 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4643432"/>
              <a:ext cx="1892707" cy="221456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857496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Алгебра в широком смысле этого слова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наука об общих операциях, аналогичных сложению и умножению, которые могут выполняться над различными математическими объектами (алгебра переменных и функций, алгебра векторов, алгебра множеств и т. д.).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Объектами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алгебры логики являются высказывания.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500174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Алгебра логики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раздел математической логики, в котором изучаются логические операции над высказываниями.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500042"/>
            <a:ext cx="426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 переменные.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85720" y="1500174"/>
            <a:ext cx="4357718" cy="3929090"/>
            <a:chOff x="285720" y="1500174"/>
            <a:chExt cx="4357718" cy="392909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85720" y="1500174"/>
              <a:ext cx="4357718" cy="3929090"/>
            </a:xfrm>
            <a:prstGeom prst="roundRect">
              <a:avLst/>
            </a:prstGeom>
            <a:solidFill>
              <a:srgbClr val="8CF884"/>
            </a:solidFill>
            <a:scene3d>
              <a:camera prst="orthographicFront"/>
              <a:lightRig rig="threePt" dir="t"/>
            </a:scene3d>
            <a:sp3d>
              <a:bevelT w="254000" h="254000" prst="artDeco"/>
              <a:bevelB w="254000" h="254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5" name="Rectangle 1"/>
            <p:cNvSpPr>
              <a:spLocks noChangeArrowheads="1"/>
            </p:cNvSpPr>
            <p:nvPr/>
          </p:nvSpPr>
          <p:spPr bwMode="auto">
            <a:xfrm>
              <a:off x="571472" y="2071678"/>
              <a:ext cx="3643338" cy="2677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В алгебре логики высказывания обозначаются </a:t>
              </a:r>
              <a:r>
                <a:rPr kumimoji="0" lang="ru-RU" sz="2400" b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именами логических переменных</a:t>
              </a:r>
              <a:r>
                <a:rPr kumimoji="0" lang="ru-RU" sz="2400" b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, которые могут принимать лишь два значения: «истина» (1) и «ложь» (0).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4929190" y="1571612"/>
            <a:ext cx="4572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«Два умножить на два равно </a:t>
            </a: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четырем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«Два умножить на два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равно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пяти».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3214686"/>
            <a:ext cx="9284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=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= 0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5143504" y="4643446"/>
            <a:ext cx="3571900" cy="2000264"/>
            <a:chOff x="5143504" y="4643446"/>
            <a:chExt cx="3571900" cy="200026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143504" y="4643446"/>
              <a:ext cx="3571900" cy="2000264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w="190500" prst="slope"/>
              <a:bevelB w="1905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214942" y="4786322"/>
              <a:ext cx="3429024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Составные высказывания на естественном языке образуются с помощью связок «и», «или», «не», которые в алгебре логики заменяются на логические операции.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714356"/>
            <a:ext cx="6358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Логическое умножение (конъюнкция). 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00100" y="1714488"/>
            <a:ext cx="76438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Объединение двух (или нескольких) высказываний в одно с помощью союза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«и»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называется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операцией логического умножения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или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конъюнкцией.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3429000"/>
            <a:ext cx="3714776" cy="278608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artDeco"/>
            <a:bevelB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57224" y="3857628"/>
          <a:ext cx="3000396" cy="19288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85818"/>
                <a:gridCol w="928694"/>
                <a:gridCol w="1285884"/>
              </a:tblGrid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А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В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А &amp; В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572000" y="4429132"/>
            <a:ext cx="42148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Составное высказывание, образованное в результате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операции логического умножения (конъюнкции),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истинно тогда и только тогда, когда истинны все входящие в него простые высказывания.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643182"/>
            <a:ext cx="2643206" cy="160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5929322" y="307181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307181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2857496"/>
            <a:ext cx="2020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«&amp;» (амперсанд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071678"/>
            <a:ext cx="58579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«2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5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= 10»;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	«2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5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= 9»;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	«2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4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= 10»;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	«2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4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= 9».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28" y="785794"/>
            <a:ext cx="7358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истинность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составных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высказываний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0860" y="214311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ложно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3500438"/>
            <a:ext cx="19464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истинно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   &amp;    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1&amp;1=1</a:t>
            </a:r>
            <a:endParaRPr lang="ru-RU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257174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ложно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92" y="300037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ложно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785794"/>
            <a:ext cx="6079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Логическое сложение (дизъюнкция).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71612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Объединение двух (или нескольких) высказываний с помощью союза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«или»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называется 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операцией логического сложения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дизъюнкцией.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45720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Составное высказывание, образованное в результате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логического сложения (дизъюнкции)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истинно тогда и только тогда, когда истинно хотя бы одно из входящих в него простых высказываний.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3429000"/>
            <a:ext cx="3714776" cy="278608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artDeco"/>
            <a:bevelB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3857628"/>
          <a:ext cx="2928958" cy="200026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"/>
                <a:gridCol w="857256"/>
                <a:gridCol w="1214446"/>
              </a:tblGrid>
              <a:tr h="40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А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/>
                        <a:t>B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A v В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0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0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0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0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0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5429256" y="2643182"/>
            <a:ext cx="1500198" cy="1357322"/>
          </a:xfrm>
          <a:prstGeom prst="ellipse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29388" y="2643182"/>
            <a:ext cx="1500198" cy="1357322"/>
          </a:xfrm>
          <a:prstGeom prst="ellipse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86446" y="300037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00892" y="300037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2714620"/>
            <a:ext cx="660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278605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Обозначение: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728" y="785794"/>
            <a:ext cx="7358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истинность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составных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высказываний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071678"/>
            <a:ext cx="58579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«2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5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= 10»;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	«2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5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= 9»;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	«2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4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= 10»;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	«2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= 4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= 9».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00860" y="2143116"/>
            <a:ext cx="171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ложно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2571744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истинно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29454" y="3000372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истинно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3429000"/>
            <a:ext cx="18966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истинно</a:t>
            </a: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   V    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1V1=1</a:t>
            </a:r>
            <a:endParaRPr lang="ru-RU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785794"/>
            <a:ext cx="4914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Логическое отрицание (инверсия). 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643050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Присоединение частицы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высказыванию называется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операцией логического отрицания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инверсией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0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464344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Результатом операции логического отрицания является «истина» (1), когда аргумент принимает значение «ложь» (0), и значение «ложь» (0), когда аргумент принимает значение «истина» (1).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3429000"/>
            <a:ext cx="3714776" cy="278608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artDeco"/>
            <a:bevelB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728" y="4071942"/>
          <a:ext cx="1928826" cy="15716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06344"/>
                <a:gridCol w="922482"/>
              </a:tblGrid>
              <a:tr h="523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/>
                        <a:t>А</a:t>
                      </a:r>
                      <a:endParaRPr lang="ru-RU" sz="2000" i="1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523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523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  <a:endParaRPr lang="ru-RU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0" y="0"/>
          <a:ext cx="152400" cy="200025"/>
        </p:xfrm>
        <a:graphic>
          <a:graphicData uri="http://schemas.openxmlformats.org/presentationml/2006/ole">
            <p:oleObj spid="_x0000_s2049" name="Формула" r:id="rId4" imgW="152268" imgH="203024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714612" y="4071942"/>
          <a:ext cx="361952" cy="381002"/>
        </p:xfrm>
        <a:graphic>
          <a:graphicData uri="http://schemas.openxmlformats.org/presentationml/2006/ole">
            <p:oleObj spid="_x0000_s2050" name="Формула" r:id="rId5" imgW="152280" imgH="2030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214942" y="2500306"/>
            <a:ext cx="3143272" cy="20002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43570" y="2857496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000760" y="314324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429520" y="3143248"/>
          <a:ext cx="542929" cy="571504"/>
        </p:xfrm>
        <a:graphic>
          <a:graphicData uri="http://schemas.openxmlformats.org/presentationml/2006/ole">
            <p:oleObj spid="_x0000_s2051" name="Формула" r:id="rId6" imgW="152280" imgH="20304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786050" y="2714620"/>
            <a:ext cx="591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˥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2976" y="27146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Обозначение: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603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Фаритов А.Т.</dc:creator>
  <cp:lastModifiedBy>Mytone</cp:lastModifiedBy>
  <cp:revision>47</cp:revision>
  <dcterms:created xsi:type="dcterms:W3CDTF">2009-12-06T14:47:52Z</dcterms:created>
  <dcterms:modified xsi:type="dcterms:W3CDTF">2011-11-01T15:01:43Z</dcterms:modified>
</cp:coreProperties>
</file>