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9" r:id="rId2"/>
    <p:sldId id="256" r:id="rId3"/>
    <p:sldId id="258" r:id="rId4"/>
    <p:sldId id="257" r:id="rId5"/>
    <p:sldId id="261" r:id="rId6"/>
    <p:sldId id="260" r:id="rId7"/>
    <p:sldId id="262" r:id="rId8"/>
    <p:sldId id="263" r:id="rId9"/>
    <p:sldId id="265" r:id="rId10"/>
    <p:sldId id="267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54" d="100"/>
          <a:sy n="54" d="100"/>
        </p:scale>
        <p:origin x="-413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9B9CB-15CA-4803-9489-C6FA024EBEDD}" type="datetimeFigureOut">
              <a:rPr lang="ru-RU"/>
              <a:t>18.09.2014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82A26-7D33-4508-A56E-15F8FD881C6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67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22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254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10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695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849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86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541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460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62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762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11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697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0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2A26-7D33-4508-A56E-15F8FD881C60}" type="slidenum">
              <a:rPr lang="ru-RU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04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91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3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6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3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60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34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38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9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05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0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49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813" y="-331788"/>
            <a:ext cx="12195123" cy="165735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7200" i="1">
                <a:solidFill>
                  <a:srgbClr val="0070C0"/>
                </a:solidFill>
                <a:latin typeface="Comic Sans MS"/>
              </a:rPr>
              <a:t>МАРШАЛЛОВЫ</a:t>
            </a:r>
            <a:r>
              <a:rPr lang="ru-RU"/>
              <a:t>  </a:t>
            </a:r>
            <a:r>
              <a:rPr lang="ru-RU" sz="7200" i="1">
                <a:solidFill>
                  <a:srgbClr val="0070C0"/>
                </a:solidFill>
                <a:latin typeface="Comic Sans MS"/>
              </a:rPr>
              <a:t>ОСТРОВА</a:t>
            </a:r>
          </a:p>
        </p:txBody>
      </p:sp>
      <p:pic>
        <p:nvPicPr>
          <p:cNvPr id="5" name="Рисунок 4" descr="106717232_large_33051114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7689" r="7689"/>
          <a:stretch>
            <a:fillRect/>
          </a:stretch>
        </p:blipFill>
        <p:spPr>
          <a:xfrm>
            <a:off x="-76811" y="1136821"/>
            <a:ext cx="12351915" cy="57848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2947742" y="6791544"/>
            <a:ext cx="3932237" cy="381158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332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8738" y="-49213"/>
            <a:ext cx="5889626" cy="150558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7200" b="1" i="1">
                <a:solidFill>
                  <a:srgbClr val="0070C0"/>
                </a:solidFill>
                <a:latin typeface=""/>
              </a:rPr>
              <a:t>  </a:t>
            </a:r>
            <a:r>
              <a:rPr lang="ru-RU" sz="7200" b="1" i="1">
                <a:solidFill>
                  <a:srgbClr val="0070C0"/>
                </a:solidFill>
              </a:rPr>
              <a:t>Население</a:t>
            </a:r>
          </a:p>
        </p:txBody>
      </p:sp>
      <p:pic>
        <p:nvPicPr>
          <p:cNvPr id="5" name="Рисунок 4" descr="Building_in_Majuro,_Marshall_Islands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8207" r="8207"/>
          <a:stretch>
            <a:fillRect/>
          </a:stretch>
        </p:blipFill>
        <p:spPr>
          <a:xfrm>
            <a:off x="5878048" y="2405449"/>
            <a:ext cx="6172200" cy="48736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39688" y="1429489"/>
            <a:ext cx="5870576" cy="590158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>
                <a:latin typeface="Calibri"/>
              </a:rPr>
              <a:t>Первая национальная перепись населения Маршалловых островов состоялась в 1920 году. Тогда на островах проживало 9800 человек. </a:t>
            </a:r>
          </a:p>
          <a:p>
            <a:r>
              <a:rPr lang="ru-RU" sz="2400">
                <a:latin typeface="Calibri"/>
              </a:rPr>
              <a:t>Согласно переписи 1999 года, ежегодный прирост населения оставался на уровне 1,5%, а по оценке 2008 года вырос до 2,1%.</a:t>
            </a:r>
          </a:p>
          <a:p>
            <a:r>
              <a:rPr lang="ru-RU" sz="2400">
                <a:latin typeface="Calibri"/>
              </a:rPr>
              <a:t>Согласно последней переписи 1999 года, численность населения Маршалловых осторовов составляла 50 840 человек. При этом в столице государства, городе Маджуро, проживало свыше 25 тыс. человек. Согласно переписи 2011 года, сужчины составляли 51,2%, женщины - 48, 8% населения. Средняя продолжительность   жизни  мужчин 65,7 года, женщин-69, 4 года.</a:t>
            </a:r>
          </a:p>
          <a:p>
            <a:endParaRPr lang="ru-RU" sz="240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571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528" y="9525"/>
            <a:ext cx="12233116" cy="16002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7200" b="1" i="1">
                <a:solidFill>
                  <a:srgbClr val="0070C0"/>
                </a:solidFill>
                <a:latin typeface=""/>
              </a:rPr>
              <a:t>             </a:t>
            </a:r>
            <a:r>
              <a:rPr lang="ru-RU" sz="7200" b="1" i="1">
                <a:solidFill>
                  <a:srgbClr val="0070C0"/>
                </a:solidFill>
              </a:rPr>
              <a:t>Население</a:t>
            </a:r>
            <a:endParaRPr lang="ru-RU"/>
          </a:p>
        </p:txBody>
      </p:sp>
      <p:pic>
        <p:nvPicPr>
          <p:cNvPr id="5" name="Рисунок 4" descr="Marshall_Islands_demography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4815" b="24815"/>
          <a:stretch>
            <a:fillRect/>
          </a:stretch>
        </p:blipFill>
        <p:spPr>
          <a:xfrm>
            <a:off x="-47738" y="1543529"/>
            <a:ext cx="12212638" cy="36195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187261"/>
            <a:ext cx="12176125" cy="168343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i="1">
                <a:latin typeface="Calibri"/>
              </a:rPr>
              <a:t>        Динамика роста населения Маршалловых Островов</a:t>
            </a:r>
          </a:p>
        </p:txBody>
      </p:sp>
    </p:spTree>
    <p:extLst>
      <p:ext uri="{BB962C8B-B14F-4D97-AF65-F5344CB8AC3E}">
        <p14:creationId xmlns:p14="http://schemas.microsoft.com/office/powerpoint/2010/main" val="1341332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4513" y="-47625"/>
            <a:ext cx="5281612" cy="1960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800" b="1" i="1" u="sng">
                <a:solidFill>
                  <a:srgbClr val="0070C0"/>
                </a:solidFill>
              </a:rPr>
              <a:t>Этнический</a:t>
            </a:r>
            <a:r>
              <a:rPr lang="ru-RU" sz="4800">
                <a:solidFill>
                  <a:srgbClr val="000000"/>
                </a:solidFill>
              </a:rPr>
              <a:t> </a:t>
            </a:r>
            <a:r>
              <a:rPr lang="ru-RU" sz="4800" b="1" i="1" u="sng">
                <a:solidFill>
                  <a:srgbClr val="0070C0"/>
                </a:solidFill>
              </a:rPr>
              <a:t>состав</a:t>
            </a:r>
          </a:p>
        </p:txBody>
      </p:sp>
      <p:pic>
        <p:nvPicPr>
          <p:cNvPr id="5" name="Рисунок 4" descr="marshal-islands4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6562" r="16562"/>
          <a:stretch>
            <a:fillRect/>
          </a:stretch>
        </p:blipFill>
        <p:spPr>
          <a:xfrm>
            <a:off x="-20638" y="-19050"/>
            <a:ext cx="6894513" cy="68865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07213" y="1840177"/>
            <a:ext cx="5243512" cy="50273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>
                <a:latin typeface="Calibri"/>
              </a:rPr>
              <a:t>Абсолютное большинство населения Маршалловых Островов составляют </a:t>
            </a:r>
            <a:r>
              <a:rPr lang="ru-RU" sz="2800" i="1">
                <a:latin typeface="Calibri"/>
              </a:rPr>
              <a:t>маршалльцы</a:t>
            </a:r>
            <a:r>
              <a:rPr lang="ru-RU" sz="2800">
                <a:latin typeface="Calibri"/>
              </a:rPr>
              <a:t>. Это микронезийский народ, который делиться на две этнографические группы: </a:t>
            </a:r>
            <a:r>
              <a:rPr lang="ru-RU" sz="2800" i="1">
                <a:latin typeface="Calibri"/>
              </a:rPr>
              <a:t>райлик</a:t>
            </a:r>
            <a:r>
              <a:rPr lang="ru-RU" sz="2800">
                <a:latin typeface="Calibri"/>
              </a:rPr>
              <a:t> и </a:t>
            </a:r>
            <a:r>
              <a:rPr lang="ru-RU" sz="2800" i="1">
                <a:latin typeface="Calibri"/>
              </a:rPr>
              <a:t>рахтак</a:t>
            </a:r>
            <a:r>
              <a:rPr lang="ru-RU" sz="2800">
                <a:latin typeface="Calibri"/>
              </a:rPr>
              <a:t>. </a:t>
            </a:r>
          </a:p>
          <a:p>
            <a:r>
              <a:rPr lang="ru-RU" sz="2800">
                <a:latin typeface="Calibri"/>
              </a:rPr>
              <a:t>Доля иностранцев, проживающих в стране, составляет всего 2,3%.</a:t>
            </a:r>
          </a:p>
        </p:txBody>
      </p:sp>
    </p:spTree>
    <p:extLst>
      <p:ext uri="{BB962C8B-B14F-4D97-AF65-F5344CB8AC3E}">
        <p14:creationId xmlns:p14="http://schemas.microsoft.com/office/powerpoint/2010/main" val="109692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700" y="6350"/>
            <a:ext cx="12196657" cy="180975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7200" b="1" i="1">
                <a:solidFill>
                  <a:srgbClr val="0070C0"/>
                </a:solidFill>
                <a:latin typeface=""/>
              </a:rPr>
              <a:t>     </a:t>
            </a:r>
            <a:r>
              <a:rPr lang="ru-RU" sz="7200" b="1" i="1">
                <a:solidFill>
                  <a:srgbClr val="0070C0"/>
                </a:solidFill>
              </a:rPr>
              <a:t>Религиозный состав</a:t>
            </a:r>
          </a:p>
        </p:txBody>
      </p:sp>
      <p:pic>
        <p:nvPicPr>
          <p:cNvPr id="5" name="Рисунок 4" descr="2013030715271286_2_l (2)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7950" r="7950"/>
          <a:stretch>
            <a:fillRect/>
          </a:stretch>
        </p:blipFill>
        <p:spPr>
          <a:xfrm>
            <a:off x="5889625" y="1833563"/>
            <a:ext cx="6265824" cy="50133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53081" y="1828800"/>
            <a:ext cx="6003031" cy="502761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800">
                <a:latin typeface="Calibri"/>
              </a:rPr>
              <a:t>Господствующей религией на Маршалловых островах является христианство, распространенная на архипелаге миссионерами в 19 веке. Первые католические миссионеры появились на Маршалловых островах в 1899 году, впоследствии построив на атолле Джалуит церковь. </a:t>
            </a:r>
          </a:p>
          <a:p>
            <a:r>
              <a:rPr lang="ru-RU" sz="2800">
                <a:latin typeface="Calibri"/>
              </a:rPr>
              <a:t>В 2008 году доля протестантов составляла 54,8%, последователей Ассамблеи Божьей - 25,8%, католиков - 8,4%, мормонов - 2,1%. </a:t>
            </a:r>
          </a:p>
        </p:txBody>
      </p:sp>
    </p:spTree>
    <p:extLst>
      <p:ext uri="{BB962C8B-B14F-4D97-AF65-F5344CB8AC3E}">
        <p14:creationId xmlns:p14="http://schemas.microsoft.com/office/powerpoint/2010/main" val="195090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363" y="-22225"/>
            <a:ext cx="12214888" cy="1600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7200" b="1" i="1">
                <a:solidFill>
                  <a:srgbClr val="00B0F0"/>
                </a:solidFill>
                <a:latin typeface=""/>
              </a:rPr>
              <a:t>   </a:t>
            </a:r>
            <a:r>
              <a:rPr lang="ru-RU" sz="7200" b="1" i="1">
                <a:solidFill>
                  <a:srgbClr val="00B0F0"/>
                </a:solidFill>
              </a:rPr>
              <a:t>Государственный строй </a:t>
            </a:r>
          </a:p>
        </p:txBody>
      </p:sp>
      <p:pic>
        <p:nvPicPr>
          <p:cNvPr id="5" name="Рисунок 4" descr="flag-of-marshall-islands_4a9faa591b44d-p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0423" r="10423"/>
          <a:stretch>
            <a:fillRect/>
          </a:stretch>
        </p:blipFill>
        <p:spPr>
          <a:xfrm>
            <a:off x="5972175" y="1516063"/>
            <a:ext cx="6172200" cy="5435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15875" y="1563688"/>
            <a:ext cx="6022975" cy="527362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600">
                <a:latin typeface="Calibri"/>
              </a:rPr>
              <a:t>Маршалловы Острова - самоуправляющееся государственное образовании с свободной ассоциации с США. Конституция, принятая 1 мая 1979 года, устанавливает республиканскую форму правления, сочетающую в себе черты британской и американской политических систем.</a:t>
            </a:r>
          </a:p>
          <a:p>
            <a:r>
              <a:rPr lang="ru-RU" sz="2600">
                <a:latin typeface="Calibri"/>
              </a:rPr>
              <a:t>После получения независмости в 1983 году в стране был проведен референдум, результатом которого стал курс на продолжение тесных связей с США.</a:t>
            </a:r>
          </a:p>
        </p:txBody>
      </p:sp>
    </p:spTree>
    <p:extLst>
      <p:ext uri="{BB962C8B-B14F-4D97-AF65-F5344CB8AC3E}">
        <p14:creationId xmlns:p14="http://schemas.microsoft.com/office/powerpoint/2010/main" val="94072701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1173" y="-38100"/>
            <a:ext cx="12258411" cy="354806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ru-RU" sz="7200" i="1" u="sng">
                <a:solidFill>
                  <a:srgbClr val="5B9BD5"/>
                </a:solidFill>
                <a:latin typeface="Calibri Light"/>
              </a:rPr>
              <a:t>Маршалловы</a:t>
            </a:r>
            <a:r>
              <a:rPr lang="ru-RU" i="1" u="sng">
                <a:solidFill>
                  <a:srgbClr val="5B9BD5"/>
                </a:solidFill>
                <a:latin typeface="Calibri Light"/>
              </a:rPr>
              <a:t> </a:t>
            </a:r>
            <a:r>
              <a:rPr lang="ru-RU" sz="7200" i="1" u="sng">
                <a:solidFill>
                  <a:srgbClr val="5B9BD5"/>
                </a:solidFill>
                <a:latin typeface="Calibri Light"/>
              </a:rPr>
              <a:t>острова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3338" y="3468688"/>
            <a:ext cx="12220576" cy="338449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800">
                <a:latin typeface="Calibri"/>
              </a:rPr>
              <a:t>Тихоокеанское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Calibri"/>
              </a:rPr>
              <a:t>государство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в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Микронезии</a:t>
            </a:r>
            <a:r>
              <a:rPr lang="ru-RU">
                <a:latin typeface=""/>
              </a:rPr>
              <a:t>, </a:t>
            </a:r>
            <a:r>
              <a:rPr lang="ru-RU" sz="2800">
                <a:latin typeface=""/>
              </a:rPr>
              <a:t>ассоциированное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с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США</a:t>
            </a:r>
            <a:r>
              <a:rPr lang="ru-RU">
                <a:latin typeface=""/>
              </a:rPr>
              <a:t>. </a:t>
            </a:r>
            <a:r>
              <a:rPr lang="ru-RU" sz="2800">
                <a:latin typeface=""/>
              </a:rPr>
              <a:t>Столица</a:t>
            </a:r>
            <a:r>
              <a:rPr lang="ru-RU">
                <a:latin typeface=""/>
              </a:rPr>
              <a:t> - </a:t>
            </a:r>
            <a:r>
              <a:rPr lang="ru-RU" sz="2800">
                <a:latin typeface=""/>
              </a:rPr>
              <a:t>город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Маджуро</a:t>
            </a:r>
            <a:r>
              <a:rPr lang="ru-RU">
                <a:latin typeface=""/>
              </a:rPr>
              <a:t>. </a:t>
            </a:r>
            <a:r>
              <a:rPr lang="ru-RU" sz="2800">
                <a:latin typeface=""/>
              </a:rPr>
              <a:t>Общая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площадь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суши</a:t>
            </a:r>
            <a:r>
              <a:rPr lang="ru-RU">
                <a:latin typeface=""/>
              </a:rPr>
              <a:t> - </a:t>
            </a:r>
            <a:r>
              <a:rPr lang="ru-RU" sz="2800">
                <a:latin typeface=""/>
              </a:rPr>
              <a:t>181</a:t>
            </a:r>
            <a:r>
              <a:rPr lang="ru-RU">
                <a:latin typeface=""/>
              </a:rPr>
              <a:t>, </a:t>
            </a:r>
            <a:r>
              <a:rPr lang="ru-RU" sz="2800">
                <a:latin typeface=""/>
              </a:rPr>
              <a:t>3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км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квадратных</a:t>
            </a:r>
            <a:r>
              <a:rPr lang="ru-RU">
                <a:latin typeface=""/>
              </a:rPr>
              <a:t>; </a:t>
            </a:r>
            <a:r>
              <a:rPr lang="ru-RU" sz="2800">
                <a:latin typeface=""/>
              </a:rPr>
              <a:t>территории</a:t>
            </a:r>
            <a:r>
              <a:rPr lang="ru-RU">
                <a:latin typeface=""/>
              </a:rPr>
              <a:t>, </a:t>
            </a:r>
            <a:r>
              <a:rPr lang="ru-RU" sz="2800">
                <a:latin typeface=""/>
              </a:rPr>
              <a:t>занятой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лагунами</a:t>
            </a:r>
            <a:r>
              <a:rPr lang="ru-RU">
                <a:latin typeface=""/>
              </a:rPr>
              <a:t> - </a:t>
            </a:r>
            <a:r>
              <a:rPr lang="ru-RU" sz="2800">
                <a:latin typeface=""/>
              </a:rPr>
              <a:t>11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673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км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квадратных</a:t>
            </a:r>
            <a:r>
              <a:rPr lang="ru-RU">
                <a:latin typeface=""/>
              </a:rPr>
              <a:t>. </a:t>
            </a:r>
            <a:r>
              <a:rPr lang="ru-RU" sz="2800">
                <a:latin typeface=""/>
              </a:rPr>
              <a:t>Население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Маршалловых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Островов</a:t>
            </a:r>
            <a:r>
              <a:rPr lang="ru-RU">
                <a:latin typeface=""/>
              </a:rPr>
              <a:t> - </a:t>
            </a:r>
            <a:r>
              <a:rPr lang="ru-RU" sz="2800">
                <a:latin typeface=""/>
              </a:rPr>
              <a:t>53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158</a:t>
            </a:r>
            <a:r>
              <a:rPr lang="ru-RU">
                <a:latin typeface=""/>
              </a:rPr>
              <a:t> </a:t>
            </a:r>
            <a:r>
              <a:rPr lang="ru-RU" sz="2800">
                <a:latin typeface=""/>
              </a:rPr>
              <a:t>чел</a:t>
            </a:r>
            <a:r>
              <a:rPr lang="ru-RU">
                <a:latin typeface="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2388" y="-36513"/>
            <a:ext cx="12258570" cy="20272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7200"/>
              <a:t>Общая</a:t>
            </a:r>
            <a:r>
              <a:rPr lang="ru-RU"/>
              <a:t> </a:t>
            </a:r>
            <a:r>
              <a:rPr lang="ru-RU" sz="7200"/>
              <a:t>информация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90488" y="1968500"/>
            <a:ext cx="12279260" cy="48847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3600">
                <a:latin typeface="Calibri"/>
              </a:rPr>
              <a:t>Столица: Маджуро</a:t>
            </a:r>
          </a:p>
          <a:p>
            <a:r>
              <a:rPr lang="ru-RU" sz="3600">
                <a:latin typeface="Calibri"/>
              </a:rPr>
              <a:t>Континент: Океания</a:t>
            </a:r>
          </a:p>
          <a:p>
            <a:r>
              <a:rPr lang="ru-RU" sz="3600">
                <a:latin typeface="Calibri"/>
              </a:rPr>
              <a:t>Президент: Кристофер Лоик</a:t>
            </a:r>
          </a:p>
          <a:p>
            <a:r>
              <a:rPr lang="ru-RU" sz="3600">
                <a:latin typeface="Calibri"/>
              </a:rPr>
              <a:t>Население: 52 555</a:t>
            </a:r>
          </a:p>
          <a:p>
            <a:r>
              <a:rPr lang="ru-RU" sz="3600">
                <a:latin typeface="Calibri"/>
              </a:rPr>
              <a:t>Валюта: Доллар Сша </a:t>
            </a:r>
          </a:p>
          <a:p>
            <a:r>
              <a:rPr lang="ru-RU" sz="3600">
                <a:latin typeface=""/>
              </a:rPr>
              <a:t>Официальные языки: Английский язык,Маршалльский язык</a:t>
            </a:r>
          </a:p>
          <a:p>
            <a:r>
              <a:rPr lang="ru-RU" sz="3600">
                <a:latin typeface=""/>
              </a:rPr>
              <a:t>Форма правления: Унитарная республика, Президентская республика, Представительная демократия </a:t>
            </a:r>
          </a:p>
        </p:txBody>
      </p:sp>
    </p:spTree>
    <p:extLst>
      <p:ext uri="{BB962C8B-B14F-4D97-AF65-F5344CB8AC3E}">
        <p14:creationId xmlns:p14="http://schemas.microsoft.com/office/powerpoint/2010/main" val="31985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4925" y="4763"/>
            <a:ext cx="12206235" cy="18383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i="1" u="sng">
                <a:solidFill>
                  <a:srgbClr val="0070C0"/>
                </a:solidFill>
                <a:latin typeface=""/>
              </a:rPr>
              <a:t>  </a:t>
            </a:r>
            <a:r>
              <a:rPr lang="ru-RU" i="1" u="sng">
                <a:solidFill>
                  <a:srgbClr val="0070C0"/>
                </a:solidFill>
              </a:rPr>
              <a:t>Общая</a:t>
            </a:r>
            <a:r>
              <a:rPr lang="ru-RU"/>
              <a:t> </a:t>
            </a:r>
            <a:r>
              <a:rPr lang="ru-RU" i="1" u="sng">
                <a:solidFill>
                  <a:srgbClr val="0070C0"/>
                </a:solidFill>
              </a:rPr>
              <a:t>география</a:t>
            </a:r>
            <a:r>
              <a:rPr lang="ru-RU"/>
              <a:t> </a:t>
            </a:r>
            <a:r>
              <a:rPr lang="ru-RU" i="1" u="sng">
                <a:solidFill>
                  <a:srgbClr val="0070C0"/>
                </a:solidFill>
              </a:rPr>
              <a:t>Маршалловых</a:t>
            </a:r>
            <a:r>
              <a:rPr lang="ru-RU"/>
              <a:t> </a:t>
            </a:r>
            <a:r>
              <a:rPr lang="ru-RU" i="1" u="sng">
                <a:solidFill>
                  <a:srgbClr val="0070C0"/>
                </a:solidFill>
              </a:rPr>
              <a:t>Островов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7463" y="1825625"/>
            <a:ext cx="12188826" cy="503544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>
                <a:latin typeface="Calibri"/>
              </a:rPr>
              <a:t>Микронезийское государство Маршалловы островапредставляет скопление из атоллов и островов, расположенных в Тихом океане немного севернее экватора. Страница страны, город Маджуро, расположен в 3834 км к западу от города Гонолулу, административного центра американского штата Гавайи, в 3701 км к юго-востоку от Токио, столицы Японии, и в 3241 км к юго-востоку от города Сайпан, столицы Северных Марианских островов. Ближайшие архипелаги - Каролинские острова, принадлежащие Федеративным Штатам Микронезии, и острова Гилберта, принадлежащие республике Кирибати. </a:t>
            </a:r>
          </a:p>
        </p:txBody>
      </p:sp>
    </p:spTree>
    <p:extLst>
      <p:ext uri="{BB962C8B-B14F-4D97-AF65-F5344CB8AC3E}">
        <p14:creationId xmlns:p14="http://schemas.microsoft.com/office/powerpoint/2010/main" val="1479822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3" y="-750888"/>
            <a:ext cx="5336806" cy="22653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7200" i="1">
                <a:solidFill>
                  <a:srgbClr val="0070C0"/>
                </a:solidFill>
                <a:latin typeface=""/>
              </a:rPr>
              <a:t>  </a:t>
            </a:r>
            <a:r>
              <a:rPr lang="ru-RU" sz="7200" i="1">
                <a:solidFill>
                  <a:srgbClr val="0070C0"/>
                </a:solidFill>
              </a:rPr>
              <a:t>Геология</a:t>
            </a:r>
          </a:p>
        </p:txBody>
      </p:sp>
      <p:pic>
        <p:nvPicPr>
          <p:cNvPr id="5" name="Рисунок 4" descr="800px-Laura_beach_n_tree_(170671778)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2508" r="250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33338" y="1487488"/>
            <a:ext cx="5222823" cy="53895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2600">
                <a:latin typeface="Calibri"/>
              </a:rPr>
              <a:t>Двадцать девять из тридцати четырех островов Республикик Маршалловы Острова - атоллы. Согласна теории </a:t>
            </a:r>
            <a:r>
              <a:rPr lang="ru-RU" sz="2600">
                <a:solidFill>
                  <a:srgbClr val="0070C0"/>
                </a:solidFill>
                <a:latin typeface="Calibri"/>
              </a:rPr>
              <a:t>Чарлза</a:t>
            </a:r>
            <a:r>
              <a:rPr lang="ru-RU" sz="2600">
                <a:latin typeface="Calibri"/>
              </a:rPr>
              <a:t> </a:t>
            </a:r>
            <a:r>
              <a:rPr lang="ru-RU" sz="2600">
                <a:solidFill>
                  <a:srgbClr val="0070C0"/>
                </a:solidFill>
                <a:latin typeface="Calibri"/>
              </a:rPr>
              <a:t>Дарвина</a:t>
            </a:r>
            <a:r>
              <a:rPr lang="ru-RU" sz="2600">
                <a:latin typeface="Calibri"/>
              </a:rPr>
              <a:t>, формирование атоллов происходило в результате погружения вулканический островов, у поверхности которых постепенно росли кораллы.  Впоследствии в этих местах произошло формирование мелководных лагун. На поверхности рифов накоплен песок, который сформировался под воздействием волн и течений, особенно во время сильных приливов и отливов. </a:t>
            </a:r>
          </a:p>
        </p:txBody>
      </p:sp>
    </p:spTree>
    <p:extLst>
      <p:ext uri="{BB962C8B-B14F-4D97-AF65-F5344CB8AC3E}">
        <p14:creationId xmlns:p14="http://schemas.microsoft.com/office/powerpoint/2010/main" val="3052094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087" y="1588"/>
            <a:ext cx="5566575" cy="20558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7200" i="1">
                <a:solidFill>
                  <a:srgbClr val="0070C0"/>
                </a:solidFill>
              </a:rPr>
              <a:t>Климат</a:t>
            </a:r>
          </a:p>
        </p:txBody>
      </p:sp>
      <p:pic>
        <p:nvPicPr>
          <p:cNvPr id="5" name="Рисунок 4" descr="41802377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7811" r="7811"/>
          <a:stretch>
            <a:fillRect/>
          </a:stretch>
        </p:blipFill>
        <p:spPr>
          <a:xfrm>
            <a:off x="5574158" y="-98425"/>
            <a:ext cx="6594030" cy="69326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53975" y="2057400"/>
            <a:ext cx="5643563" cy="481795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2600">
                <a:latin typeface="Calibri"/>
              </a:rPr>
              <a:t>Отличительной особенностью регионального климата Маршалловых островов является изменинение климатический условий с севера на юг. На северных островах страны климат </a:t>
            </a:r>
            <a:r>
              <a:rPr lang="ru-RU" sz="2600" b="1" i="1">
                <a:solidFill>
                  <a:srgbClr val="1E4E79"/>
                </a:solidFill>
                <a:latin typeface="Calibri"/>
              </a:rPr>
              <a:t>тропический</a:t>
            </a:r>
            <a:r>
              <a:rPr lang="ru-RU" sz="2600" i="1">
                <a:latin typeface="Calibri"/>
              </a:rPr>
              <a:t>, </a:t>
            </a:r>
            <a:r>
              <a:rPr lang="ru-RU" sz="2600" b="1" i="1">
                <a:solidFill>
                  <a:srgbClr val="1E4E79"/>
                </a:solidFill>
                <a:latin typeface="Calibri"/>
              </a:rPr>
              <a:t>полузасушливый</a:t>
            </a:r>
            <a:r>
              <a:rPr lang="ru-RU" sz="2600" i="1">
                <a:latin typeface="Calibri"/>
              </a:rPr>
              <a:t>. </a:t>
            </a:r>
          </a:p>
          <a:p>
            <a:r>
              <a:rPr lang="ru-RU" sz="2600">
                <a:latin typeface="Calibri"/>
              </a:rPr>
              <a:t>Другой климатической особенностью является расположение Маршалловых островов в зоне северо-восточных пассатов. В течении большей части года на островах преобладают ветры, дующие с северо-востока. Ежемесячный уровень осадков на Маршалловых островах состовляет около 300-380 мм.</a:t>
            </a:r>
          </a:p>
        </p:txBody>
      </p:sp>
    </p:spTree>
    <p:extLst>
      <p:ext uri="{BB962C8B-B14F-4D97-AF65-F5344CB8AC3E}">
        <p14:creationId xmlns:p14="http://schemas.microsoft.com/office/powerpoint/2010/main" val="235098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4875" y="-11113"/>
            <a:ext cx="4919610" cy="22272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800" i="1">
                <a:solidFill>
                  <a:srgbClr val="0070C0"/>
                </a:solidFill>
              </a:rPr>
              <a:t>Флора</a:t>
            </a:r>
            <a:r>
              <a:rPr lang="ru-RU" sz="7200" i="1">
                <a:solidFill>
                  <a:srgbClr val="0070C0"/>
                </a:solidFill>
              </a:rPr>
              <a:t> </a:t>
            </a:r>
            <a:r>
              <a:rPr lang="ru-RU" sz="4800" i="1">
                <a:solidFill>
                  <a:srgbClr val="0070C0"/>
                </a:solidFill>
              </a:rPr>
              <a:t>и</a:t>
            </a:r>
            <a:r>
              <a:rPr lang="ru-RU" sz="7200" i="1">
                <a:solidFill>
                  <a:srgbClr val="0070C0"/>
                </a:solidFill>
              </a:rPr>
              <a:t> </a:t>
            </a:r>
            <a:r>
              <a:rPr lang="ru-RU" sz="4800" i="1">
                <a:solidFill>
                  <a:srgbClr val="0070C0"/>
                </a:solidFill>
              </a:rPr>
              <a:t>фауна</a:t>
            </a:r>
            <a:r>
              <a:rPr lang="ru-RU" sz="7200" i="1">
                <a:solidFill>
                  <a:srgbClr val="0070C0"/>
                </a:solidFill>
              </a:rPr>
              <a:t/>
            </a:r>
            <a:br>
              <a:rPr lang="ru-RU" sz="7200" i="1">
                <a:solidFill>
                  <a:srgbClr val="0070C0"/>
                </a:solidFill>
              </a:rPr>
            </a:br>
            <a:endParaRPr lang="ru-RU" sz="7200" i="1">
              <a:solidFill>
                <a:srgbClr val="0070C0"/>
              </a:solidFill>
            </a:endParaRPr>
          </a:p>
        </p:txBody>
      </p:sp>
      <p:pic>
        <p:nvPicPr>
          <p:cNvPr id="5" name="Рисунок 4" descr="f_18064473u1v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7090" b="7090"/>
          <a:stretch>
            <a:fillRect/>
          </a:stretch>
        </p:blipFill>
        <p:spPr>
          <a:xfrm>
            <a:off x="-19050" y="-11113"/>
            <a:ext cx="7273929" cy="686752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73978" y="2227263"/>
            <a:ext cx="4883097" cy="46863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600">
                <a:latin typeface="Calibri"/>
              </a:rPr>
              <a:t>В последнии годы местной флоре и фауне угрожает повышения уровня Мирового океана.</a:t>
            </a:r>
          </a:p>
          <a:p>
            <a:r>
              <a:rPr lang="ru-RU" sz="2600">
                <a:latin typeface="Calibri"/>
              </a:rPr>
              <a:t>На Маршалловых островах произростает </a:t>
            </a:r>
            <a:r>
              <a:rPr lang="ru-RU" sz="2600" i="1">
                <a:latin typeface="Calibri"/>
              </a:rPr>
              <a:t>80</a:t>
            </a:r>
            <a:r>
              <a:rPr lang="ru-RU" sz="2600">
                <a:latin typeface="Calibri"/>
              </a:rPr>
              <a:t> </a:t>
            </a:r>
            <a:r>
              <a:rPr lang="ru-RU" sz="2600" i="1">
                <a:latin typeface="Calibri"/>
              </a:rPr>
              <a:t>видов</a:t>
            </a:r>
            <a:r>
              <a:rPr lang="ru-RU" sz="2600">
                <a:latin typeface="Calibri"/>
              </a:rPr>
              <a:t> </a:t>
            </a:r>
            <a:r>
              <a:rPr lang="ru-RU" sz="2600" i="1">
                <a:latin typeface="Calibri"/>
              </a:rPr>
              <a:t>растений. </a:t>
            </a:r>
            <a:r>
              <a:rPr lang="ru-RU" sz="2600">
                <a:latin typeface="Calibri"/>
              </a:rPr>
              <a:t>Самым распространенным видом является </a:t>
            </a:r>
            <a:r>
              <a:rPr lang="ru-RU" sz="2600" i="1">
                <a:latin typeface="Calibri"/>
              </a:rPr>
              <a:t>Кокосовая</a:t>
            </a:r>
            <a:r>
              <a:rPr lang="ru-RU" sz="2600">
                <a:latin typeface="Calibri"/>
              </a:rPr>
              <a:t> </a:t>
            </a:r>
            <a:r>
              <a:rPr lang="ru-RU" sz="2600" i="1">
                <a:latin typeface="Calibri"/>
              </a:rPr>
              <a:t>пальма</a:t>
            </a:r>
            <a:r>
              <a:rPr lang="ru-RU" sz="2600">
                <a:latin typeface="Calibri"/>
              </a:rPr>
              <a:t>, которая покрывает примерно 60% суши архипелага.</a:t>
            </a:r>
          </a:p>
          <a:p>
            <a:r>
              <a:rPr lang="ru-RU" sz="2600">
                <a:latin typeface="Calibri"/>
              </a:rPr>
              <a:t>Важнейшими представителями местной фауны являются </a:t>
            </a:r>
            <a:r>
              <a:rPr lang="ru-RU" sz="2600" i="1">
                <a:latin typeface="Calibri"/>
              </a:rPr>
              <a:t>морские</a:t>
            </a:r>
            <a:r>
              <a:rPr lang="ru-RU" sz="2600">
                <a:latin typeface="Calibri"/>
              </a:rPr>
              <a:t> </a:t>
            </a:r>
            <a:r>
              <a:rPr lang="ru-RU" sz="2600" i="1">
                <a:latin typeface="Calibri"/>
              </a:rPr>
              <a:t>птицы</a:t>
            </a:r>
            <a:r>
              <a:rPr lang="ru-RU" sz="2600">
                <a:latin typeface="Calibri"/>
              </a:rPr>
              <a:t>. На многих северных островах откладывают яйца </a:t>
            </a:r>
            <a:r>
              <a:rPr lang="ru-RU" sz="2600" i="1">
                <a:latin typeface="Calibri"/>
              </a:rPr>
              <a:t>зеленые</a:t>
            </a:r>
            <a:r>
              <a:rPr lang="ru-RU" sz="2600">
                <a:latin typeface="Calibri"/>
              </a:rPr>
              <a:t> </a:t>
            </a:r>
            <a:r>
              <a:rPr lang="ru-RU" sz="2600" i="1">
                <a:latin typeface="Calibri"/>
              </a:rPr>
              <a:t>черепахи</a:t>
            </a:r>
            <a:r>
              <a:rPr lang="ru-RU" sz="2600">
                <a:latin typeface="Calibri"/>
              </a:rPr>
              <a:t>. </a:t>
            </a:r>
          </a:p>
          <a:p>
            <a:r>
              <a:rPr lang="ru-RU" sz="2600">
                <a:latin typeface="Calibri"/>
              </a:rPr>
              <a:t>Прибережные воды островов очень богаты рыбой(около 250 видов) и кораллами(около 146 видов)</a:t>
            </a:r>
          </a:p>
        </p:txBody>
      </p:sp>
    </p:spTree>
    <p:extLst>
      <p:ext uri="{BB962C8B-B14F-4D97-AF65-F5344CB8AC3E}">
        <p14:creationId xmlns:p14="http://schemas.microsoft.com/office/powerpoint/2010/main" val="2765350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8738" y="9525"/>
            <a:ext cx="12233170" cy="12779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7200" b="1" i="1">
                <a:solidFill>
                  <a:srgbClr val="0070C0"/>
                </a:solidFill>
                <a:latin typeface=""/>
              </a:rPr>
              <a:t>               </a:t>
            </a:r>
            <a:r>
              <a:rPr lang="ru-RU" sz="7200" b="1" i="1">
                <a:solidFill>
                  <a:srgbClr val="0070C0"/>
                </a:solidFill>
              </a:rPr>
              <a:t>История</a:t>
            </a:r>
            <a:r>
              <a:rPr lang="ru-RU" sz="7200" i="1"/>
              <a:t>  </a:t>
            </a:r>
          </a:p>
        </p:txBody>
      </p:sp>
      <p:pic>
        <p:nvPicPr>
          <p:cNvPr id="5" name="Рисунок 4" descr="scuba-divers_1734875i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7819" r="781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2440" y="1296988"/>
            <a:ext cx="6155590" cy="554037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600">
                <a:latin typeface="Calibri"/>
              </a:rPr>
              <a:t>Первым островом, замеченным европейцами, стал </a:t>
            </a:r>
            <a:r>
              <a:rPr lang="ru-RU" sz="2600" i="1">
                <a:latin typeface="Calibri"/>
              </a:rPr>
              <a:t>атолл</a:t>
            </a:r>
            <a:r>
              <a:rPr lang="ru-RU" sz="2600">
                <a:latin typeface="Calibri"/>
              </a:rPr>
              <a:t> </a:t>
            </a:r>
            <a:r>
              <a:rPr lang="ru-RU" sz="2600" i="1">
                <a:latin typeface="Calibri"/>
              </a:rPr>
              <a:t>Бокак</a:t>
            </a:r>
            <a:r>
              <a:rPr lang="ru-RU" sz="2600">
                <a:latin typeface="Calibri"/>
              </a:rPr>
              <a:t>, открытый испанским мореплавателем </a:t>
            </a:r>
            <a:r>
              <a:rPr lang="ru-RU" sz="2600" i="1">
                <a:latin typeface="Calibri"/>
              </a:rPr>
              <a:t>Алонсо</a:t>
            </a:r>
            <a:r>
              <a:rPr lang="ru-RU" sz="2600">
                <a:latin typeface="Calibri"/>
              </a:rPr>
              <a:t> </a:t>
            </a:r>
            <a:r>
              <a:rPr lang="ru-RU" sz="2600" i="1">
                <a:latin typeface="Calibri"/>
              </a:rPr>
              <a:t>де</a:t>
            </a:r>
            <a:r>
              <a:rPr lang="ru-RU" sz="2600">
                <a:latin typeface="Calibri"/>
              </a:rPr>
              <a:t> </a:t>
            </a:r>
            <a:r>
              <a:rPr lang="ru-RU" sz="2600" i="1">
                <a:latin typeface="Calibri"/>
              </a:rPr>
              <a:t>Саласаров</a:t>
            </a:r>
            <a:r>
              <a:rPr lang="ru-RU" sz="2600">
                <a:latin typeface="Calibri"/>
              </a:rPr>
              <a:t> в 1526 году. Тем неменее архипелаг оставался безымянным вплоть до 1788 года, когда острова были повторно открыты британским капитаном </a:t>
            </a:r>
            <a:r>
              <a:rPr lang="ru-RU" sz="2600" i="1">
                <a:latin typeface="Calibri"/>
              </a:rPr>
              <a:t>Джоном</a:t>
            </a:r>
            <a:r>
              <a:rPr lang="ru-RU" sz="2600">
                <a:latin typeface="Calibri"/>
              </a:rPr>
              <a:t> </a:t>
            </a:r>
            <a:r>
              <a:rPr lang="ru-RU" sz="2600" i="1">
                <a:latin typeface="Calibri"/>
              </a:rPr>
              <a:t>Маршаллом</a:t>
            </a:r>
            <a:r>
              <a:rPr lang="ru-RU" sz="2600">
                <a:latin typeface="Calibri"/>
              </a:rPr>
              <a:t>, в честь которого они и были названы. </a:t>
            </a:r>
          </a:p>
        </p:txBody>
      </p:sp>
    </p:spTree>
    <p:extLst>
      <p:ext uri="{BB962C8B-B14F-4D97-AF65-F5344CB8AC3E}">
        <p14:creationId xmlns:p14="http://schemas.microsoft.com/office/powerpoint/2010/main" val="383449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54" y="9525"/>
            <a:ext cx="12158429" cy="16002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7200" b="1" i="1">
                <a:solidFill>
                  <a:srgbClr val="0070C0"/>
                </a:solidFill>
              </a:rPr>
              <a:t>Административное</a:t>
            </a:r>
            <a:r>
              <a:rPr lang="ru-RU" sz="7200" i="1"/>
              <a:t> </a:t>
            </a:r>
            <a:r>
              <a:rPr lang="ru-RU" sz="7200" b="1" i="1">
                <a:solidFill>
                  <a:srgbClr val="0070C0"/>
                </a:solidFill>
              </a:rPr>
              <a:t>деление</a:t>
            </a:r>
          </a:p>
        </p:txBody>
      </p:sp>
      <p:pic>
        <p:nvPicPr>
          <p:cNvPr id="5" name="Рисунок 4" descr="740px-MH_-map_A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176" b="1176"/>
          <a:stretch>
            <a:fillRect/>
          </a:stretch>
        </p:blipFill>
        <p:spPr>
          <a:xfrm>
            <a:off x="12700" y="1609725"/>
            <a:ext cx="6684963" cy="52927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97663" y="1609725"/>
            <a:ext cx="5491162" cy="525610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600">
                <a:latin typeface="Calibri"/>
              </a:rPr>
              <a:t>В годы существования Подопечной территории Тихоокеанские острова Маршалловы острова составляли один округ. </a:t>
            </a:r>
          </a:p>
          <a:p>
            <a:r>
              <a:rPr lang="ru-RU" sz="2600">
                <a:latin typeface="Calibri"/>
              </a:rPr>
              <a:t>В настоящее время Маршалловы острова разделены на 33 муниципалитета. </a:t>
            </a:r>
          </a:p>
          <a:p>
            <a:r>
              <a:rPr lang="ru-RU" sz="2600">
                <a:latin typeface="Calibri"/>
              </a:rPr>
              <a:t>Четыре окружных центра, </a:t>
            </a:r>
            <a:r>
              <a:rPr lang="ru-RU" sz="2600" i="1">
                <a:latin typeface="Calibri"/>
              </a:rPr>
              <a:t>Маджуро</a:t>
            </a:r>
            <a:r>
              <a:rPr lang="ru-RU" sz="2600">
                <a:latin typeface="Calibri"/>
              </a:rPr>
              <a:t>, </a:t>
            </a:r>
            <a:r>
              <a:rPr lang="ru-RU" sz="2600" i="1">
                <a:latin typeface="Calibri"/>
              </a:rPr>
              <a:t>Эбейе</a:t>
            </a:r>
            <a:r>
              <a:rPr lang="ru-RU" sz="2600">
                <a:latin typeface="Calibri"/>
              </a:rPr>
              <a:t>, </a:t>
            </a:r>
            <a:r>
              <a:rPr lang="ru-RU" sz="2600" i="1">
                <a:latin typeface="Calibri"/>
              </a:rPr>
              <a:t>Джалуит</a:t>
            </a:r>
            <a:r>
              <a:rPr lang="ru-RU" sz="2600">
                <a:latin typeface="Calibri"/>
              </a:rPr>
              <a:t> и </a:t>
            </a:r>
            <a:r>
              <a:rPr lang="ru-RU" sz="2600" i="1">
                <a:latin typeface="Calibri"/>
              </a:rPr>
              <a:t>Вотье</a:t>
            </a:r>
            <a:r>
              <a:rPr lang="ru-RU" sz="2600">
                <a:latin typeface="Calibri"/>
              </a:rPr>
              <a:t>, имеют органы местного самоуправления с избираемым советом, мэром, назначенными чиновниками и местной полицией.</a:t>
            </a:r>
          </a:p>
        </p:txBody>
      </p:sp>
    </p:spTree>
    <p:extLst>
      <p:ext uri="{BB962C8B-B14F-4D97-AF65-F5344CB8AC3E}">
        <p14:creationId xmlns:p14="http://schemas.microsoft.com/office/powerpoint/2010/main" val="2415019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754</Words>
  <Application>Microsoft Office PowerPoint</Application>
  <PresentationFormat>Произвольный</PresentationFormat>
  <Paragraphs>58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МАРШАЛЛОВЫ  ОСТРОВА</vt:lpstr>
      <vt:lpstr>Маршалловы острова</vt:lpstr>
      <vt:lpstr>Общая информация</vt:lpstr>
      <vt:lpstr>  Общая география Маршалловых Островов</vt:lpstr>
      <vt:lpstr>  Геология</vt:lpstr>
      <vt:lpstr>Климат</vt:lpstr>
      <vt:lpstr>Флора и фауна </vt:lpstr>
      <vt:lpstr>               История  </vt:lpstr>
      <vt:lpstr>Административное деление</vt:lpstr>
      <vt:lpstr>  Население</vt:lpstr>
      <vt:lpstr>             Население</vt:lpstr>
      <vt:lpstr>Этнический состав</vt:lpstr>
      <vt:lpstr>     Религиозный состав</vt:lpstr>
      <vt:lpstr>   Государственный строй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МАРШАЛЛОВЫ  ОСТРОВА</dc:title>
  <dc:creator>Галина Михайловна</dc:creator>
  <cp:lastModifiedBy>Галина Михайловна</cp:lastModifiedBy>
  <cp:revision>5</cp:revision>
  <dcterms:created xsi:type="dcterms:W3CDTF">2012-07-30T23:42:41Z</dcterms:created>
  <dcterms:modified xsi:type="dcterms:W3CDTF">2014-09-18T04:08:21Z</dcterms:modified>
</cp:coreProperties>
</file>