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7" r:id="rId15"/>
    <p:sldId id="267" r:id="rId16"/>
    <p:sldId id="268" r:id="rId17"/>
    <p:sldId id="269" r:id="rId18"/>
    <p:sldId id="270" r:id="rId19"/>
    <p:sldId id="291" r:id="rId20"/>
    <p:sldId id="271" r:id="rId21"/>
    <p:sldId id="290" r:id="rId22"/>
    <p:sldId id="273" r:id="rId23"/>
    <p:sldId id="272" r:id="rId24"/>
    <p:sldId id="293" r:id="rId25"/>
    <p:sldId id="292" r:id="rId26"/>
    <p:sldId id="275" r:id="rId27"/>
    <p:sldId id="276" r:id="rId28"/>
    <p:sldId id="274" r:id="rId29"/>
    <p:sldId id="277" r:id="rId30"/>
    <p:sldId id="280" r:id="rId31"/>
    <p:sldId id="284" r:id="rId32"/>
    <p:sldId id="278" r:id="rId33"/>
    <p:sldId id="279" r:id="rId34"/>
    <p:sldId id="285" r:id="rId35"/>
    <p:sldId id="281" r:id="rId36"/>
    <p:sldId id="282" r:id="rId37"/>
    <p:sldId id="283" r:id="rId38"/>
    <p:sldId id="286" r:id="rId39"/>
    <p:sldId id="287" r:id="rId40"/>
    <p:sldId id="288" r:id="rId41"/>
    <p:sldId id="289" r:id="rId42"/>
    <p:sldId id="29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4D3F15-947B-4023-A541-336F10370AB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11A360-9A3F-4FFA-BBD3-03E436D48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76288"/>
            <a:ext cx="8501122" cy="1470025"/>
          </a:xfrm>
        </p:spPr>
        <p:txBody>
          <a:bodyPr/>
          <a:lstStyle/>
          <a:p>
            <a:r>
              <a:rPr lang="ru-RU" dirty="0" smtClean="0"/>
              <a:t>Культура России </a:t>
            </a:r>
            <a:r>
              <a:rPr lang="en-US" dirty="0" smtClean="0"/>
              <a:t>XVIII</a:t>
            </a:r>
            <a:r>
              <a:rPr lang="ru-RU" dirty="0" smtClean="0"/>
              <a:t> века.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572008"/>
            <a:ext cx="6000792" cy="121444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200" dirty="0" smtClean="0"/>
              <a:t>Подготовила учитель истории МБОУ СОШ№8 г.Ельца Липецкой обл. Ершова И.А. 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Общественно-политическая мысль.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Ф. Прокопович «Правда воли монаршей», «Духовный регламент».</a:t>
            </a:r>
          </a:p>
          <a:p>
            <a:pPr>
              <a:buFontTx/>
              <a:buChar char="-"/>
            </a:pPr>
            <a:r>
              <a:rPr lang="ru-RU" dirty="0" smtClean="0"/>
              <a:t>духовная власть должна быть подчинена светской;</a:t>
            </a:r>
          </a:p>
          <a:p>
            <a:pPr>
              <a:buFontTx/>
              <a:buChar char="-"/>
            </a:pPr>
            <a:r>
              <a:rPr lang="ru-RU" dirty="0" smtClean="0"/>
              <a:t>царь волен завещать престол тому, кому пожелает;</a:t>
            </a:r>
          </a:p>
          <a:p>
            <a:pPr>
              <a:buFontTx/>
              <a:buChar char="-"/>
            </a:pPr>
            <a:r>
              <a:rPr lang="ru-RU" dirty="0" smtClean="0"/>
              <a:t>из всех форм правления для России наиболее приемлема монархия.</a:t>
            </a:r>
            <a:endParaRPr lang="ru-RU" dirty="0"/>
          </a:p>
        </p:txBody>
      </p:sp>
      <p:pic>
        <p:nvPicPr>
          <p:cNvPr id="3074" name="Picture 2" descr="http://az.lib.ru/p/prokopowich_f/.photo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8245" y="1357298"/>
            <a:ext cx="2954850" cy="409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Общественно-политическая мысль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М.В.Ломоносов.</a:t>
            </a:r>
          </a:p>
          <a:p>
            <a:pPr>
              <a:buFontTx/>
              <a:buChar char="-"/>
            </a:pPr>
            <a:r>
              <a:rPr lang="ru-RU" dirty="0" smtClean="0"/>
              <a:t>положение человека должны определять его дела, а не его происхождение;</a:t>
            </a:r>
          </a:p>
          <a:p>
            <a:pPr>
              <a:buFontTx/>
              <a:buChar char="-"/>
            </a:pPr>
            <a:r>
              <a:rPr lang="ru-RU" dirty="0" smtClean="0"/>
              <a:t>сторонник просвещенного абсолютизма;</a:t>
            </a:r>
          </a:p>
          <a:p>
            <a:pPr>
              <a:buFontTx/>
              <a:buChar char="-"/>
            </a:pPr>
            <a:r>
              <a:rPr lang="ru-RU" dirty="0" smtClean="0"/>
              <a:t>необходимость просвещения всех сословий.</a:t>
            </a:r>
            <a:endParaRPr lang="ru-RU" dirty="0"/>
          </a:p>
        </p:txBody>
      </p:sp>
      <p:pic>
        <p:nvPicPr>
          <p:cNvPr id="2050" name="Picture 2" descr="http://www.russkiymir.md/7kl117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4876" y="1072826"/>
            <a:ext cx="3714775" cy="5449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Общественно-политическая мысль.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А.Н.Радищев «Путешествие из Петербурга в Москву»</a:t>
            </a:r>
          </a:p>
          <a:p>
            <a:pPr>
              <a:buFontTx/>
              <a:buChar char="-"/>
            </a:pPr>
            <a:r>
              <a:rPr lang="ru-RU" sz="2800" dirty="0" smtClean="0"/>
              <a:t>осуждение крепостничества;</a:t>
            </a:r>
          </a:p>
          <a:p>
            <a:pPr>
              <a:buFontTx/>
              <a:buChar char="-"/>
            </a:pPr>
            <a:r>
              <a:rPr lang="ru-RU" sz="2800" dirty="0" smtClean="0"/>
              <a:t>осуждение монархии.</a:t>
            </a:r>
          </a:p>
          <a:p>
            <a:endParaRPr lang="ru-RU" sz="2800" dirty="0"/>
          </a:p>
        </p:txBody>
      </p:sp>
      <p:pic>
        <p:nvPicPr>
          <p:cNvPr id="1026" name="Picture 2" descr="http://viktoriya-rogoleva.narod.ru/Radishe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4810" y="1146503"/>
            <a:ext cx="4286279" cy="5289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357298"/>
          <a:ext cx="8715437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51"/>
                <a:gridCol w="4366193"/>
                <a:gridCol w="2428893"/>
              </a:tblGrid>
              <a:tr h="66738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жанр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его характерные особенности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представители</a:t>
                      </a:r>
                      <a:endParaRPr lang="ru-RU" sz="2000" dirty="0"/>
                    </a:p>
                  </a:txBody>
                  <a:tcPr/>
                </a:tc>
              </a:tr>
              <a:tr h="146823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классицизм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пафос национальной государственности, абсолютной монархии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А.Д.Кантемир, М.В.Ломоносов</a:t>
                      </a:r>
                      <a:endParaRPr lang="ru-RU" sz="2400" dirty="0"/>
                    </a:p>
                  </a:txBody>
                  <a:tcPr/>
                </a:tc>
              </a:tr>
              <a:tr h="191316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сентимен-тализм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интерес к чувствам, переживаниям, жизни простого человека, особенно из средних сословий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Н.И.Карамзин</a:t>
                      </a:r>
                      <a:endParaRPr lang="ru-RU" sz="2400" dirty="0"/>
                    </a:p>
                  </a:txBody>
                  <a:tcPr/>
                </a:tc>
              </a:tr>
              <a:tr h="10233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реализм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реалистичное описание жизни и нравов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Д.И.Фонвизин.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72644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Архитектура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600" dirty="0" smtClean="0"/>
              <a:t>1</a:t>
            </a:r>
            <a:r>
              <a:rPr lang="ru-RU" sz="3600" dirty="0" smtClean="0">
                <a:solidFill>
                  <a:srgbClr val="FFFF00"/>
                </a:solidFill>
              </a:rPr>
              <a:t>. Барокко </a:t>
            </a:r>
            <a:r>
              <a:rPr lang="ru-RU" sz="3600" dirty="0" smtClean="0"/>
              <a:t>(пышность, величавость, нарядность, изящество, разнообразие декоративного убранства).</a:t>
            </a:r>
            <a:br>
              <a:rPr lang="ru-RU" sz="3600" dirty="0" smtClean="0"/>
            </a:br>
            <a:r>
              <a:rPr lang="ru-RU" sz="3600" dirty="0" smtClean="0"/>
              <a:t>2. </a:t>
            </a:r>
            <a:r>
              <a:rPr lang="ru-RU" sz="3600" dirty="0" smtClean="0">
                <a:solidFill>
                  <a:srgbClr val="FFFF00"/>
                </a:solidFill>
              </a:rPr>
              <a:t>Классицизм</a:t>
            </a:r>
            <a:r>
              <a:rPr lang="ru-RU" sz="3600" dirty="0" smtClean="0"/>
              <a:t> (монументальность, величественная простота, торжественность, гармония линий и объемов).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Архитектура. </a:t>
            </a:r>
            <a:r>
              <a:rPr lang="ru-RU" dirty="0" err="1" smtClean="0"/>
              <a:t>Нарышкинское</a:t>
            </a:r>
            <a:r>
              <a:rPr lang="ru-RU" dirty="0" smtClean="0"/>
              <a:t> барокко.</a:t>
            </a:r>
            <a:endParaRPr lang="ru-RU" dirty="0"/>
          </a:p>
        </p:txBody>
      </p:sp>
      <p:pic>
        <p:nvPicPr>
          <p:cNvPr id="23554" name="Picture 2" descr="http://www.sedmitza.ru/data/161/681/1234/65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8926" y="1119821"/>
            <a:ext cx="3857651" cy="54327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857628"/>
            <a:ext cx="228601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Церковь Покрова в Филях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Архитектура. </a:t>
            </a:r>
            <a:r>
              <a:rPr lang="ru-RU" dirty="0" err="1" smtClean="0"/>
              <a:t>Нарышкинское</a:t>
            </a:r>
            <a:r>
              <a:rPr lang="ru-RU" dirty="0" smtClean="0"/>
              <a:t> барокко.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857628"/>
            <a:ext cx="228601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Церковь Ивана Воина на </a:t>
            </a:r>
            <a:r>
              <a:rPr lang="ru-RU" sz="2400" dirty="0" err="1" smtClean="0">
                <a:solidFill>
                  <a:schemeClr val="bg1"/>
                </a:solidFill>
              </a:rPr>
              <a:t>Якиманке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lifeglobe.net/media/entry/266/3095124_large_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28992" y="1078469"/>
            <a:ext cx="3786213" cy="537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Архитектура. </a:t>
            </a:r>
            <a:r>
              <a:rPr lang="ru-RU" dirty="0" err="1" smtClean="0"/>
              <a:t>Нарышкинское</a:t>
            </a:r>
            <a:r>
              <a:rPr lang="ru-RU" dirty="0" smtClean="0"/>
              <a:t> барокко.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143380"/>
            <a:ext cx="385765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Церковь Архангела Гавриила на Чистых прудах.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dic.academic.ru/pictures/wiki/files/77/Menshikov_tower_%281%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1143783"/>
            <a:ext cx="4131940" cy="549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Архитектура. Классицизм.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643578"/>
            <a:ext cx="707236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В.И.Баженов. Дом Пашкова в Москве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www.etoretro.ru/data/media/19/131179780007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7561" y="1404952"/>
            <a:ext cx="6724175" cy="409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Архитектура. Классицизм.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643578"/>
            <a:ext cx="707236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В.И.Баженов. Михайловский замок.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61407" y="1214422"/>
            <a:ext cx="5492624" cy="412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58204" cy="6012200"/>
          </a:xfrm>
        </p:spPr>
        <p:txBody>
          <a:bodyPr/>
          <a:lstStyle/>
          <a:p>
            <a:r>
              <a:rPr lang="ru-RU" dirty="0" smtClean="0"/>
              <a:t>Цели:</a:t>
            </a:r>
            <a:br>
              <a:rPr lang="ru-RU" dirty="0" smtClean="0"/>
            </a:br>
            <a:r>
              <a:rPr lang="ru-RU" sz="3600" dirty="0" smtClean="0"/>
              <a:t>- изучить основные тенденции в развитии русской культуры в </a:t>
            </a:r>
            <a:r>
              <a:rPr lang="en-US" sz="3600" dirty="0" smtClean="0"/>
              <a:t>XVIII</a:t>
            </a:r>
            <a:r>
              <a:rPr lang="ru-RU" sz="3600" dirty="0" smtClean="0"/>
              <a:t> веке;</a:t>
            </a:r>
            <a:br>
              <a:rPr lang="ru-RU" sz="3600" dirty="0" smtClean="0"/>
            </a:br>
            <a:r>
              <a:rPr lang="ru-RU" sz="3600" dirty="0" smtClean="0"/>
              <a:t>- изучить важнейшие достижения в области науки и образования;</a:t>
            </a:r>
            <a:br>
              <a:rPr lang="ru-RU" sz="3600" dirty="0" smtClean="0"/>
            </a:br>
            <a:r>
              <a:rPr lang="ru-RU" sz="3600" dirty="0" smtClean="0"/>
              <a:t>- познакомиться с основными направлениями в общественно-политической мысли;</a:t>
            </a:r>
            <a:br>
              <a:rPr lang="ru-RU" sz="3600" dirty="0" smtClean="0"/>
            </a:br>
            <a:r>
              <a:rPr lang="ru-RU" sz="3600" dirty="0" smtClean="0"/>
              <a:t>- изучить особенности различных жанров и стилей в литературе и живописи.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Архитектура. Классицизм.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857892"/>
            <a:ext cx="707236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М.Ф.Казаков. Здание Сената в Кремле.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4269" y="1142984"/>
            <a:ext cx="5275448" cy="467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Архитектура. Классицизм.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9330" y="1285860"/>
            <a:ext cx="7095743" cy="461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6000768"/>
            <a:ext cx="6858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М.Ф.Казаков. </a:t>
            </a:r>
            <a:r>
              <a:rPr lang="ru-RU" sz="2800" smtClean="0">
                <a:solidFill>
                  <a:schemeClr val="bg1"/>
                </a:solidFill>
              </a:rPr>
              <a:t>Голицинская</a:t>
            </a:r>
            <a:r>
              <a:rPr lang="ru-RU" sz="2800" dirty="0" smtClean="0">
                <a:solidFill>
                  <a:schemeClr val="bg1"/>
                </a:solidFill>
              </a:rPr>
              <a:t> больница.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Архитектура. Барокко.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643578"/>
            <a:ext cx="707236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В.Растрелли. Зимний дворец.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www.metronews.ru/_internal/gxml%210/4dntvuhh2yeo4npyb3igdet73odaolf$kjdgi54jcfjo9mbfcwdgv3bikq0vcpf/Hermitage1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84977" y="1571612"/>
            <a:ext cx="7250221" cy="37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Архитектура. Барокко.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643578"/>
            <a:ext cx="707236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В.Растрелли. Дворец в Царском селе.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s006.radikal.ru/i215/1109/c2/3c3630937c8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7475" y="1357298"/>
            <a:ext cx="6269005" cy="409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Архитектура. Барокко.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929330"/>
            <a:ext cx="707236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В.Растрелли. Большой дворец в Петергофе.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3856" y="1285860"/>
            <a:ext cx="6701908" cy="439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Архитектура. Барокко.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714752"/>
            <a:ext cx="335758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В.Растрелли. Смольный монастырь.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2" y="1217723"/>
            <a:ext cx="3605529" cy="537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Живопись приобретает ярко выраженный светский характер;</a:t>
            </a:r>
          </a:p>
          <a:p>
            <a:r>
              <a:rPr lang="ru-RU" dirty="0" smtClean="0"/>
              <a:t>Утверждается ценность человеческой личности, что дало мощный толчок развитию портретного жанра;</a:t>
            </a:r>
          </a:p>
          <a:p>
            <a:r>
              <a:rPr lang="ru-RU" dirty="0" smtClean="0"/>
              <a:t>Во второй половине </a:t>
            </a:r>
            <a:r>
              <a:rPr lang="en-US" dirty="0" smtClean="0"/>
              <a:t>XVIII</a:t>
            </a:r>
            <a:r>
              <a:rPr lang="ru-RU" dirty="0" smtClean="0"/>
              <a:t> в. получает распространение классицизм;</a:t>
            </a:r>
          </a:p>
          <a:p>
            <a:r>
              <a:rPr lang="ru-RU" dirty="0" smtClean="0"/>
              <a:t>Зарождается бытовой жанр в живописи.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320"/>
            <a:ext cx="3357586" cy="4297688"/>
          </a:xfrm>
        </p:spPr>
        <p:txBody>
          <a:bodyPr>
            <a:normAutofit/>
          </a:bodyPr>
          <a:lstStyle/>
          <a:p>
            <a:r>
              <a:rPr lang="ru-RU" dirty="0" smtClean="0"/>
              <a:t>Живопись. </a:t>
            </a:r>
            <a:br>
              <a:rPr lang="ru-RU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Классицизм:</a:t>
            </a:r>
            <a:r>
              <a:rPr lang="ru-RU" sz="2800" dirty="0" smtClean="0"/>
              <a:t> подражание античным </a:t>
            </a:r>
            <a:br>
              <a:rPr lang="ru-RU" sz="2800" dirty="0" smtClean="0"/>
            </a:br>
            <a:r>
              <a:rPr lang="ru-RU" sz="2800" dirty="0" smtClean="0"/>
              <a:t>образцам, отвлеченность и идеальность образов.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5715016"/>
            <a:ext cx="57864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А.П.Лосенко</a:t>
            </a:r>
            <a:r>
              <a:rPr lang="ru-RU" sz="2400" dirty="0" smtClean="0"/>
              <a:t>. «Прощание Гектора с </a:t>
            </a:r>
            <a:r>
              <a:rPr lang="ru-RU" sz="2400" dirty="0" err="1" smtClean="0"/>
              <a:t>Андромахой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32770" name="Picture 2" descr="http://dic.academic.ru/pictures/enc_pictures/i_6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35369" y="1285860"/>
            <a:ext cx="5730714" cy="409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3543296" cy="4940630"/>
          </a:xfrm>
        </p:spPr>
        <p:txBody>
          <a:bodyPr/>
          <a:lstStyle/>
          <a:p>
            <a:r>
              <a:rPr lang="ru-RU" dirty="0" smtClean="0"/>
              <a:t>Живопись.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Светская живопись при Петре </a:t>
            </a:r>
            <a:r>
              <a:rPr lang="en-US" sz="2800" dirty="0" smtClean="0"/>
              <a:t>I</a:t>
            </a:r>
            <a:r>
              <a:rPr lang="ru-RU" sz="2800" dirty="0" smtClean="0"/>
              <a:t> выразила себя в портрете. Портреты сделаны в реалистичном духе, проникнуты психологизмом.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5857892"/>
            <a:ext cx="71438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Никитин. Портрет царевны Натальи Алексеевны.</a:t>
            </a:r>
            <a:endParaRPr lang="ru-RU" sz="2400" dirty="0"/>
          </a:p>
        </p:txBody>
      </p:sp>
      <p:pic>
        <p:nvPicPr>
          <p:cNvPr id="31746" name="Picture 2" descr="http://img0.liveinternet.ru/images/attach/c/2/65/660/65660533_514353_4034nothumb5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6" y="433117"/>
            <a:ext cx="3643337" cy="530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1438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Д.Г.Левицкий. Портрет Урсулы Мнишек.</a:t>
            </a:r>
            <a:endParaRPr lang="ru-RU" sz="2400" dirty="0"/>
          </a:p>
        </p:txBody>
      </p:sp>
      <p:pic>
        <p:nvPicPr>
          <p:cNvPr id="34818" name="Picture 2" descr="http://www.artsait.ru/art/l/levicky/img/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7904" y="477818"/>
            <a:ext cx="4357717" cy="5117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58204" cy="6297952"/>
          </a:xfrm>
        </p:spPr>
        <p:txBody>
          <a:bodyPr/>
          <a:lstStyle/>
          <a:p>
            <a:r>
              <a:rPr lang="ru-RU" dirty="0" smtClean="0"/>
              <a:t>План:</a:t>
            </a:r>
            <a:br>
              <a:rPr lang="ru-RU" dirty="0" smtClean="0"/>
            </a:br>
            <a:r>
              <a:rPr lang="ru-RU" sz="3200" dirty="0" smtClean="0"/>
              <a:t>1. основные тенденции развития русской культуры в </a:t>
            </a:r>
            <a:r>
              <a:rPr lang="en-US" sz="3200" dirty="0" smtClean="0"/>
              <a:t>XVIII</a:t>
            </a:r>
            <a:r>
              <a:rPr lang="ru-RU" sz="3200" dirty="0" smtClean="0"/>
              <a:t> в. ;</a:t>
            </a:r>
            <a:br>
              <a:rPr lang="ru-RU" sz="3200" dirty="0" smtClean="0"/>
            </a:br>
            <a:r>
              <a:rPr lang="ru-RU" sz="3200" dirty="0" smtClean="0"/>
              <a:t>2. развитие образования;</a:t>
            </a:r>
            <a:br>
              <a:rPr lang="ru-RU" sz="3200" dirty="0" smtClean="0"/>
            </a:br>
            <a:r>
              <a:rPr lang="ru-RU" sz="3200" dirty="0" smtClean="0"/>
              <a:t>3. наука;</a:t>
            </a:r>
            <a:br>
              <a:rPr lang="ru-RU" sz="3200" dirty="0" smtClean="0"/>
            </a:br>
            <a:r>
              <a:rPr lang="ru-RU" sz="3200" dirty="0" smtClean="0"/>
              <a:t>4. общественно-политическая мысль;</a:t>
            </a:r>
            <a:br>
              <a:rPr lang="ru-RU" sz="3200" dirty="0" smtClean="0"/>
            </a:br>
            <a:r>
              <a:rPr lang="ru-RU" sz="3200" dirty="0" smtClean="0"/>
              <a:t>5. литература;</a:t>
            </a:r>
            <a:br>
              <a:rPr lang="ru-RU" sz="3200" dirty="0" smtClean="0"/>
            </a:br>
            <a:r>
              <a:rPr lang="ru-RU" sz="3200" dirty="0" smtClean="0"/>
              <a:t>6. архитектура;</a:t>
            </a:r>
            <a:br>
              <a:rPr lang="ru-RU" sz="3200" dirty="0" smtClean="0"/>
            </a:br>
            <a:r>
              <a:rPr lang="ru-RU" sz="3200" dirty="0" smtClean="0"/>
              <a:t>7. живопись;</a:t>
            </a:r>
            <a:br>
              <a:rPr lang="ru-RU" sz="3200" dirty="0" smtClean="0"/>
            </a:br>
            <a:r>
              <a:rPr lang="ru-RU" sz="3200" dirty="0" smtClean="0"/>
              <a:t>8. скульптура.</a:t>
            </a:r>
            <a:br>
              <a:rPr lang="ru-RU" sz="32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1438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Д.Г.Левицкий. Портрет Екатерины </a:t>
            </a:r>
            <a:r>
              <a:rPr lang="en-US" sz="2400" dirty="0" smtClean="0"/>
              <a:t>II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7890" name="Picture 2" descr="http://fun-space.ru/public/users/articles/20120625/7ffb314b50586e064f7cdac8e51a7c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868" y="288414"/>
            <a:ext cx="3571899" cy="536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78674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Д.Г.Левицкий. Портреты воспитанниц Смольного института.</a:t>
            </a:r>
            <a:endParaRPr lang="ru-RU" sz="2400" dirty="0"/>
          </a:p>
        </p:txBody>
      </p:sp>
      <p:pic>
        <p:nvPicPr>
          <p:cNvPr id="41986" name="Picture 2" descr="http://dob.1september.ru/2010/09/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868" y="295745"/>
            <a:ext cx="2505074" cy="4075716"/>
          </a:xfrm>
          <a:prstGeom prst="rect">
            <a:avLst/>
          </a:prstGeom>
          <a:noFill/>
        </p:spPr>
      </p:pic>
      <p:pic>
        <p:nvPicPr>
          <p:cNvPr id="41988" name="Picture 4" descr="http://img11.nnm.ru/e/0/3/2/0/c8a33f3782b2d3026b71273247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287714"/>
            <a:ext cx="3181349" cy="4092041"/>
          </a:xfrm>
          <a:prstGeom prst="rect">
            <a:avLst/>
          </a:prstGeom>
          <a:noFill/>
        </p:spPr>
      </p:pic>
      <p:pic>
        <p:nvPicPr>
          <p:cNvPr id="41990" name="Picture 6" descr="http://wwww.hellopiter.ru/images/smolrrr14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15074" y="1288409"/>
            <a:ext cx="2676524" cy="4090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1438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Ф.С.Рокотов. Портрет </a:t>
            </a:r>
            <a:r>
              <a:rPr lang="ru-RU" sz="2400" dirty="0" err="1" smtClean="0"/>
              <a:t>Струйской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5842" name="Picture 2" descr="http://de.academic.ru/pictures/enc_pictures/i_100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86182" y="218011"/>
            <a:ext cx="4143403" cy="5375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1438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Ф.С.Рокотов. Портрет Екатерины </a:t>
            </a:r>
            <a:r>
              <a:rPr lang="en-US" sz="2400" dirty="0" smtClean="0"/>
              <a:t>II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6866" name="Picture 2" descr="http://os1.i.ua/3/1/6444597_c108f90c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9973" y="571480"/>
            <a:ext cx="4418697" cy="4985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1438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Ф.С.Рокотов. Портрет Г.Орлова.</a:t>
            </a:r>
            <a:endParaRPr lang="ru-RU" sz="2400" dirty="0"/>
          </a:p>
        </p:txBody>
      </p:sp>
      <p:pic>
        <p:nvPicPr>
          <p:cNvPr id="43010" name="Picture 2" descr="http://hbi.my1.ru/_ph/4/2/70938120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361807"/>
            <a:ext cx="4214841" cy="5305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1438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В.Л.Боровиковский</a:t>
            </a:r>
            <a:r>
              <a:rPr lang="ru-RU" sz="2400" dirty="0" smtClean="0"/>
              <a:t>. Портрет Лопухиной.</a:t>
            </a:r>
            <a:endParaRPr lang="ru-RU" sz="2400" dirty="0"/>
          </a:p>
        </p:txBody>
      </p:sp>
      <p:pic>
        <p:nvPicPr>
          <p:cNvPr id="38914" name="Picture 2" descr="http://nevsepic.com.ua/uploads/posts/2011-10/1318090344_portret-marii-ivanovny-lopuhinoy.-1797_www.nevsepic.com.u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43560" y="214290"/>
            <a:ext cx="4285771" cy="545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1438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В.Л.Боровиковский</a:t>
            </a:r>
            <a:r>
              <a:rPr lang="ru-RU" sz="2400" dirty="0" smtClean="0"/>
              <a:t>. Портрет Екатерины </a:t>
            </a:r>
            <a:r>
              <a:rPr lang="en-US" sz="2400" dirty="0" smtClean="0"/>
              <a:t>II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9940" name="Picture 4" descr="http://img0.liveinternet.ru/images/attach/c/0/36/477/36477125_Ekaterina_II_na_progulke_v_Carskoselskom_parke_s_CHesmenskoy_kolonnoy_na_fon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0496" y="366764"/>
            <a:ext cx="3643337" cy="525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1438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В.Л.Боровиковский</a:t>
            </a:r>
            <a:r>
              <a:rPr lang="ru-RU" sz="2400" dirty="0" smtClean="0"/>
              <a:t>. Портрет князя Куракина.</a:t>
            </a:r>
            <a:endParaRPr lang="ru-RU" sz="2400" dirty="0"/>
          </a:p>
        </p:txBody>
      </p:sp>
      <p:pic>
        <p:nvPicPr>
          <p:cNvPr id="40962" name="Picture 2" descr="http://img-fotki.yandex.ru/get/6201/146620994.13b/0_81a4a_72d5a171_X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4744" y="293839"/>
            <a:ext cx="3714775" cy="547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 </a:t>
            </a:r>
            <a:r>
              <a:rPr lang="ru-RU" sz="3200" dirty="0" smtClean="0"/>
              <a:t>Бытовой жанр.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57242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М.Шибанов. «Празднество свадебного договора»</a:t>
            </a:r>
            <a:endParaRPr lang="ru-RU" sz="2400" dirty="0"/>
          </a:p>
        </p:txBody>
      </p:sp>
      <p:pic>
        <p:nvPicPr>
          <p:cNvPr id="44034" name="Picture 2" descr="http://art.rin.ru/imagesbig/674_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7820" y="1428736"/>
            <a:ext cx="5992090" cy="409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 </a:t>
            </a:r>
            <a:r>
              <a:rPr lang="ru-RU" sz="3600" dirty="0" smtClean="0"/>
              <a:t>Бытовой жанр.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86454"/>
            <a:ext cx="757242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М.Шибанов. «Крестьянский обед»</a:t>
            </a:r>
            <a:endParaRPr lang="ru-RU" sz="2400" dirty="0"/>
          </a:p>
        </p:txBody>
      </p:sp>
      <p:pic>
        <p:nvPicPr>
          <p:cNvPr id="45058" name="Picture 2" descr="http://os1.i.ua/3/1/6330514_b447d7fc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21228" y="1285860"/>
            <a:ext cx="4768186" cy="409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тенденции развития культуры в </a:t>
            </a:r>
            <a:r>
              <a:rPr lang="en-US" dirty="0" smtClean="0"/>
              <a:t>XVIII </a:t>
            </a:r>
            <a:r>
              <a:rPr lang="ru-RU" dirty="0" smtClean="0"/>
              <a:t>веке: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накопленные знания превращаются в собственно науку;</a:t>
            </a:r>
          </a:p>
          <a:p>
            <a:r>
              <a:rPr lang="ru-RU" dirty="0" smtClean="0"/>
              <a:t>в истолковании явлений природы и общества преобладает рационализм;</a:t>
            </a:r>
          </a:p>
          <a:p>
            <a:r>
              <a:rPr lang="ru-RU" dirty="0" smtClean="0"/>
              <a:t>стремление к светскости, гуманистическому восприятию действительности.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320"/>
            <a:ext cx="3071834" cy="4940630"/>
          </a:xfrm>
        </p:spPr>
        <p:txBody>
          <a:bodyPr/>
          <a:lstStyle/>
          <a:p>
            <a:r>
              <a:rPr lang="ru-RU" dirty="0" smtClean="0"/>
              <a:t>Скульптура.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Скульптура испытывала </a:t>
            </a:r>
            <a:br>
              <a:rPr lang="ru-RU" sz="2400" dirty="0" smtClean="0"/>
            </a:br>
            <a:r>
              <a:rPr lang="ru-RU" sz="2400" dirty="0" smtClean="0"/>
              <a:t>влияние </a:t>
            </a:r>
            <a:br>
              <a:rPr lang="ru-RU" sz="2400" dirty="0" smtClean="0"/>
            </a:br>
            <a:r>
              <a:rPr lang="ru-RU" sz="2400" dirty="0" smtClean="0"/>
              <a:t>классицизма. Ее отличает величественность, лаконичность и поэтическая выразительность.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30437" y="1214422"/>
            <a:ext cx="5926331" cy="44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28926" y="6000768"/>
            <a:ext cx="58326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Фальконе. «Медный всадник».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Скульптура.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0496" y="288875"/>
            <a:ext cx="4305299" cy="57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3571876"/>
            <a:ext cx="335758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Ф.И.Шубин. Портрет М.В.Ломоносова.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7470648" cy="328614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Д/</a:t>
            </a:r>
            <a:r>
              <a:rPr lang="ru-RU" sz="4800" dirty="0" err="1" smtClean="0"/>
              <a:t>з</a:t>
            </a:r>
            <a:r>
              <a:rPr lang="ru-RU" sz="4800" dirty="0" smtClean="0"/>
              <a:t>. §53, 54 по учебнику А.Н.Сахарова, </a:t>
            </a:r>
            <a:r>
              <a:rPr lang="ru-RU" sz="4800" dirty="0" err="1" smtClean="0"/>
              <a:t>В.И.Буганова</a:t>
            </a:r>
            <a:r>
              <a:rPr lang="ru-RU" sz="4800" dirty="0" smtClean="0"/>
              <a:t>, П.Н.Зырянова «История России. Конец</a:t>
            </a:r>
            <a:r>
              <a:rPr lang="en-US" sz="4800" dirty="0" smtClean="0"/>
              <a:t> XVII – XIX</a:t>
            </a:r>
            <a:r>
              <a:rPr lang="ru-RU" sz="4800" dirty="0" smtClean="0"/>
              <a:t> век».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Просвещение.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572560" cy="48291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появляются школы для подготовки специалистов (артиллерийские, инженерные, горные и т.д.);</a:t>
            </a:r>
          </a:p>
          <a:p>
            <a:r>
              <a:rPr lang="ru-RU" dirty="0" smtClean="0"/>
              <a:t>издаются учебные пособия («Арифметика» Магницкого, «Грамматика» </a:t>
            </a:r>
            <a:r>
              <a:rPr lang="ru-RU" dirty="0" err="1" smtClean="0"/>
              <a:t>Смотрицкого</a:t>
            </a:r>
            <a:r>
              <a:rPr lang="ru-RU" dirty="0" smtClean="0"/>
              <a:t>, «Первое учение строкам» Ф.Прокоповича);</a:t>
            </a:r>
          </a:p>
          <a:p>
            <a:r>
              <a:rPr lang="ru-RU" dirty="0" smtClean="0"/>
              <a:t>1725г. – появилась Академия наук в Петербурге;</a:t>
            </a:r>
          </a:p>
          <a:p>
            <a:r>
              <a:rPr lang="ru-RU" dirty="0" smtClean="0"/>
              <a:t>1755г. – открыт Московский университет;</a:t>
            </a:r>
          </a:p>
          <a:p>
            <a:r>
              <a:rPr lang="ru-RU" dirty="0" smtClean="0"/>
              <a:t>1757г. - открыта Академия художеств.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 образования.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5719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И.И.Бецкой</a:t>
            </a:r>
            <a:r>
              <a:rPr lang="ru-RU" sz="2800" dirty="0" smtClean="0"/>
              <a:t> стал родоначальником женского образования в России. По его проекту был открыт Смольный институт в Петербурге.</a:t>
            </a:r>
            <a:endParaRPr lang="ru-RU" sz="2800" dirty="0"/>
          </a:p>
        </p:txBody>
      </p:sp>
      <p:pic>
        <p:nvPicPr>
          <p:cNvPr id="7170" name="Picture 2" descr="http://img0.liveinternet.ru/images/attach/c/0/52/298/52298621_rosbets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4810" y="1364143"/>
            <a:ext cx="4071965" cy="5213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 образования.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В 1782-1786 годах была проведена школьная реформа:</a:t>
            </a:r>
          </a:p>
          <a:p>
            <a:pPr>
              <a:buFontTx/>
              <a:buChar char="-"/>
            </a:pPr>
            <a:r>
              <a:rPr lang="ru-RU" dirty="0" smtClean="0"/>
              <a:t>в каждом губернском городе учреждалось главное училище с четырьмя классами;</a:t>
            </a:r>
          </a:p>
          <a:p>
            <a:pPr>
              <a:buFontTx/>
              <a:buChar char="-"/>
            </a:pPr>
            <a:r>
              <a:rPr lang="ru-RU" dirty="0" smtClean="0"/>
              <a:t>в уездных городах – малые народные училища с двумя классами.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Прочтите п. «Наука» на стр.109-111 и заполните таблицу: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786058"/>
          <a:ext cx="7215238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5000660"/>
              </a:tblGrid>
              <a:tr h="95339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ученый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его вклад в науку</a:t>
                      </a:r>
                      <a:endParaRPr lang="ru-RU" sz="2800" dirty="0"/>
                    </a:p>
                  </a:txBody>
                  <a:tcPr/>
                </a:tc>
              </a:tr>
              <a:tr h="682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Общественно-политическая мысль.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И.Т.Посошков «Книга о скудости и богатстве»:</a:t>
            </a:r>
          </a:p>
          <a:p>
            <a:pPr>
              <a:buFontTx/>
              <a:buChar char="-"/>
            </a:pPr>
            <a:r>
              <a:rPr lang="ru-RU" dirty="0" smtClean="0"/>
              <a:t>идея протекционизма, поддержки русских предпринимателей;</a:t>
            </a:r>
          </a:p>
          <a:p>
            <a:pPr>
              <a:buFontTx/>
              <a:buChar char="-"/>
            </a:pPr>
            <a:r>
              <a:rPr lang="ru-RU" dirty="0" smtClean="0"/>
              <a:t>Государство должно регламентировать повинности крестьян в пользу дворян.</a:t>
            </a:r>
          </a:p>
          <a:p>
            <a:endParaRPr lang="ru-RU" dirty="0"/>
          </a:p>
        </p:txBody>
      </p:sp>
      <p:pic>
        <p:nvPicPr>
          <p:cNvPr id="4098" name="Picture 2" descr="http://www.eko-spirit.ru/shop/images/POSOSHKOV_TV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2" y="1143258"/>
            <a:ext cx="3999198" cy="485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325</TotalTime>
  <Words>640</Words>
  <Application>Microsoft Office PowerPoint</Application>
  <PresentationFormat>Экран (4:3)</PresentationFormat>
  <Paragraphs>114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Техническая</vt:lpstr>
      <vt:lpstr>Культура России XVIII века.</vt:lpstr>
      <vt:lpstr>Цели: - изучить основные тенденции в развитии русской культуры в XVIII веке; - изучить важнейшие достижения в области науки и образования; - познакомиться с основными направлениями в общественно-политической мысли; - изучить особенности различных жанров и стилей в литературе и живописи.</vt:lpstr>
      <vt:lpstr>План: 1. основные тенденции развития русской культуры в XVIII в. ; 2. развитие образования; 3. наука; 4. общественно-политическая мысль; 5. литература; 6. архитектура; 7. живопись; 8. скульптура. </vt:lpstr>
      <vt:lpstr>Основные тенденции развития культуры в XVIII веке:</vt:lpstr>
      <vt:lpstr>Просвещение.</vt:lpstr>
      <vt:lpstr>Реформа образования.</vt:lpstr>
      <vt:lpstr>Реформа образования.</vt:lpstr>
      <vt:lpstr>Наука.</vt:lpstr>
      <vt:lpstr>Общественно-политическая мысль.</vt:lpstr>
      <vt:lpstr>Общественно-политическая мысль.</vt:lpstr>
      <vt:lpstr>Общественно-политическая мысль</vt:lpstr>
      <vt:lpstr>Общественно-политическая мысль.</vt:lpstr>
      <vt:lpstr>Литература.</vt:lpstr>
      <vt:lpstr>Архитектура. 1. Барокко (пышность, величавость, нарядность, изящество, разнообразие декоративного убранства). 2. Классицизм (монументальность, величественная простота, торжественность, гармония линий и объемов).</vt:lpstr>
      <vt:lpstr>Архитектура. Нарышкинское барокко.</vt:lpstr>
      <vt:lpstr>Архитектура. Нарышкинское барокко.</vt:lpstr>
      <vt:lpstr>Архитектура. Нарышкинское барокко.</vt:lpstr>
      <vt:lpstr>Архитектура. Классицизм.</vt:lpstr>
      <vt:lpstr>Архитектура. Классицизм.</vt:lpstr>
      <vt:lpstr>Архитектура. Классицизм.</vt:lpstr>
      <vt:lpstr>Архитектура. Классицизм.</vt:lpstr>
      <vt:lpstr>Архитектура. Барокко.</vt:lpstr>
      <vt:lpstr>Архитектура. Барокко.</vt:lpstr>
      <vt:lpstr>Архитектура. Барокко.</vt:lpstr>
      <vt:lpstr>Архитектура. Барокко.</vt:lpstr>
      <vt:lpstr>Живопись.</vt:lpstr>
      <vt:lpstr>Живопись.  Классицизм: подражание античным  образцам, отвлеченность и идеальность образов.</vt:lpstr>
      <vt:lpstr>Живопись.  Светская живопись при Петре I выразила себя в портрете. Портреты сделаны в реалистичном духе, проникнуты психологизмом.</vt:lpstr>
      <vt:lpstr>Живопись.</vt:lpstr>
      <vt:lpstr>Живопись.</vt:lpstr>
      <vt:lpstr>Живопись.</vt:lpstr>
      <vt:lpstr>Живопись.</vt:lpstr>
      <vt:lpstr>Живопись.</vt:lpstr>
      <vt:lpstr>Живопись.</vt:lpstr>
      <vt:lpstr>Живопись.</vt:lpstr>
      <vt:lpstr>Живопись.</vt:lpstr>
      <vt:lpstr>Живопись.</vt:lpstr>
      <vt:lpstr>Живопись. Бытовой жанр.</vt:lpstr>
      <vt:lpstr>Живопись. Бытовой жанр.</vt:lpstr>
      <vt:lpstr>Скульптура.  Скульптура испытывала  влияние  классицизма. Ее отличает величественность, лаконичность и поэтическая выразительность.</vt:lpstr>
      <vt:lpstr>Скульптура.</vt:lpstr>
      <vt:lpstr>Д/з. §53, 54 по учебнику А.Н.Сахарова, В.И.Буганова, П.Н.Зырянова «История России. Конец XVII – XIX век».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России XVIII века.</dc:title>
  <dc:creator>Ирина</dc:creator>
  <cp:lastModifiedBy>Юра</cp:lastModifiedBy>
  <cp:revision>36</cp:revision>
  <dcterms:created xsi:type="dcterms:W3CDTF">2013-01-29T10:56:44Z</dcterms:created>
  <dcterms:modified xsi:type="dcterms:W3CDTF">2013-11-05T17:30:48Z</dcterms:modified>
</cp:coreProperties>
</file>