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6" r:id="rId3"/>
    <p:sldId id="260" r:id="rId4"/>
    <p:sldId id="258" r:id="rId5"/>
    <p:sldId id="259" r:id="rId6"/>
    <p:sldId id="280" r:id="rId7"/>
    <p:sldId id="281" r:id="rId8"/>
    <p:sldId id="261" r:id="rId9"/>
    <p:sldId id="262" r:id="rId10"/>
    <p:sldId id="263" r:id="rId11"/>
    <p:sldId id="264" r:id="rId12"/>
    <p:sldId id="268" r:id="rId13"/>
    <p:sldId id="271" r:id="rId14"/>
    <p:sldId id="272" r:id="rId15"/>
    <p:sldId id="274" r:id="rId16"/>
    <p:sldId id="27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9AAFE-B863-493B-9775-8C1F19F329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8772-FCED-49C2-8E97-A974DF300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29A3-A06B-4E71-9654-1EB8F39820A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BAC49D-308A-4B64-9A9E-DD49EC1E8F26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 рисунки с красным контуром установлены триггеры – кликните по ним и появится дополнительный материал, который исчезает по щелчку на появившийся текст или рисунок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78481-1D22-4F1E-803E-55EFCF61728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FB6AD3-B3AF-4443-9E25-F4B40815338F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00769C-E4E2-4E86-9968-06B394183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charge.ru/wp-content/uploads/2007/08/pic72b.jpg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frikafriend.4bb.ru/uploads/0000/0c/b6/9151-1-f.jpg" TargetMode="External"/><Relationship Id="rId5" Type="http://schemas.openxmlformats.org/officeDocument/2006/relationships/image" Target="http://decharge.ru/wp-content/uploads/2007/08/pic72b.jpg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221456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ru-RU" sz="50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Тема: </a:t>
            </a:r>
            <a:r>
              <a:rPr lang="ru-RU" sz="5000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НАСЕЛЕНИЕ АФРИКИ</a:t>
            </a:r>
          </a:p>
        </p:txBody>
      </p:sp>
      <p:pic>
        <p:nvPicPr>
          <p:cNvPr id="2053" name="Picture 5" descr="Безымянный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200" y="2527300"/>
            <a:ext cx="4487863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ygeog.ru/wp-content/uploads/2011/03/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26" y="-1"/>
            <a:ext cx="9151126" cy="6844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ygeog.ru/wp-content/uploads/2011/03/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0" y="0"/>
            <a:ext cx="9105640" cy="6965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067175" y="11255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Первое древнейшее свидетельство о пигмеях оставил греческий историк V в. до х. э. Геродот.</a:t>
            </a: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468313" y="5013325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Самый низкорослый народ.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924300" y="588963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C87D0E"/>
                </a:solidFill>
                <a:latin typeface="Arial Black" pitchFamily="34" charset="0"/>
                <a:cs typeface="Times New Roman" pitchFamily="18" charset="0"/>
              </a:rPr>
              <a:t>«Дети леса»</a:t>
            </a:r>
            <a:endParaRPr lang="ru-RU" sz="2400">
              <a:solidFill>
                <a:srgbClr val="C87D0E"/>
              </a:solidFill>
              <a:latin typeface="Arial Black" pitchFamily="34" charset="0"/>
            </a:endParaRPr>
          </a:p>
        </p:txBody>
      </p:sp>
      <p:pic>
        <p:nvPicPr>
          <p:cNvPr id="4104" name="Picture 8" descr="C:\Documents and Settings\Киса\Рабочий стол\новое фото\9ca2201473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068638"/>
            <a:ext cx="3335338" cy="343535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4105" name="Picture 9" descr="C:\Documents and Settings\Киса\Рабочий стол\новое фото\пигме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3384550" cy="19431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550" y="476250"/>
            <a:ext cx="719138" cy="43180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са\Рабочий стол\новое фото\ма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16338"/>
            <a:ext cx="3816350" cy="287972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32771" name="Picture 3" descr="C:\Documents and Settings\Киса\Рабочий стол\новое фото\малагасийцы.jpg"/>
          <p:cNvPicPr>
            <a:picLocks noChangeAspect="1" noChangeArrowheads="1"/>
          </p:cNvPicPr>
          <p:nvPr/>
        </p:nvPicPr>
        <p:blipFill>
          <a:blip r:embed="rId3" cstate="print"/>
          <a:srcRect b="4794"/>
          <a:stretch>
            <a:fillRect/>
          </a:stretch>
        </p:blipFill>
        <p:spPr bwMode="auto">
          <a:xfrm>
            <a:off x="4356100" y="2276475"/>
            <a:ext cx="4533900" cy="28606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468313" y="908050"/>
            <a:ext cx="3490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3E523E"/>
                </a:solidFill>
                <a:latin typeface="Arial Black" pitchFamily="34" charset="0"/>
              </a:rPr>
              <a:t>основное население Республики Мадагаскар (до 20 млн человек)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-107950" y="1989138"/>
            <a:ext cx="42116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Скотоводство является подсобным. Уход за скотом (выпас, дойка) — почетная обязанность мужчин </a:t>
            </a:r>
          </a:p>
          <a:p>
            <a:pPr algn="r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и подростков. </a:t>
            </a:r>
          </a:p>
        </p:txBody>
      </p:sp>
      <p:sp>
        <p:nvSpPr>
          <p:cNvPr id="30727" name="Прямоугольник 7"/>
          <p:cNvSpPr>
            <a:spLocks noChangeArrowheads="1"/>
          </p:cNvSpPr>
          <p:nvPr/>
        </p:nvSpPr>
        <p:spPr bwMode="auto">
          <a:xfrm>
            <a:off x="4427538" y="522922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2E342C"/>
                </a:solidFill>
                <a:latin typeface="Arial Black" pitchFamily="34" charset="0"/>
              </a:rPr>
              <a:t>Рыболовство и охота на морских животных занимают значительное место в жизни прибрежного населения, особенно на </a:t>
            </a:r>
            <a:r>
              <a:rPr lang="ru-RU" i="1">
                <a:solidFill>
                  <a:srgbClr val="2E342C"/>
                </a:solidFill>
                <a:latin typeface="Arial Black" pitchFamily="34" charset="0"/>
              </a:rPr>
              <a:t>западе</a:t>
            </a:r>
          </a:p>
        </p:txBody>
      </p:sp>
      <p:sp>
        <p:nvSpPr>
          <p:cNvPr id="30728" name="Прямоугольник 8"/>
          <p:cNvSpPr>
            <a:spLocks noChangeArrowheads="1"/>
          </p:cNvSpPr>
          <p:nvPr/>
        </p:nvSpPr>
        <p:spPr bwMode="auto">
          <a:xfrm>
            <a:off x="4284663" y="47625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Население влажного тропического района на </a:t>
            </a:r>
            <a:r>
              <a:rPr lang="ru-RU" i="1">
                <a:solidFill>
                  <a:srgbClr val="002060"/>
                </a:solidFill>
                <a:latin typeface="Arial Black" pitchFamily="34" charset="0"/>
              </a:rPr>
              <a:t>восточном побережье </a:t>
            </a:r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занимается земледелием </a:t>
            </a:r>
          </a:p>
          <a:p>
            <a:pPr algn="r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и рыболовством. </a:t>
            </a:r>
          </a:p>
          <a:p>
            <a:pPr algn="r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Основная культура — рис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550" y="115888"/>
            <a:ext cx="936625" cy="433387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6" grpId="0"/>
      <p:bldP spid="6" grpId="1"/>
      <p:bldP spid="30727" grpId="0"/>
      <p:bldP spid="307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908175" y="1196975"/>
            <a:ext cx="65516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до сих пор ведут полукочевой образ жизни на территории Кении и Танзании. Но строительство новых городов и рост уже построенных всё чаще заставляет их уходить из родных мест. Самый высокий народ Африки.</a:t>
            </a:r>
          </a:p>
        </p:txBody>
      </p:sp>
      <p:pic>
        <p:nvPicPr>
          <p:cNvPr id="2050" name="Picture 2" descr="C:\Documents and Settings\Киса\Рабочий стол\новое фото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16338"/>
            <a:ext cx="3960813" cy="288131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051" name="Picture 3" descr="C:\Documents and Settings\Киса\Рабочий стол\новое фото\masai-mara_3.jpg"/>
          <p:cNvPicPr>
            <a:picLocks noChangeAspect="1" noChangeArrowheads="1"/>
          </p:cNvPicPr>
          <p:nvPr/>
        </p:nvPicPr>
        <p:blipFill>
          <a:blip r:embed="rId3" cstate="print"/>
          <a:srcRect b="4786"/>
          <a:stretch>
            <a:fillRect/>
          </a:stretch>
        </p:blipFill>
        <p:spPr bwMode="auto">
          <a:xfrm>
            <a:off x="4643438" y="3716338"/>
            <a:ext cx="4229100" cy="280828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550" y="404813"/>
            <a:ext cx="792163" cy="36036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3977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800" b="1" dirty="0" smtClean="0">
              <a:solidFill>
                <a:srgbClr val="800000"/>
              </a:solidFill>
            </a:endParaRPr>
          </a:p>
        </p:txBody>
      </p:sp>
      <p:pic>
        <p:nvPicPr>
          <p:cNvPr id="23555" name="Picture 4" descr="Картинка 2 из 191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5288" y="1268413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увеличить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12000" contrast="10000"/>
          </a:blip>
          <a:srcRect/>
          <a:stretch>
            <a:fillRect/>
          </a:stretch>
        </p:blipFill>
        <p:spPr bwMode="auto">
          <a:xfrm>
            <a:off x="395288" y="3716338"/>
            <a:ext cx="35861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4140200" y="1196975"/>
            <a:ext cx="4645025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</a:rPr>
              <a:t>Важнейшие из </a:t>
            </a:r>
            <a:r>
              <a:rPr lang="ru-RU" sz="2000" dirty="0" err="1">
                <a:solidFill>
                  <a:srgbClr val="000000"/>
                </a:solidFill>
              </a:rPr>
              <a:t>берберийских</a:t>
            </a:r>
            <a:r>
              <a:rPr lang="ru-RU" sz="2000" dirty="0">
                <a:solidFill>
                  <a:srgbClr val="000000"/>
                </a:solidFill>
              </a:rPr>
              <a:t> племен Северной  Африки. Они живут во всей полосе между </a:t>
            </a:r>
            <a:r>
              <a:rPr lang="ru-RU" sz="2000" dirty="0" err="1">
                <a:solidFill>
                  <a:srgbClr val="000000"/>
                </a:solidFill>
              </a:rPr>
              <a:t>Атласскими</a:t>
            </a:r>
            <a:r>
              <a:rPr lang="ru-RU" sz="2000" dirty="0">
                <a:solidFill>
                  <a:srgbClr val="000000"/>
                </a:solidFill>
              </a:rPr>
              <a:t> горами и р. Нигер. Всего около 300 тыс.человек. </a:t>
            </a:r>
          </a:p>
          <a:p>
            <a:pPr>
              <a:defRPr/>
            </a:pPr>
            <a:r>
              <a:rPr lang="ru-RU" sz="2000" dirty="0">
                <a:solidFill>
                  <a:srgbClr val="000000"/>
                </a:solidFill>
              </a:rPr>
              <a:t>Туареги называют себя «Люди покрывала», потому что по традиции мужчины с 18 лет начинают носить покрывало, которое закрывает лицо так, что остается лишь узкая полоска для глаз.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im0-tub-ru.yandex.net/i?id=3add5fdb71f0899ca0813c9f3192cbed-49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886413" cy="1944216"/>
          </a:xfrm>
          <a:prstGeom prst="rect">
            <a:avLst/>
          </a:prstGeom>
          <a:noFill/>
        </p:spPr>
      </p:pic>
      <p:pic>
        <p:nvPicPr>
          <p:cNvPr id="3076" name="Picture 4" descr="http://im0-tub-ru.yandex.net/i?id=458bfb1cd0bf97598aa4e867805b1393-139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12" y="3140968"/>
            <a:ext cx="2931676" cy="2954402"/>
          </a:xfrm>
          <a:prstGeom prst="rect">
            <a:avLst/>
          </a:prstGeom>
          <a:noFill/>
        </p:spPr>
      </p:pic>
      <p:pic>
        <p:nvPicPr>
          <p:cNvPr id="3078" name="Picture 6" descr="http://im0-tub-ru.yandex.net/i?id=f4e8d51bb5101abcb87be3a7fbb058a8-53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92695"/>
            <a:ext cx="4248472" cy="3174146"/>
          </a:xfrm>
          <a:prstGeom prst="rect">
            <a:avLst/>
          </a:prstGeom>
          <a:noFill/>
        </p:spPr>
      </p:pic>
      <p:pic>
        <p:nvPicPr>
          <p:cNvPr id="3080" name="Picture 8" descr="http://im0-tub-ru.yandex.net/i?id=59815dd4a2293033731536501f8f41f8-98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8180" y="4077072"/>
            <a:ext cx="337329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П.25</a:t>
            </a:r>
          </a:p>
          <a:p>
            <a:r>
              <a:rPr lang="ru-RU" dirty="0" smtClean="0"/>
              <a:t>Кроссворд по теме «Население Африки»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708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 народами, населяющими Африку; узнать, как распределяются основные народы Африки по материку; выявить основные занятия жителей Африки, их образ жизни.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Продолжить формирование умения видеть причинно-следственные связи. Совершенствовать навык работы с различными тематическими картами.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Продолжить развивать интерес учащихся к изучению мира, стран, народов.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Продолжить формирование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общеученических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общечеловеческих компетенций.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Размещение населения</a:t>
            </a:r>
            <a:endParaRPr lang="ru-RU" dirty="0"/>
          </a:p>
        </p:txBody>
      </p:sp>
      <p:pic>
        <p:nvPicPr>
          <p:cNvPr id="7" name="Picture 3" descr="C:\Documents and Settings\Admin\Рабочий стол\Рисуно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1956" y="2453640"/>
            <a:ext cx="2456688" cy="3017520"/>
          </a:xfr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Содержимое 4"/>
          <p:cNvSpPr>
            <a:spLocks noGrp="1"/>
          </p:cNvSpPr>
          <p:nvPr>
            <p:ph sz="half" idx="2"/>
          </p:nvPr>
        </p:nvSpPr>
        <p:spPr>
          <a:xfrm>
            <a:off x="4716463" y="1600200"/>
            <a:ext cx="2808287" cy="44926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2400" smtClean="0"/>
              <a:t>Африка – прародина человечества, народы материка очень древние.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2400" smtClean="0"/>
              <a:t>Австралопитек «южная обезьяна» – предок человека, живший 2 – 1,5 млн. лет назад.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ru-RU" sz="2400" smtClean="0"/>
          </a:p>
        </p:txBody>
      </p:sp>
      <p:pic>
        <p:nvPicPr>
          <p:cNvPr id="21506" name="Picture 2" descr="C:\Documents and Settings\Admin\Рабочий стол\04A00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133600"/>
            <a:ext cx="1668463" cy="27495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Киса\Рабочий стол\71724-004-2743B5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250825" y="404813"/>
            <a:ext cx="42497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463" y="549275"/>
            <a:ext cx="360045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Плотность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населения</a:t>
            </a: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4427538" y="27813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Средняя плотность населения континента – </a:t>
            </a:r>
          </a:p>
          <a:p>
            <a:pPr algn="r">
              <a:lnSpc>
                <a:spcPct val="200000"/>
              </a:lnSpc>
            </a:pP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около </a:t>
            </a:r>
            <a:r>
              <a:rPr lang="ru-RU" sz="2400" i="1">
                <a:solidFill>
                  <a:srgbClr val="002060"/>
                </a:solidFill>
                <a:latin typeface="Arial Black" pitchFamily="34" charset="0"/>
              </a:rPr>
              <a:t>30 чел./км </a:t>
            </a:r>
            <a:r>
              <a:rPr lang="ru-RU" sz="2400" i="1" baseline="30000"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2400" i="1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188913"/>
            <a:ext cx="865187" cy="503237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8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2411413" y="1989138"/>
            <a:ext cx="64817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В целом </a:t>
            </a:r>
            <a:r>
              <a:rPr lang="ru-RU" sz="2000" u="sng">
                <a:solidFill>
                  <a:srgbClr val="002060"/>
                </a:solidFill>
                <a:latin typeface="Arial Black" pitchFamily="34" charset="0"/>
              </a:rPr>
              <a:t>густо населены 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долины </a:t>
            </a:r>
            <a:r>
              <a:rPr lang="ru-RU" sz="2000" i="1">
                <a:solidFill>
                  <a:srgbClr val="002060"/>
                </a:solidFill>
                <a:latin typeface="Arial Black" pitchFamily="34" charset="0"/>
              </a:rPr>
              <a:t>Нила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 (1200 чел./км</a:t>
            </a:r>
            <a:r>
              <a:rPr lang="ru-RU" sz="2000" baseline="30000">
                <a:solidFill>
                  <a:srgbClr val="002060"/>
                </a:solidFill>
                <a:latin typeface="Arial Black" pitchFamily="34" charset="0"/>
              </a:rPr>
              <a:t>2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), приморская зона - страны </a:t>
            </a:r>
            <a:r>
              <a:rPr lang="ru-RU" sz="2000" i="1">
                <a:solidFill>
                  <a:srgbClr val="002060"/>
                </a:solidFill>
                <a:latin typeface="Arial Black" pitchFamily="34" charset="0"/>
              </a:rPr>
              <a:t>Марокко, Алжир, Тунис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, районы орошаемого земледелия </a:t>
            </a:r>
            <a:r>
              <a:rPr lang="ru-RU" sz="2000" i="1">
                <a:solidFill>
                  <a:srgbClr val="002060"/>
                </a:solidFill>
                <a:latin typeface="Arial Black" pitchFamily="34" charset="0"/>
              </a:rPr>
              <a:t>Судана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000" i="1">
                <a:solidFill>
                  <a:srgbClr val="002060"/>
                </a:solidFill>
                <a:latin typeface="Arial Black" pitchFamily="34" charset="0"/>
              </a:rPr>
              <a:t>оазисы Сахары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, окрестности кр</a:t>
            </a:r>
            <a:r>
              <a:rPr lang="ru-RU" sz="2000" i="1">
                <a:solidFill>
                  <a:srgbClr val="002060"/>
                </a:solidFill>
                <a:latin typeface="Arial Black" pitchFamily="34" charset="0"/>
              </a:rPr>
              <a:t>упных городов 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(100-200 чел. км. кв.).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900113" y="4149725"/>
            <a:ext cx="77755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u="sng">
                <a:solidFill>
                  <a:srgbClr val="002060"/>
                </a:solidFill>
                <a:latin typeface="Arial Black" pitchFamily="34" charset="0"/>
              </a:rPr>
              <a:t>Низкая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 плотность населения отмечается 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в Сахаре – менее 1, 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в Тропической Африке – 1-5, 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в сухих степях и полупустынях Намиб и Калахари – менее 1 чел. /км</a:t>
            </a:r>
            <a:r>
              <a:rPr lang="ru-RU" sz="2000" baseline="30000">
                <a:solidFill>
                  <a:srgbClr val="002060"/>
                </a:solidFill>
                <a:latin typeface="Arial Black" pitchFamily="34" charset="0"/>
              </a:rPr>
              <a:t>2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2700338" y="260350"/>
            <a:ext cx="59039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На размещение населения влияют не только </a:t>
            </a:r>
            <a:r>
              <a:rPr lang="ru-RU" sz="2000" i="1">
                <a:solidFill>
                  <a:srgbClr val="002060"/>
                </a:solidFill>
                <a:latin typeface="Arial Black" pitchFamily="34" charset="0"/>
              </a:rPr>
              <a:t>природные условия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, но и </a:t>
            </a:r>
            <a:r>
              <a:rPr lang="ru-RU" sz="2000" i="1">
                <a:solidFill>
                  <a:srgbClr val="002060"/>
                </a:solidFill>
                <a:latin typeface="Arial Black" pitchFamily="34" charset="0"/>
              </a:rPr>
              <a:t>исторические факторы</a:t>
            </a:r>
            <a:r>
              <a:rPr lang="ru-RU" sz="2000">
                <a:solidFill>
                  <a:srgbClr val="002060"/>
                </a:solidFill>
                <a:latin typeface="Arial Black" pitchFamily="34" charset="0"/>
              </a:rPr>
              <a:t>, в первую очередь последствия работорговли и колониального господства.</a:t>
            </a:r>
          </a:p>
        </p:txBody>
      </p:sp>
      <p:pic>
        <p:nvPicPr>
          <p:cNvPr id="37893" name="Picture 3" descr="C:\Documents and Settings\Киса\Рабочий стол\71724-004-2743B5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179388" y="692150"/>
            <a:ext cx="24479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1013" y="6237288"/>
            <a:ext cx="863600" cy="43180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na.org/images/3778/500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6788645"/>
              </p:ext>
            </p:extLst>
          </p:nvPr>
        </p:nvGraphicFramePr>
        <p:xfrm>
          <a:off x="471488" y="640842"/>
          <a:ext cx="8229600" cy="578358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578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8211709"/>
              </p:ext>
            </p:extLst>
          </p:nvPr>
        </p:nvGraphicFramePr>
        <p:xfrm>
          <a:off x="509270" y="2590800"/>
          <a:ext cx="6296660" cy="2650744"/>
        </p:xfrm>
        <a:graphic>
          <a:graphicData uri="http://schemas.openxmlformats.org/drawingml/2006/table">
            <a:tbl>
              <a:tblPr/>
              <a:tblGrid>
                <a:gridCol w="2060575"/>
                <a:gridCol w="274955"/>
                <a:gridCol w="1794510"/>
                <a:gridCol w="274955"/>
                <a:gridCol w="1891665"/>
              </a:tblGrid>
              <a:tr h="264541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Темный цвет кожи, волос и глаз, спирально завитые или волнистые волосы, широкий нос, толстые губы.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Кожа смуглая с желтоватым оттенком, волосы прямые черные, лицо крупное, узкий разрез глаз.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Кожа от светлой до смуглой с розоватым или красноватым оттенком, волосы мягкие, волнистые или прямые.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1676400" y="1219200"/>
            <a:ext cx="10033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9" idx="2"/>
          </p:cNvCxnSpPr>
          <p:nvPr/>
        </p:nvCxnSpPr>
        <p:spPr>
          <a:xfrm>
            <a:off x="5943600" y="2351314"/>
            <a:ext cx="52388" cy="187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57800" y="1219200"/>
            <a:ext cx="1651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86471" y="2351314"/>
            <a:ext cx="0" cy="187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38600" y="2398713"/>
            <a:ext cx="25400" cy="13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57600" y="1219200"/>
            <a:ext cx="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29400" y="1219200"/>
            <a:ext cx="10414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23988" y="253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423988" y="299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423988" y="299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2023179"/>
              </p:ext>
            </p:extLst>
          </p:nvPr>
        </p:nvGraphicFramePr>
        <p:xfrm>
          <a:off x="110672" y="1509486"/>
          <a:ext cx="2632528" cy="789214"/>
        </p:xfrm>
        <a:graphic>
          <a:graphicData uri="http://schemas.openxmlformats.org/drawingml/2006/table">
            <a:tbl>
              <a:tblPr/>
              <a:tblGrid>
                <a:gridCol w="2632528"/>
              </a:tblGrid>
              <a:tr h="789214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Экваториальная (негроидная)</a:t>
                      </a:r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0981276"/>
              </p:ext>
            </p:extLst>
          </p:nvPr>
        </p:nvGraphicFramePr>
        <p:xfrm>
          <a:off x="2819400" y="1502229"/>
          <a:ext cx="2209800" cy="896484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896484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Монголоидная</a:t>
                      </a:r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4840893"/>
              </p:ext>
            </p:extLst>
          </p:nvPr>
        </p:nvGraphicFramePr>
        <p:xfrm>
          <a:off x="5061857" y="1524000"/>
          <a:ext cx="1763486" cy="827314"/>
        </p:xfrm>
        <a:graphic>
          <a:graphicData uri="http://schemas.openxmlformats.org/drawingml/2006/table">
            <a:tbl>
              <a:tblPr/>
              <a:tblGrid>
                <a:gridCol w="1763486"/>
              </a:tblGrid>
              <a:tr h="82731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Европеоидная</a:t>
                      </a:r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1670919"/>
              </p:ext>
            </p:extLst>
          </p:nvPr>
        </p:nvGraphicFramePr>
        <p:xfrm>
          <a:off x="7010400" y="1545771"/>
          <a:ext cx="2013857" cy="914400"/>
        </p:xfrm>
        <a:graphic>
          <a:graphicData uri="http://schemas.openxmlformats.org/drawingml/2006/table">
            <a:tbl>
              <a:tblPr/>
              <a:tblGrid>
                <a:gridCol w="2013857"/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Смешанная</a:t>
                      </a:r>
                    </a:p>
                    <a:p>
                      <a:r>
                        <a:rPr lang="ru-RU" sz="1800" b="1" dirty="0" smtClean="0"/>
                        <a:t>(промежуточная)</a:t>
                      </a:r>
                      <a:endParaRPr lang="ru-RU" sz="1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88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geog.ru/wp-content/uploads/2011/03/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ygeog.ru/wp-content/uploads/2011/03/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457</Words>
  <Application>Microsoft Office PowerPoint</Application>
  <PresentationFormat>Экран (4:3)</PresentationFormat>
  <Paragraphs>54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Тема: НАСЕЛЕНИЕ АФРИКИ</vt:lpstr>
      <vt:lpstr>Слайд 2</vt:lpstr>
      <vt:lpstr>Размещение населения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НАСЕЛЕНИЕ АФРИКИ</dc:title>
  <dc:creator>1</dc:creator>
  <cp:lastModifiedBy>1</cp:lastModifiedBy>
  <cp:revision>8</cp:revision>
  <dcterms:created xsi:type="dcterms:W3CDTF">2014-12-08T09:27:33Z</dcterms:created>
  <dcterms:modified xsi:type="dcterms:W3CDTF">2014-12-15T12:31:06Z</dcterms:modified>
</cp:coreProperties>
</file>