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70" r:id="rId4"/>
    <p:sldId id="266" r:id="rId5"/>
    <p:sldId id="265" r:id="rId6"/>
    <p:sldId id="263" r:id="rId7"/>
    <p:sldId id="271" r:id="rId8"/>
    <p:sldId id="260" r:id="rId9"/>
    <p:sldId id="273" r:id="rId10"/>
    <p:sldId id="258" r:id="rId11"/>
    <p:sldId id="269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3" autoAdjust="0"/>
    <p:restoredTop sz="94660"/>
  </p:normalViewPr>
  <p:slideViewPr>
    <p:cSldViewPr>
      <p:cViewPr varScale="1">
        <p:scale>
          <a:sx n="68" d="100"/>
          <a:sy n="68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7B216-73FF-453A-8771-1D4F4B9EB520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10315-97B5-4386-BCAA-09FB5BE7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F83E4B-6E31-4E61-BCB7-83EABAA1F0C2}" type="slidenum">
              <a:rPr lang="ru-RU" smtClean="0">
                <a:latin typeface="Arial" pitchFamily="34" charset="0"/>
              </a:rPr>
              <a:pPr/>
              <a:t>5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1177B2-A03F-488D-8AE1-839EBCD5100E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9A97C1-52F9-47D8-AF2E-8C84D0D220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User\Documents\&#1054;&#1058;&#1050;&#1056;.&#1059;&#1056;&#1054;&#1050;%20&#1054;&#1050;&#1058;&#1071;&#1041;&#1056;&#1068;%202011\&#1054;&#1058;&#1050;&#1056;,%20&#1059;&#1056;&#1054;&#1050;258.wav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3" Type="http://schemas.openxmlformats.org/officeDocument/2006/relationships/image" Target="../media/image11.pn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33" Type="http://schemas.openxmlformats.org/officeDocument/2006/relationships/image" Target="../media/image41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29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24" Type="http://schemas.openxmlformats.org/officeDocument/2006/relationships/image" Target="../media/image32.png"/><Relationship Id="rId32" Type="http://schemas.openxmlformats.org/officeDocument/2006/relationships/image" Target="../media/image40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28" Type="http://schemas.openxmlformats.org/officeDocument/2006/relationships/image" Target="../media/image36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31" Type="http://schemas.openxmlformats.org/officeDocument/2006/relationships/image" Target="../media/image39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Relationship Id="rId30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User\Documents\&#1054;&#1058;&#1050;&#1056;.&#1059;&#1056;&#1054;&#1050;%20&#1054;&#1050;&#1058;&#1071;&#1041;&#1056;&#1068;%202011\&#1054;&#1058;&#1050;&#1056;,%20&#1059;&#1056;&#1054;&#1050;257.wa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Garamond" pitchFamily="18" charset="0"/>
              </a:rPr>
              <a:t>21 октября 2011</a:t>
            </a:r>
            <a:r>
              <a:rPr lang="ru-RU" sz="3600" cap="none" dirty="0" smtClean="0">
                <a:latin typeface="Garamond" pitchFamily="18" charset="0"/>
              </a:rPr>
              <a:t>г</a:t>
            </a:r>
            <a:r>
              <a:rPr lang="ru-RU" sz="3600" dirty="0" smtClean="0">
                <a:latin typeface="Garamond" pitchFamily="18" charset="0"/>
              </a:rPr>
              <a:t>.</a:t>
            </a:r>
            <a:endParaRPr lang="ru-RU" sz="3600" dirty="0">
              <a:latin typeface="Garamond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2332037"/>
            <a:ext cx="86868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052736"/>
            <a:ext cx="7848872" cy="101566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/>
                <a:solidFill>
                  <a:srgbClr val="7030A0"/>
                </a:solidFill>
                <a:effectLst>
                  <a:reflection blurRad="10000" stA="55000" endPos="48000" dist="500" dir="5400000" sy="-100000" algn="bl" rotWithShape="0"/>
                </a:effectLst>
              </a:rPr>
              <a:t>Длина  окружности</a:t>
            </a:r>
            <a:endParaRPr lang="ru-RU" sz="6000" b="1" cap="all" spc="0" dirty="0">
              <a:ln/>
              <a:solidFill>
                <a:srgbClr val="7030A0"/>
              </a:solidFill>
              <a:effectLst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95536" y="1772816"/>
            <a:ext cx="8352928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Окружность – удивительно гармоничная фигура, древние греки считали её самой совершенной, так как окружность – единственная кривая, которая может “ скользить сама по себе”, вращаясь вокруг центра. Основное свойство окружности даёт ответ на вопросы, почему для её вычерчивания используют циркуль и почему колёса делают круглыми, а не квадратными или треугольными. Кстати, о колесе. Это одно из самых великих изобретений человечества.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Оказывается,додуматься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колеса было не так просто, как это может показаться. Ведь даже ацтеки, жившие в Мексике, почти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XVIвека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знали колеса.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511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53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история</a:t>
            </a:r>
            <a:endParaRPr lang="ru-RU" sz="5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Многие учёные – математики пытались доказать, что это отношение есть число постоянное, не зависящее от размеров окружности. Впервые это удалось сделать древнегреческому математику Архимеду. Он нашёл довольно точное значение этого отношения.</a:t>
            </a:r>
          </a:p>
          <a:p>
            <a:r>
              <a:rPr lang="ru-RU" dirty="0" smtClean="0"/>
              <a:t>Это отношение стали обозначать греческой буквой (читается “пи”)– первая буква греческого слова “периферия” – круг.</a:t>
            </a:r>
          </a:p>
          <a:p>
            <a:r>
              <a:rPr lang="ru-RU" dirty="0" smtClean="0"/>
              <a:t>С:d = </a:t>
            </a:r>
            <a:r>
              <a:rPr lang="ru-RU" dirty="0" err="1" smtClean="0"/>
              <a:t>π</a:t>
            </a:r>
            <a:endParaRPr lang="ru-RU" dirty="0" smtClean="0"/>
          </a:p>
          <a:p>
            <a:r>
              <a:rPr lang="ru-RU" dirty="0" smtClean="0"/>
              <a:t>С – длина окружности;</a:t>
            </a:r>
          </a:p>
          <a:p>
            <a:r>
              <a:rPr lang="ru-RU" dirty="0" err="1" smtClean="0"/>
              <a:t>d</a:t>
            </a:r>
            <a:r>
              <a:rPr lang="ru-RU" dirty="0" smtClean="0"/>
              <a:t> – длина диаметра.</a:t>
            </a:r>
          </a:p>
          <a:p>
            <a:r>
              <a:rPr lang="ru-RU" dirty="0" err="1" smtClean="0"/>
              <a:t>π </a:t>
            </a:r>
            <a:r>
              <a:rPr lang="ru-RU" dirty="0" smtClean="0"/>
              <a:t>= 3,14…</a:t>
            </a:r>
          </a:p>
          <a:p>
            <a:endParaRPr lang="ru-RU" dirty="0"/>
          </a:p>
        </p:txBody>
      </p:sp>
      <p:pic>
        <p:nvPicPr>
          <p:cNvPr id="4097" name="Picture 1" descr="C:\Users\User\Pictures\16273-145453-4bce5f6bafba6d372582be418af1b5b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755" y="1600200"/>
            <a:ext cx="3403089" cy="4724400"/>
          </a:xfrm>
          <a:prstGeom prst="rect">
            <a:avLst/>
          </a:prstGeom>
          <a:noFill/>
        </p:spPr>
      </p:pic>
      <p:pic>
        <p:nvPicPr>
          <p:cNvPr id="5" name="ОТКР, УРОК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5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25336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144"/>
          <p:cNvGrpSpPr>
            <a:grpSpLocks/>
          </p:cNvGrpSpPr>
          <p:nvPr/>
        </p:nvGrpSpPr>
        <p:grpSpPr bwMode="auto">
          <a:xfrm>
            <a:off x="4500563" y="642938"/>
            <a:ext cx="4333875" cy="4965700"/>
            <a:chOff x="4429124" y="571480"/>
            <a:chExt cx="4334008" cy="4965752"/>
          </a:xfrm>
        </p:grpSpPr>
        <p:pic>
          <p:nvPicPr>
            <p:cNvPr id="1448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9124" y="857232"/>
              <a:ext cx="4334008" cy="46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1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86062" y="270985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2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00628" y="271462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3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467357" y="203788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4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857884" y="2357430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5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286512" y="128586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6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753241" y="200024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7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187310" y="2357430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8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610497" y="92867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89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048650" y="92867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90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429652" y="571480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Группа 156"/>
          <p:cNvGrpSpPr>
            <a:grpSpLocks/>
          </p:cNvGrpSpPr>
          <p:nvPr/>
        </p:nvGrpSpPr>
        <p:grpSpPr bwMode="auto">
          <a:xfrm>
            <a:off x="4500563" y="642938"/>
            <a:ext cx="4333875" cy="4970462"/>
            <a:chOff x="214282" y="4852999"/>
            <a:chExt cx="4334008" cy="4970513"/>
          </a:xfrm>
        </p:grpSpPr>
        <p:pic>
          <p:nvPicPr>
            <p:cNvPr id="14469" name="Picture 10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14282" y="5143512"/>
              <a:ext cx="4334008" cy="46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0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58" y="6991378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1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1724" y="6996139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2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38453" y="6319408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3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628980" y="663894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4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057608" y="556737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5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24337" y="628175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6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958406" y="6638949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7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81593" y="521018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8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819746" y="5210189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79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200748" y="4852999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9" name="Picture 2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0063" y="785813"/>
            <a:ext cx="18478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" name="Picture 3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0063" y="2462213"/>
            <a:ext cx="18669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Picture 3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8625" y="4143375"/>
            <a:ext cx="18669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Picture 33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571750" y="357188"/>
            <a:ext cx="18669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" name="Picture 34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429000" y="2071688"/>
            <a:ext cx="485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" name="Picture 35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928688" y="2500313"/>
            <a:ext cx="18669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7" name="Picture 38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059832" y="3068960"/>
            <a:ext cx="19526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177"/>
          <p:cNvGrpSpPr>
            <a:grpSpLocks/>
          </p:cNvGrpSpPr>
          <p:nvPr/>
        </p:nvGrpSpPr>
        <p:grpSpPr bwMode="auto">
          <a:xfrm>
            <a:off x="4500563" y="642938"/>
            <a:ext cx="4333875" cy="4970462"/>
            <a:chOff x="5214942" y="4710123"/>
            <a:chExt cx="4334008" cy="4970513"/>
          </a:xfrm>
        </p:grpSpPr>
        <p:pic>
          <p:nvPicPr>
            <p:cNvPr id="14458" name="Picture 12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5214942" y="5000636"/>
              <a:ext cx="4334008" cy="46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9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57818" y="6848502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0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72384" y="6853263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1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239113" y="617653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2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29640" y="6496073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3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58268" y="542450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4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524997" y="613888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5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959066" y="6496073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6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382253" y="506731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7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820406" y="5067313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68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9201408" y="4710123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Группа 189"/>
          <p:cNvGrpSpPr>
            <a:grpSpLocks/>
          </p:cNvGrpSpPr>
          <p:nvPr/>
        </p:nvGrpSpPr>
        <p:grpSpPr bwMode="auto">
          <a:xfrm>
            <a:off x="4500563" y="642938"/>
            <a:ext cx="4333875" cy="4960937"/>
            <a:chOff x="428596" y="2647943"/>
            <a:chExt cx="4334008" cy="4960991"/>
          </a:xfrm>
        </p:grpSpPr>
        <p:pic>
          <p:nvPicPr>
            <p:cNvPr id="14447" name="Picture 13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428596" y="2928934"/>
              <a:ext cx="4334008" cy="46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8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1472" y="4786322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9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86038" y="4791083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0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452767" y="411435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1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843294" y="4433893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2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71922" y="336232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3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38651" y="407670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4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72720" y="4433893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5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595907" y="300513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6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034060" y="3005133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57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415062" y="2647943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Группа 201"/>
          <p:cNvGrpSpPr>
            <a:grpSpLocks/>
          </p:cNvGrpSpPr>
          <p:nvPr/>
        </p:nvGrpSpPr>
        <p:grpSpPr bwMode="auto">
          <a:xfrm>
            <a:off x="4500563" y="642938"/>
            <a:ext cx="4333875" cy="4965700"/>
            <a:chOff x="4500562" y="3429000"/>
            <a:chExt cx="4334008" cy="4965752"/>
          </a:xfrm>
        </p:grpSpPr>
        <p:pic>
          <p:nvPicPr>
            <p:cNvPr id="14436" name="Picture 14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4500562" y="3714752"/>
              <a:ext cx="4334008" cy="46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7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57500" y="556737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8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72066" y="557214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9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38795" y="489540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0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29322" y="5214950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1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357950" y="414338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2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824679" y="485776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3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258748" y="5214950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4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681935" y="378619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5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120088" y="378619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46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501090" y="3429000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Группа 213"/>
          <p:cNvGrpSpPr>
            <a:grpSpLocks/>
          </p:cNvGrpSpPr>
          <p:nvPr/>
        </p:nvGrpSpPr>
        <p:grpSpPr bwMode="auto">
          <a:xfrm>
            <a:off x="4500563" y="642938"/>
            <a:ext cx="4333875" cy="4965700"/>
            <a:chOff x="285724" y="-285776"/>
            <a:chExt cx="4334005" cy="4965776"/>
          </a:xfrm>
        </p:grpSpPr>
        <p:pic>
          <p:nvPicPr>
            <p:cNvPr id="14425" name="Picture 2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285724" y="0"/>
              <a:ext cx="4334005" cy="46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6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2658" y="1852603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7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7224" y="1857364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8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23953" y="1180633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9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14480" y="1500174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0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143108" y="428604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1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609837" y="1142984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2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043906" y="1500174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3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467093" y="71414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4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905246" y="71414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35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286248" y="-285776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Группа 290"/>
          <p:cNvGrpSpPr>
            <a:grpSpLocks/>
          </p:cNvGrpSpPr>
          <p:nvPr/>
        </p:nvGrpSpPr>
        <p:grpSpPr bwMode="auto">
          <a:xfrm>
            <a:off x="4500563" y="928688"/>
            <a:ext cx="4319587" cy="4664075"/>
            <a:chOff x="5072066" y="7166886"/>
            <a:chExt cx="4320000" cy="4664874"/>
          </a:xfrm>
        </p:grpSpPr>
        <p:pic>
          <p:nvPicPr>
            <p:cNvPr id="14415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5072066" y="7166886"/>
              <a:ext cx="4320000" cy="4664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6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47827" y="899637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7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62393" y="900114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8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29122" y="832440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9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19649" y="8643950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0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948277" y="757238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1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15006" y="828676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2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849075" y="8643950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3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272262" y="721519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24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710415" y="721519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Группа 237"/>
          <p:cNvGrpSpPr>
            <a:grpSpLocks/>
          </p:cNvGrpSpPr>
          <p:nvPr/>
        </p:nvGrpSpPr>
        <p:grpSpPr bwMode="auto">
          <a:xfrm>
            <a:off x="4500563" y="642938"/>
            <a:ext cx="4319587" cy="4954587"/>
            <a:chOff x="6215074" y="-147661"/>
            <a:chExt cx="4320000" cy="4955386"/>
          </a:xfrm>
        </p:grpSpPr>
        <p:pic>
          <p:nvPicPr>
            <p:cNvPr id="14404" name="Picture 4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6215074" y="142851"/>
              <a:ext cx="4320000" cy="4664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5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57950" y="1990718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6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72516" y="1995479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7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239245" y="1318748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8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629772" y="163828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9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058400" y="56671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0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8525129" y="128109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1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8959198" y="1638289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2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9382385" y="20952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3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9820538" y="209529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14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0201540" y="-147661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Группа 288"/>
          <p:cNvGrpSpPr>
            <a:grpSpLocks/>
          </p:cNvGrpSpPr>
          <p:nvPr/>
        </p:nvGrpSpPr>
        <p:grpSpPr bwMode="auto">
          <a:xfrm>
            <a:off x="4500563" y="928688"/>
            <a:ext cx="4319587" cy="4664075"/>
            <a:chOff x="4511448" y="928669"/>
            <a:chExt cx="4320000" cy="4664874"/>
          </a:xfrm>
        </p:grpSpPr>
        <p:pic>
          <p:nvPicPr>
            <p:cNvPr id="14394" name="Picture 5"/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4511448" y="928669"/>
              <a:ext cx="4320000" cy="4664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5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54324" y="270985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6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68890" y="271462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7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35619" y="203788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8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26146" y="2357430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9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354774" y="128586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0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821503" y="200024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1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255572" y="2357430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2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678759" y="92867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403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8116912" y="92867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Группа 261"/>
          <p:cNvGrpSpPr>
            <a:grpSpLocks/>
          </p:cNvGrpSpPr>
          <p:nvPr/>
        </p:nvGrpSpPr>
        <p:grpSpPr bwMode="auto">
          <a:xfrm>
            <a:off x="4500563" y="642938"/>
            <a:ext cx="4319587" cy="4949825"/>
            <a:chOff x="3143240" y="3429000"/>
            <a:chExt cx="4320000" cy="4950625"/>
          </a:xfrm>
        </p:grpSpPr>
        <p:pic>
          <p:nvPicPr>
            <p:cNvPr id="14383" name="Picture 6"/>
            <p:cNvPicPr>
              <a:picLocks noChangeAspect="1" noChangeArrowheads="1"/>
            </p:cNvPicPr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3143240" y="3714751"/>
              <a:ext cx="4320000" cy="4664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4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29658" y="5567379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5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44224" y="557214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6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210953" y="4895409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7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01480" y="5214950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8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30108" y="414338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9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496837" y="485776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0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930906" y="5214950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1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354093" y="3786190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2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792246" y="3786190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93" name="Picture 2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173248" y="3429000"/>
              <a:ext cx="2381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Группа 289"/>
          <p:cNvGrpSpPr>
            <a:grpSpLocks/>
          </p:cNvGrpSpPr>
          <p:nvPr/>
        </p:nvGrpSpPr>
        <p:grpSpPr bwMode="auto">
          <a:xfrm>
            <a:off x="4500563" y="928688"/>
            <a:ext cx="4319587" cy="4646612"/>
            <a:chOff x="2857488" y="3651935"/>
            <a:chExt cx="4320000" cy="4646722"/>
          </a:xfrm>
        </p:grpSpPr>
        <p:pic>
          <p:nvPicPr>
            <p:cNvPr id="14373" name="Picture 7"/>
            <p:cNvPicPr>
              <a:picLocks noChangeAspect="1" noChangeArrowheads="1"/>
            </p:cNvPicPr>
            <p:nvPr/>
          </p:nvPicPr>
          <p:blipFill>
            <a:blip r:embed="rId30" cstate="print"/>
            <a:srcRect/>
            <a:stretch>
              <a:fillRect/>
            </a:stretch>
          </p:blipFill>
          <p:spPr bwMode="auto">
            <a:xfrm>
              <a:off x="2857488" y="3651935"/>
              <a:ext cx="4320000" cy="4646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895" y="5495941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63461" y="5500702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0190" y="4823971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20717" y="5143512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8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749345" y="407194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9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216074" y="478632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650143" y="5143512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073330" y="371475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2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511483" y="3714752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Группа 286"/>
          <p:cNvGrpSpPr>
            <a:grpSpLocks/>
          </p:cNvGrpSpPr>
          <p:nvPr/>
        </p:nvGrpSpPr>
        <p:grpSpPr bwMode="auto">
          <a:xfrm>
            <a:off x="500063" y="5929313"/>
            <a:ext cx="1809750" cy="304800"/>
            <a:chOff x="500034" y="5929330"/>
            <a:chExt cx="1809750" cy="304800"/>
          </a:xfrm>
        </p:grpSpPr>
        <p:pic>
          <p:nvPicPr>
            <p:cNvPr id="14371" name="Picture 32"/>
            <p:cNvPicPr>
              <a:picLocks noChangeAspect="1" noChangeArrowheads="1"/>
            </p:cNvPicPr>
            <p:nvPr/>
          </p:nvPicPr>
          <p:blipFill>
            <a:blip r:embed="rId31" cstate="print"/>
            <a:srcRect/>
            <a:stretch>
              <a:fillRect/>
            </a:stretch>
          </p:blipFill>
          <p:spPr bwMode="auto">
            <a:xfrm>
              <a:off x="500034" y="5929330"/>
              <a:ext cx="18097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" name="Овал 285"/>
            <p:cNvSpPr/>
            <p:nvPr/>
          </p:nvSpPr>
          <p:spPr>
            <a:xfrm>
              <a:off x="1885921" y="6022992"/>
              <a:ext cx="142875" cy="14287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2627784" y="4797152"/>
            <a:ext cx="18192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Группа 289"/>
          <p:cNvGrpSpPr>
            <a:grpSpLocks/>
          </p:cNvGrpSpPr>
          <p:nvPr/>
        </p:nvGrpSpPr>
        <p:grpSpPr bwMode="auto">
          <a:xfrm>
            <a:off x="4500563" y="928688"/>
            <a:ext cx="4319587" cy="4646612"/>
            <a:chOff x="2857488" y="3651935"/>
            <a:chExt cx="4320000" cy="4646722"/>
          </a:xfrm>
        </p:grpSpPr>
        <p:pic>
          <p:nvPicPr>
            <p:cNvPr id="14361" name="Picture 7"/>
            <p:cNvPicPr>
              <a:picLocks noChangeAspect="1" noChangeArrowheads="1"/>
            </p:cNvPicPr>
            <p:nvPr/>
          </p:nvPicPr>
          <p:blipFill>
            <a:blip r:embed="rId30" cstate="print"/>
            <a:srcRect/>
            <a:stretch>
              <a:fillRect/>
            </a:stretch>
          </p:blipFill>
          <p:spPr bwMode="auto">
            <a:xfrm>
              <a:off x="2857488" y="3651935"/>
              <a:ext cx="4320000" cy="4646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895" y="5495941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63461" y="5500702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0190" y="4823971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20717" y="5143512"/>
              <a:ext cx="11430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749345" y="407194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2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216074" y="478632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8" name="Picture 2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650143" y="5143512"/>
              <a:ext cx="8572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9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073330" y="3714752"/>
              <a:ext cx="104775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0" name="Picture 2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511483" y="3714752"/>
              <a:ext cx="95250" cy="219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7" name="Picture 7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4413250" y="3011488"/>
            <a:ext cx="4492625" cy="53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85 0.01318 C 0.14028 0.01434 0.14757 0.01272 0.15295 0.01758 C 0.1566 0.02104 0.1625 0.03029 0.1625 0.03052 C 0.17014 0.06104 0.13698 0.06451 0.12274 0.06613 C 0.11371 0.06544 0.10469 0.06567 0.09583 0.06405 C 0.09253 0.06359 0.08958 0.06081 0.08628 0.05989 C 0.07656 0.05688 0.06719 0.05434 0.05764 0.05133 C 0.02205 0.05526 0.02257 0.04555 0.00851 0.07469 C 0.00937 0.14428 0.00885 0.21457 0.01319 0.28393 C 0.01267 0.29665 0.0125 0.30914 0.01163 0.32185 C 0.01111 0.33018 0.00399 0.34914 0.00208 0.35792 C -0.00035 0.39168 0.00052 0.37203 0.00052 0.41711 " pathEditMode="relative" rAng="0" ptsTypes="fffffffffffA">
                                      <p:cBhvr>
                                        <p:cTn id="6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35 0.00833 C 0.02604 0.01457 0.02778 0.0215 0.03246 0.02728 C 0.03559 0.04463 0.0316 0.02728 0.03871 0.04416 C 0.04115 0.04994 0.0434 0.05942 0.04514 0.06544 C 0.0474 0.07307 0.05139 0.08856 0.05139 0.08879 C 0.05087 0.1133 0.05121 0.13804 0.04983 0.16255 C 0.04965 0.16509 0.04601 0.17734 0.04514 0.18174 C 0.04253 0.19653 0.04184 0.21133 0.03559 0.22382 C 0.03507 0.23029 0.03472 0.23676 0.03403 0.24301 C 0.03368 0.24509 0.03246 0.24717 0.03246 0.24925 C 0.03246 0.25503 0.03403 0.26613 0.03403 0.26636 " pathEditMode="relative" rAng="0" ptsTypes="ffffffffffA">
                                      <p:cBhvr>
                                        <p:cTn id="19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23 -0.01318 C 0.01649 -0.02219 0.01389 -0.0289 0.0125 -0.03861 C 0.01371 -0.08855 0.01267 -0.12254 0.02847 -0.16555 C 0.03055 -0.18543 0.03472 -0.20462 0.03472 -0.22474 " pathEditMode="relative" rAng="0" ptsTypes="fffA">
                                      <p:cBhvr>
                                        <p:cTn id="47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27 -0.0257 C 0.02291 -0.05973 0.03368 -0.09098 0.04218 -0.12292 C 0.05 -0.15232 0.05729 -0.18426 0.06302 -0.21459 C 0.07465 -0.27662 0.06302 -0.34237 0.06302 -0.40625 " pathEditMode="relative" ptsTypes="fffA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6.93642E-7 C -0.01059 0.02196 0.00573 -0.01364 -0.00469 0.01711 C -0.00573 0.02034 -0.00816 0.02243 -0.00955 0.02543 C -0.01511 0.03653 -0.01979 0.04809 -0.02535 0.05919 C -0.02848 0.0719 -0.0316 0.0837 -0.03646 0.09526 C -0.04098 0.10589 -0.0474 0.11468 -0.05243 0.12485 C -0.05521 0.1304 -0.05851 0.13664 -0.06181 0.14173 C -0.06424 0.14543 -0.06979 0.15237 -0.06979 0.15237 C -0.07657 0.18451 -0.08334 0.19237 -0.09514 0.21988 C -0.10052 0.2326 -0.10365 0.24693 -0.10799 0.26011 C -0.11407 0.27838 -0.12188 0.29133 -0.12848 0.30867 C -0.13125 0.31607 -0.13802 0.32994 -0.13802 0.32994 C -0.15816 0.32786 -0.17848 0.32647 -0.19844 0.32138 C -0.20486 0.3156 -0.21441 0.31075 -0.22223 0.31075 " pathEditMode="relative" ptsTypes="fffffffffffffA">
                                      <p:cBhvr>
                                        <p:cTn id="75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2948E-6 C -0.01094 0.00717 -0.01528 0.02243 -0.02709 0.02751 C -0.03125 0.03676 -0.03455 0.0467 -0.03976 0.05503 C -0.04358 0.06104 -0.04948 0.06451 -0.054 0.06982 C -0.09566 0.11907 -0.04063 0.06011 -0.0842 0.10358 C -0.10591 0.12508 -0.1217 0.14404 -0.14931 0.14798 C -0.15781 0.15167 -0.15139 0.14705 -0.15712 0.16069 C -0.15903 0.16508 -0.1625 0.16971 -0.16511 0.17341 C -0.18681 0.17087 -0.17882 0.1711 -0.18889 0.1711 " pathEditMode="relative" ptsTypes="ffffffffA">
                                      <p:cBhvr>
                                        <p:cTn id="89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53164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0"/>
            <a:ext cx="5707360" cy="6324600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/>
              <a:t>План урока</a:t>
            </a:r>
          </a:p>
          <a:p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Знакомство с историей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Понятие окружности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Приборы для измерения окружностей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Эксперимент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Длина окружности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Число Пифагора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Задача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724128" y="1916832"/>
            <a:ext cx="3168352" cy="3024336"/>
          </a:xfrm>
          <a:prstGeom prst="ellipse">
            <a:avLst/>
          </a:prstGeom>
          <a:solidFill>
            <a:schemeClr val="bg2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932040" y="2924944"/>
            <a:ext cx="2088232" cy="2088232"/>
          </a:xfrm>
          <a:prstGeom prst="ellipse">
            <a:avLst/>
          </a:prstGeom>
          <a:solidFill>
            <a:schemeClr val="bg1"/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38100">
                <a:solidFill>
                  <a:srgbClr val="002060"/>
                </a:solidFill>
              </a:ln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516216" y="4437112"/>
            <a:ext cx="2160240" cy="216024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148064" y="1772816"/>
            <a:ext cx="1728192" cy="172819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ОТКР, УРОК257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2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мы встречаем окружности?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428750"/>
            <a:ext cx="8501063" cy="4929188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u="sng" dirty="0">
                <a:solidFill>
                  <a:schemeClr val="tx1">
                    <a:tint val="75000"/>
                  </a:schemeClr>
                </a:solidFill>
                <a:latin typeface="+mn-lt"/>
              </a:rPr>
              <a:t>Определение.</a:t>
            </a:r>
            <a:r>
              <a:rPr lang="ru-RU" sz="20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 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Окружностью называется 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фигура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которая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состоит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 всех точек 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плоскости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равноудаленных от данной 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точки(центра</a:t>
            </a:r>
            <a:r>
              <a:rPr lang="ru-RU" sz="20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899593" y="0"/>
            <a:ext cx="5040560" cy="1340767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Окружность</a:t>
            </a:r>
          </a:p>
        </p:txBody>
      </p:sp>
      <p:sp>
        <p:nvSpPr>
          <p:cNvPr id="12292" name="Oval 6"/>
          <p:cNvSpPr>
            <a:spLocks noChangeArrowheads="1"/>
          </p:cNvSpPr>
          <p:nvPr/>
        </p:nvSpPr>
        <p:spPr bwMode="auto">
          <a:xfrm>
            <a:off x="755650" y="3284538"/>
            <a:ext cx="2376488" cy="2305050"/>
          </a:xfrm>
          <a:prstGeom prst="ellipse">
            <a:avLst/>
          </a:prstGeom>
          <a:solidFill>
            <a:schemeClr val="bg1">
              <a:alpha val="0"/>
            </a:schemeClr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latin typeface="Franklin Gothic Book" pitchFamily="34" charset="0"/>
            </a:endParaRPr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1835150" y="4365625"/>
            <a:ext cx="144463" cy="1444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  <a:latin typeface="Franklin Gothic Book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908175" y="3644900"/>
            <a:ext cx="865188" cy="792163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804863" y="4143375"/>
            <a:ext cx="2286000" cy="5715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1187450" y="5084763"/>
            <a:ext cx="17272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900113" y="5300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A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916238" y="5084763"/>
            <a:ext cx="341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B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39750" y="3860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D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32138" y="45815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C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771775" y="3284538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Franklin Gothic Book" pitchFamily="34" charset="0"/>
              </a:rPr>
              <a:t>R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547813" y="4340225"/>
            <a:ext cx="384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О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3851275" y="2852738"/>
            <a:ext cx="3924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360DE3"/>
                </a:solidFill>
                <a:latin typeface="Franklin Gothic Book" pitchFamily="34" charset="0"/>
              </a:rPr>
              <a:t>Радиус</a:t>
            </a:r>
            <a:r>
              <a:rPr lang="ru-RU">
                <a:latin typeface="Franklin Gothic Book" pitchFamily="34" charset="0"/>
              </a:rPr>
              <a:t>- отрезок, соединяющий точку </a:t>
            </a:r>
          </a:p>
          <a:p>
            <a:r>
              <a:rPr lang="ru-RU">
                <a:latin typeface="Franklin Gothic Book" pitchFamily="34" charset="0"/>
              </a:rPr>
              <a:t>окружности с её центром.</a:t>
            </a:r>
            <a:r>
              <a:rPr lang="en-US">
                <a:latin typeface="Franklin Gothic Book" pitchFamily="34" charset="0"/>
              </a:rPr>
              <a:t>(</a:t>
            </a:r>
            <a:r>
              <a:rPr lang="en-US">
                <a:solidFill>
                  <a:srgbClr val="3366FF"/>
                </a:solidFill>
                <a:latin typeface="Franklin Gothic Book" pitchFamily="34" charset="0"/>
              </a:rPr>
              <a:t>OR</a:t>
            </a:r>
            <a:r>
              <a:rPr lang="en-US">
                <a:latin typeface="Franklin Gothic Book" pitchFamily="34" charset="0"/>
              </a:rPr>
              <a:t>)</a:t>
            </a:r>
            <a:endParaRPr lang="ru-RU">
              <a:latin typeface="Franklin Gothic Book" pitchFamily="34" charset="0"/>
            </a:endParaRPr>
          </a:p>
        </p:txBody>
      </p:sp>
      <p:sp>
        <p:nvSpPr>
          <p:cNvPr id="12304" name="Text Box 20"/>
          <p:cNvSpPr txBox="1">
            <a:spLocks noChangeArrowheads="1"/>
          </p:cNvSpPr>
          <p:nvPr/>
        </p:nvSpPr>
        <p:spPr bwMode="auto">
          <a:xfrm>
            <a:off x="3832225" y="36607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3857625" y="3643313"/>
            <a:ext cx="36655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Franklin Gothic Book" pitchFamily="34" charset="0"/>
              </a:rPr>
              <a:t>Хорда</a:t>
            </a:r>
            <a:r>
              <a:rPr lang="ru-RU" dirty="0">
                <a:latin typeface="Franklin Gothic Book" pitchFamily="34" charset="0"/>
              </a:rPr>
              <a:t>- отрезок, соединяющий две </a:t>
            </a:r>
          </a:p>
          <a:p>
            <a:r>
              <a:rPr lang="ru-RU" dirty="0">
                <a:latin typeface="Franklin Gothic Book" pitchFamily="34" charset="0"/>
              </a:rPr>
              <a:t>точки  окружности. </a:t>
            </a:r>
            <a:r>
              <a:rPr lang="en-US" dirty="0">
                <a:latin typeface="Franklin Gothic Book" pitchFamily="34" charset="0"/>
              </a:rPr>
              <a:t>(AB)</a:t>
            </a:r>
            <a:endParaRPr lang="ru-RU" dirty="0">
              <a:latin typeface="Franklin Gothic Book" pitchFamily="34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3857625" y="4429125"/>
            <a:ext cx="3709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517D21"/>
                </a:solidFill>
                <a:latin typeface="Franklin Gothic Book" pitchFamily="34" charset="0"/>
              </a:rPr>
              <a:t>Диаметр</a:t>
            </a:r>
            <a:r>
              <a:rPr lang="ru-RU" dirty="0">
                <a:latin typeface="Franklin Gothic Book" pitchFamily="34" charset="0"/>
              </a:rPr>
              <a:t>- хорда, проходящая через</a:t>
            </a:r>
          </a:p>
          <a:p>
            <a:r>
              <a:rPr lang="ru-RU" dirty="0">
                <a:latin typeface="Franklin Gothic Book" pitchFamily="34" charset="0"/>
              </a:rPr>
              <a:t>центр окружности</a:t>
            </a:r>
            <a:r>
              <a:rPr lang="en-US" dirty="0">
                <a:latin typeface="Franklin Gothic Book" pitchFamily="34" charset="0"/>
              </a:rPr>
              <a:t>.</a:t>
            </a:r>
            <a:r>
              <a:rPr lang="ru-RU" dirty="0">
                <a:latin typeface="Franklin Gothic Book" pitchFamily="34" charset="0"/>
              </a:rPr>
              <a:t> </a:t>
            </a:r>
            <a:r>
              <a:rPr lang="en-US" dirty="0">
                <a:latin typeface="Franklin Gothic Book" pitchFamily="34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Franklin Gothic Book" pitchFamily="34" charset="0"/>
              </a:rPr>
              <a:t>CD</a:t>
            </a:r>
            <a:r>
              <a:rPr lang="en-US" dirty="0">
                <a:latin typeface="Franklin Gothic Book" pitchFamily="34" charset="0"/>
              </a:rPr>
              <a:t>) </a:t>
            </a:r>
            <a:endParaRPr lang="ru-RU" dirty="0">
              <a:latin typeface="Franklin Gothic Book" pitchFamily="34" charset="0"/>
            </a:endParaRPr>
          </a:p>
        </p:txBody>
      </p:sp>
      <p:pic>
        <p:nvPicPr>
          <p:cNvPr id="12307" name="Picture 11" descr="(447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7" y="188912"/>
            <a:ext cx="2736031" cy="273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3857625" y="5214938"/>
            <a:ext cx="4010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Franklin Gothic Book" pitchFamily="34" charset="0"/>
              </a:rPr>
              <a:t>Дуга</a:t>
            </a:r>
            <a:r>
              <a:rPr lang="ru-RU" dirty="0">
                <a:latin typeface="Franklin Gothic Book" pitchFamily="34" charset="0"/>
              </a:rPr>
              <a:t>- часть окружности, ограниченная</a:t>
            </a:r>
          </a:p>
          <a:p>
            <a:r>
              <a:rPr lang="ru-RU" dirty="0">
                <a:latin typeface="Franklin Gothic Book" pitchFamily="34" charset="0"/>
              </a:rPr>
              <a:t>двумя точками.(</a:t>
            </a:r>
            <a:r>
              <a:rPr lang="en-US" dirty="0">
                <a:solidFill>
                  <a:srgbClr val="FF0000"/>
                </a:solidFill>
                <a:latin typeface="Franklin Gothic Book" pitchFamily="34" charset="0"/>
              </a:rPr>
              <a:t>DR</a:t>
            </a:r>
            <a:r>
              <a:rPr lang="en-US" dirty="0">
                <a:latin typeface="Franklin Gothic Book" pitchFamily="34" charset="0"/>
              </a:rPr>
              <a:t>)</a:t>
            </a:r>
            <a:endParaRPr lang="ru-RU" dirty="0">
              <a:latin typeface="Franklin Gothic Book" pitchFamily="34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785813" y="3270250"/>
            <a:ext cx="2025650" cy="849313"/>
          </a:xfrm>
          <a:custGeom>
            <a:avLst/>
            <a:gdLst>
              <a:gd name="connsiteX0" fmla="*/ 0 w 2026024"/>
              <a:gd name="connsiteY0" fmla="*/ 849855 h 849855"/>
              <a:gd name="connsiteX1" fmla="*/ 225911 w 2026024"/>
              <a:gd name="connsiteY1" fmla="*/ 451822 h 849855"/>
              <a:gd name="connsiteX2" fmla="*/ 591671 w 2026024"/>
              <a:gd name="connsiteY2" fmla="*/ 150608 h 849855"/>
              <a:gd name="connsiteX3" fmla="*/ 1021977 w 2026024"/>
              <a:gd name="connsiteY3" fmla="*/ 10758 h 849855"/>
              <a:gd name="connsiteX4" fmla="*/ 1581374 w 2026024"/>
              <a:gd name="connsiteY4" fmla="*/ 86062 h 849855"/>
              <a:gd name="connsiteX5" fmla="*/ 1914861 w 2026024"/>
              <a:gd name="connsiteY5" fmla="*/ 290457 h 849855"/>
              <a:gd name="connsiteX6" fmla="*/ 2011680 w 2026024"/>
              <a:gd name="connsiteY6" fmla="*/ 376518 h 849855"/>
              <a:gd name="connsiteX7" fmla="*/ 2000923 w 2026024"/>
              <a:gd name="connsiteY7" fmla="*/ 365761 h 849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6024" h="849855">
                <a:moveTo>
                  <a:pt x="0" y="849855"/>
                </a:moveTo>
                <a:cubicBezTo>
                  <a:pt x="63649" y="709109"/>
                  <a:pt x="127299" y="568363"/>
                  <a:pt x="225911" y="451822"/>
                </a:cubicBezTo>
                <a:cubicBezTo>
                  <a:pt x="324523" y="335281"/>
                  <a:pt x="458993" y="224119"/>
                  <a:pt x="591671" y="150608"/>
                </a:cubicBezTo>
                <a:cubicBezTo>
                  <a:pt x="724349" y="77097"/>
                  <a:pt x="857027" y="21516"/>
                  <a:pt x="1021977" y="10758"/>
                </a:cubicBezTo>
                <a:cubicBezTo>
                  <a:pt x="1186927" y="0"/>
                  <a:pt x="1432560" y="39446"/>
                  <a:pt x="1581374" y="86062"/>
                </a:cubicBezTo>
                <a:cubicBezTo>
                  <a:pt x="1730188" y="132678"/>
                  <a:pt x="1843143" y="242048"/>
                  <a:pt x="1914861" y="290457"/>
                </a:cubicBezTo>
                <a:cubicBezTo>
                  <a:pt x="1986579" y="338866"/>
                  <a:pt x="1997336" y="363967"/>
                  <a:pt x="2011680" y="376518"/>
                </a:cubicBezTo>
                <a:cubicBezTo>
                  <a:pt x="2026024" y="389069"/>
                  <a:pt x="2013473" y="377415"/>
                  <a:pt x="2000923" y="36576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5400" i="1" u="sng" dirty="0" smtClean="0"/>
              <a:t>Построение окружности</a:t>
            </a:r>
            <a:endParaRPr lang="ru-RU" sz="5400" i="1" u="sng" dirty="0"/>
          </a:p>
        </p:txBody>
      </p:sp>
      <p:sp>
        <p:nvSpPr>
          <p:cNvPr id="24" name="Овал 23"/>
          <p:cNvSpPr/>
          <p:nvPr/>
        </p:nvSpPr>
        <p:spPr>
          <a:xfrm>
            <a:off x="2428875" y="2571750"/>
            <a:ext cx="4214813" cy="41433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" name="Группа 23"/>
          <p:cNvGrpSpPr>
            <a:grpSpLocks/>
          </p:cNvGrpSpPr>
          <p:nvPr/>
        </p:nvGrpSpPr>
        <p:grpSpPr bwMode="auto">
          <a:xfrm rot="21432484" flipH="1">
            <a:off x="3563950" y="1236827"/>
            <a:ext cx="1790700" cy="5959475"/>
            <a:chOff x="3618641" y="1229746"/>
            <a:chExt cx="1790479" cy="5957091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 rot="-1656598">
              <a:off x="3618641" y="1229746"/>
              <a:ext cx="1790479" cy="3150533"/>
              <a:chOff x="707" y="482"/>
              <a:chExt cx="1566" cy="2453"/>
            </a:xfrm>
          </p:grpSpPr>
          <p:sp>
            <p:nvSpPr>
              <p:cNvPr id="11280" name="Freeform 9"/>
              <p:cNvSpPr>
                <a:spLocks/>
              </p:cNvSpPr>
              <p:nvPr/>
            </p:nvSpPr>
            <p:spPr bwMode="auto">
              <a:xfrm rot="-1827591">
                <a:off x="964" y="482"/>
                <a:ext cx="848" cy="1909"/>
              </a:xfrm>
              <a:custGeom>
                <a:avLst/>
                <a:gdLst>
                  <a:gd name="T0" fmla="*/ 0 w 1252"/>
                  <a:gd name="T1" fmla="*/ 8 h 3125"/>
                  <a:gd name="T2" fmla="*/ 32 w 1252"/>
                  <a:gd name="T3" fmla="*/ 0 h 3125"/>
                  <a:gd name="T4" fmla="*/ 168 w 1252"/>
                  <a:gd name="T5" fmla="*/ 216 h 3125"/>
                  <a:gd name="T6" fmla="*/ 178 w 1252"/>
                  <a:gd name="T7" fmla="*/ 266 h 3125"/>
                  <a:gd name="T8" fmla="*/ 135 w 1252"/>
                  <a:gd name="T9" fmla="*/ 224 h 3125"/>
                  <a:gd name="T10" fmla="*/ 0 w 1252"/>
                  <a:gd name="T11" fmla="*/ 8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Freeform 10"/>
              <p:cNvSpPr>
                <a:spLocks/>
              </p:cNvSpPr>
              <p:nvPr/>
            </p:nvSpPr>
            <p:spPr bwMode="auto">
              <a:xfrm rot="19780827">
                <a:off x="2039" y="1793"/>
                <a:ext cx="214" cy="373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1282" name="Freeform 11"/>
              <p:cNvSpPr>
                <a:spLocks/>
              </p:cNvSpPr>
              <p:nvPr/>
            </p:nvSpPr>
            <p:spPr bwMode="auto">
              <a:xfrm rot="-1819173">
                <a:off x="2191" y="1969"/>
                <a:ext cx="82" cy="141"/>
              </a:xfrm>
              <a:custGeom>
                <a:avLst/>
                <a:gdLst>
                  <a:gd name="T0" fmla="*/ 12 w 121"/>
                  <a:gd name="T1" fmla="*/ 0 h 230"/>
                  <a:gd name="T2" fmla="*/ 0 w 121"/>
                  <a:gd name="T3" fmla="*/ 2 h 230"/>
                  <a:gd name="T4" fmla="*/ 18 w 121"/>
                  <a:gd name="T5" fmla="*/ 20 h 230"/>
                  <a:gd name="T6" fmla="*/ 1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707" y="537"/>
                <a:ext cx="997" cy="2398"/>
                <a:chOff x="699" y="536"/>
                <a:chExt cx="997" cy="2398"/>
              </a:xfrm>
            </p:grpSpPr>
            <p:sp>
              <p:nvSpPr>
                <p:cNvPr id="11284" name="Freeform 13"/>
                <p:cNvSpPr>
                  <a:spLocks/>
                </p:cNvSpPr>
                <p:nvPr/>
              </p:nvSpPr>
              <p:spPr bwMode="auto">
                <a:xfrm rot="-1829237">
                  <a:off x="975" y="536"/>
                  <a:ext cx="721" cy="1584"/>
                </a:xfrm>
                <a:custGeom>
                  <a:avLst/>
                  <a:gdLst>
                    <a:gd name="T0" fmla="*/ 107 w 1094"/>
                    <a:gd name="T1" fmla="*/ 215 h 2612"/>
                    <a:gd name="T2" fmla="*/ 136 w 1094"/>
                    <a:gd name="T3" fmla="*/ 207 h 2612"/>
                    <a:gd name="T4" fmla="*/ 127 w 1094"/>
                    <a:gd name="T5" fmla="*/ 209 h 2612"/>
                    <a:gd name="T6" fmla="*/ 11 w 1094"/>
                    <a:gd name="T7" fmla="*/ 0 h 2612"/>
                    <a:gd name="T8" fmla="*/ 0 w 1094"/>
                    <a:gd name="T9" fmla="*/ 2 h 2612"/>
                    <a:gd name="T10" fmla="*/ 117 w 1094"/>
                    <a:gd name="T11" fmla="*/ 212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" name="Group 14"/>
                <p:cNvGrpSpPr>
                  <a:grpSpLocks/>
                </p:cNvGrpSpPr>
                <p:nvPr/>
              </p:nvGrpSpPr>
              <p:grpSpPr bwMode="auto">
                <a:xfrm rot="78698">
                  <a:off x="699" y="936"/>
                  <a:ext cx="416" cy="1998"/>
                  <a:chOff x="1259" y="1571"/>
                  <a:chExt cx="396" cy="2051"/>
                </a:xfrm>
              </p:grpSpPr>
              <p:sp>
                <p:nvSpPr>
                  <p:cNvPr id="11286" name="Freeform 15"/>
                  <p:cNvSpPr>
                    <a:spLocks noChangeAspect="1"/>
                  </p:cNvSpPr>
                  <p:nvPr/>
                </p:nvSpPr>
                <p:spPr bwMode="auto">
                  <a:xfrm rot="22129">
                    <a:off x="1259" y="1605"/>
                    <a:ext cx="291" cy="2017"/>
                  </a:xfrm>
                  <a:custGeom>
                    <a:avLst/>
                    <a:gdLst>
                      <a:gd name="T0" fmla="*/ 805 w 234"/>
                      <a:gd name="T1" fmla="*/ 196 h 1875"/>
                      <a:gd name="T2" fmla="*/ 0 w 234"/>
                      <a:gd name="T3" fmla="*/ 2694 h 1875"/>
                      <a:gd name="T4" fmla="*/ 24 w 234"/>
                      <a:gd name="T5" fmla="*/ 2347 h 1875"/>
                      <a:gd name="T6" fmla="*/ 491 w 234"/>
                      <a:gd name="T7" fmla="*/ 0 h 187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34"/>
                      <a:gd name="T13" fmla="*/ 0 h 1875"/>
                      <a:gd name="T14" fmla="*/ 234 w 234"/>
                      <a:gd name="T15" fmla="*/ 1875 h 1875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34" h="1875">
                        <a:moveTo>
                          <a:pt x="234" y="136"/>
                        </a:moveTo>
                        <a:cubicBezTo>
                          <a:pt x="158" y="710"/>
                          <a:pt x="76" y="1301"/>
                          <a:pt x="0" y="1875"/>
                        </a:cubicBezTo>
                        <a:cubicBezTo>
                          <a:pt x="2" y="1794"/>
                          <a:pt x="5" y="1714"/>
                          <a:pt x="7" y="1633"/>
                        </a:cubicBezTo>
                        <a:cubicBezTo>
                          <a:pt x="53" y="1089"/>
                          <a:pt x="98" y="544"/>
                          <a:pt x="144" y="0"/>
                        </a:cubicBez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87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1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9084906">
              <a:off x="3840447" y="4619404"/>
              <a:ext cx="1032751" cy="2567433"/>
              <a:chOff x="746" y="796"/>
              <a:chExt cx="903" cy="1999"/>
            </a:xfrm>
          </p:grpSpPr>
          <p:sp>
            <p:nvSpPr>
              <p:cNvPr id="11272" name="Freeform 18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8 h 3125"/>
                  <a:gd name="T2" fmla="*/ 32 w 1252"/>
                  <a:gd name="T3" fmla="*/ 0 h 3125"/>
                  <a:gd name="T4" fmla="*/ 168 w 1252"/>
                  <a:gd name="T5" fmla="*/ 216 h 3125"/>
                  <a:gd name="T6" fmla="*/ 178 w 1252"/>
                  <a:gd name="T7" fmla="*/ 266 h 3125"/>
                  <a:gd name="T8" fmla="*/ 135 w 1252"/>
                  <a:gd name="T9" fmla="*/ 224 h 3125"/>
                  <a:gd name="T10" fmla="*/ 0 w 1252"/>
                  <a:gd name="T11" fmla="*/ 8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3" name="Freeform 19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45 w 316"/>
                  <a:gd name="T1" fmla="*/ 51 h 608"/>
                  <a:gd name="T2" fmla="*/ 32 w 316"/>
                  <a:gd name="T3" fmla="*/ 0 h 608"/>
                  <a:gd name="T4" fmla="*/ 0 w 316"/>
                  <a:gd name="T5" fmla="*/ 8 h 608"/>
                  <a:gd name="T6" fmla="*/ 45 w 316"/>
                  <a:gd name="T7" fmla="*/ 51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4" name="Freeform 20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12 w 121"/>
                  <a:gd name="T1" fmla="*/ 0 h 230"/>
                  <a:gd name="T2" fmla="*/ 0 w 121"/>
                  <a:gd name="T3" fmla="*/ 2 h 230"/>
                  <a:gd name="T4" fmla="*/ 18 w 121"/>
                  <a:gd name="T5" fmla="*/ 20 h 230"/>
                  <a:gd name="T6" fmla="*/ 1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1276" name="Freeform 22" hidden="1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124 w 1094"/>
                    <a:gd name="T1" fmla="*/ 222 h 2612"/>
                    <a:gd name="T2" fmla="*/ 156 w 1094"/>
                    <a:gd name="T3" fmla="*/ 214 h 2612"/>
                    <a:gd name="T4" fmla="*/ 145 w 1094"/>
                    <a:gd name="T5" fmla="*/ 217 h 2612"/>
                    <a:gd name="T6" fmla="*/ 12 w 1094"/>
                    <a:gd name="T7" fmla="*/ 0 h 2612"/>
                    <a:gd name="T8" fmla="*/ 0 w 1094"/>
                    <a:gd name="T9" fmla="*/ 2 h 2612"/>
                    <a:gd name="T10" fmla="*/ 134 w 1094"/>
                    <a:gd name="T11" fmla="*/ 2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8" name="Group 23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1278" name="Freeform 24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79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21" name="Овал 20"/>
          <p:cNvSpPr/>
          <p:nvPr/>
        </p:nvSpPr>
        <p:spPr bwMode="auto">
          <a:xfrm>
            <a:off x="4357688" y="4500563"/>
            <a:ext cx="285750" cy="2857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1520" y="1124744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Циркуль наш, циркач лихой,</a:t>
            </a:r>
            <a:b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Чертит круг одной ногой,</a:t>
            </a:r>
            <a:b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 другой – проткнул бумагу,</a:t>
            </a:r>
            <a:b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Уцепился – и ни шагу.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59396" y="0"/>
            <a:ext cx="3584604" cy="5486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7032"/>
            <a:ext cx="5292080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6715472" cy="489654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/>
              <a:t>Каких только циркулей не было!</a:t>
            </a:r>
          </a:p>
          <a:p>
            <a:pPr>
              <a:buNone/>
            </a:pPr>
            <a:r>
              <a:rPr lang="ru-RU" sz="9600" b="1" dirty="0" smtClean="0"/>
              <a:t>Самый древний, например, был </a:t>
            </a:r>
          </a:p>
          <a:p>
            <a:pPr>
              <a:buNone/>
            </a:pPr>
            <a:r>
              <a:rPr lang="ru-RU" sz="9600" b="1" dirty="0" smtClean="0"/>
              <a:t>найден при раскопках во Франции.</a:t>
            </a:r>
          </a:p>
          <a:p>
            <a:pPr>
              <a:buNone/>
            </a:pPr>
            <a:r>
              <a:rPr lang="ru-RU" sz="9600" b="1" dirty="0" smtClean="0"/>
              <a:t> Он пролежал в земле больше двух тысяч лет! </a:t>
            </a:r>
          </a:p>
          <a:p>
            <a:pPr>
              <a:buNone/>
            </a:pPr>
            <a:r>
              <a:rPr lang="ru-RU" sz="9600" b="1" dirty="0" smtClean="0"/>
              <a:t>Бронзовые циркули были обнаружены в вулканическом пепле, засыпавшем древнеримский город Помпеи. </a:t>
            </a:r>
          </a:p>
          <a:p>
            <a:pPr>
              <a:buNone/>
            </a:pPr>
            <a:r>
              <a:rPr lang="ru-RU" sz="9600" b="1" dirty="0" smtClean="0"/>
              <a:t>Однако циркули существовали и много раньше. </a:t>
            </a:r>
          </a:p>
          <a:p>
            <a:pPr>
              <a:buNone/>
            </a:pPr>
            <a:r>
              <a:rPr lang="ru-RU" sz="9600" b="1" dirty="0" smtClean="0"/>
              <a:t>На стенах и куполах храмов и домов, на резных чашах и кубках в Древних </a:t>
            </a:r>
            <a:r>
              <a:rPr lang="ru-RU" sz="9600" b="1" dirty="0" err="1" smtClean="0"/>
              <a:t>Вавилонии</a:t>
            </a:r>
            <a:r>
              <a:rPr lang="ru-RU" sz="9600" b="1" dirty="0" smtClean="0"/>
              <a:t> и Ассирии сохранились столь ровные круги, что ясно – без помощи циркулей не обошлось. А существовали эти государства около 3000 лет назад.</a:t>
            </a:r>
            <a:endParaRPr lang="ru-RU" sz="9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8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8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8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8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5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8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5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8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5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8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5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5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441196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  <a:latin typeface="Arial Black" pitchFamily="34" charset="0"/>
              </a:rPr>
              <a:t>ЭКСПЕРИМЕНТ</a:t>
            </a:r>
            <a:endParaRPr lang="ru-RU" sz="72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925" accel="100000">
                                          <p:stCondLst>
                                            <p:cond delay="30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925" accel="100000">
                                          <p:stCondLst>
                                            <p:cond delay="30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9" dur="307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0" dur="3075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1" dur="1925">
                                          <p:stCondLst>
                                            <p:cond delay="30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2" dur="3075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3" dur="1925">
                                          <p:stCondLst>
                                            <p:cond delay="30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3528" y="1556792"/>
            <a:ext cx="4104456" cy="47525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556792"/>
            <a:ext cx="4320480" cy="47525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3933056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5013176"/>
            <a:ext cx="8640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ОПРЕДЕЛЕНИЕ  ОТНОШЕНИЯ ДЛИНЫ </a:t>
            </a:r>
            <a:r>
              <a:rPr lang="ru-RU" dirty="0" err="1" smtClean="0"/>
              <a:t>ОКРУжНОСТИ</a:t>
            </a:r>
            <a:r>
              <a:rPr lang="ru-RU" dirty="0" smtClean="0"/>
              <a:t> К ЕЁ ДИАМЕТРУ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1. Измерьте, как можно точнее,  с помощью нити длину окружности предмета, обозначьте буквой </a:t>
            </a:r>
            <a:r>
              <a:rPr lang="ru-RU" sz="3200" b="1" dirty="0" smtClean="0"/>
              <a:t>С</a:t>
            </a:r>
            <a:r>
              <a:rPr lang="ru-RU" dirty="0" smtClean="0"/>
              <a:t> .</a:t>
            </a:r>
          </a:p>
          <a:p>
            <a:pPr>
              <a:buNone/>
            </a:pPr>
            <a:r>
              <a:rPr lang="ru-RU" dirty="0" smtClean="0"/>
              <a:t>2.Измерьте </a:t>
            </a:r>
            <a:r>
              <a:rPr lang="en-US" sz="3600" b="1" dirty="0" smtClean="0"/>
              <a:t>d - </a:t>
            </a:r>
            <a:r>
              <a:rPr lang="ru-RU" dirty="0" smtClean="0"/>
              <a:t>длину диаметра окружности.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sz="2000" b="1" dirty="0" smtClean="0"/>
              <a:t>Найдите отношение     </a:t>
            </a:r>
            <a:r>
              <a:rPr lang="ru-RU" b="1" dirty="0" smtClean="0"/>
              <a:t>С : </a:t>
            </a:r>
            <a:r>
              <a:rPr lang="en-US" b="1" dirty="0" smtClean="0"/>
              <a:t>d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ВЫВОД</a:t>
            </a:r>
            <a:r>
              <a:rPr lang="ru-RU" dirty="0" smtClean="0"/>
              <a:t>:</a:t>
            </a:r>
            <a:r>
              <a:rPr lang="ru-RU" u="sng" dirty="0" smtClean="0"/>
              <a:t> </a:t>
            </a:r>
          </a:p>
          <a:p>
            <a:pPr>
              <a:buNone/>
            </a:pPr>
            <a:r>
              <a:rPr lang="ru-RU" u="sng" dirty="0" smtClean="0"/>
              <a:t>Отношение длины окружности к диаметру</a:t>
            </a:r>
          </a:p>
          <a:p>
            <a:pPr>
              <a:buNone/>
            </a:pPr>
            <a:r>
              <a:rPr lang="ru-RU" u="sng" dirty="0" smtClean="0"/>
              <a:t>есть  число  постоянное, равное ≈ 3,14…</a:t>
            </a:r>
            <a:endParaRPr lang="ru-RU" sz="4400" b="1" u="sng" dirty="0" smtClean="0">
              <a:latin typeface="Garamond" pitchFamily="18" charset="0"/>
            </a:endParaRPr>
          </a:p>
          <a:p>
            <a:pPr marL="180000">
              <a:spcBef>
                <a:spcPts val="0"/>
              </a:spcBef>
              <a:buNone/>
            </a:pPr>
            <a:r>
              <a:rPr lang="ru-RU" sz="4400" b="1" dirty="0" smtClean="0">
                <a:latin typeface="Garamond" pitchFamily="18" charset="0"/>
              </a:rPr>
              <a:t> </a:t>
            </a:r>
            <a:r>
              <a:rPr lang="el-GR" sz="4400" b="1" dirty="0" smtClean="0">
                <a:latin typeface="Garamond" pitchFamily="18" charset="0"/>
              </a:rPr>
              <a:t>π</a:t>
            </a:r>
            <a:r>
              <a:rPr lang="el-GR" sz="3200" b="1" dirty="0" smtClean="0">
                <a:latin typeface="Garamond" pitchFamily="18" charset="0"/>
              </a:rPr>
              <a:t>≈</a:t>
            </a:r>
            <a:r>
              <a:rPr lang="ru-RU" dirty="0" smtClean="0"/>
              <a:t>3,14 </a:t>
            </a:r>
            <a:r>
              <a:rPr lang="ru-RU" dirty="0" smtClean="0">
                <a:latin typeface="Garamond" pitchFamily="18" charset="0"/>
              </a:rPr>
              <a:t>Число Пифагор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3200" dirty="0" smtClean="0"/>
              <a:t>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С = </a:t>
            </a:r>
            <a:r>
              <a:rPr lang="el-GR" sz="3600" b="1" dirty="0" smtClean="0">
                <a:latin typeface="Garamond" pitchFamily="18" charset="0"/>
              </a:rPr>
              <a:t>π</a:t>
            </a:r>
            <a:r>
              <a:rPr lang="en-US" b="1" dirty="0" smtClean="0"/>
              <a:t>d</a:t>
            </a:r>
            <a:r>
              <a:rPr lang="ru-RU" b="1" dirty="0" smtClean="0"/>
              <a:t>   </a:t>
            </a:r>
            <a:r>
              <a:rPr lang="en-US" b="1" dirty="0" smtClean="0"/>
              <a:t>     </a:t>
            </a:r>
            <a:r>
              <a:rPr lang="ru-RU" b="1" dirty="0" smtClean="0"/>
              <a:t> </a:t>
            </a:r>
            <a:r>
              <a:rPr lang="en-US" b="1" dirty="0" smtClean="0"/>
              <a:t>d</a:t>
            </a:r>
            <a:r>
              <a:rPr lang="ru-RU" b="1" dirty="0" smtClean="0"/>
              <a:t> = 2</a:t>
            </a:r>
            <a:r>
              <a:rPr lang="el-GR" b="1" dirty="0" smtClean="0">
                <a:latin typeface="Garamond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/>
              <a:t>С = </a:t>
            </a:r>
            <a:r>
              <a:rPr lang="ru-RU" sz="3200" b="1" dirty="0" smtClean="0"/>
              <a:t>2</a:t>
            </a:r>
            <a:r>
              <a:rPr lang="el-GR" sz="3600" b="1" dirty="0" smtClean="0">
                <a:latin typeface="Garamond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</a:t>
            </a:r>
            <a:endParaRPr lang="ru-RU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7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77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2736304" cy="3958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339</TotalTime>
  <Words>448</Words>
  <Application>Microsoft Office PowerPoint</Application>
  <PresentationFormat>Экран (4:3)</PresentationFormat>
  <Paragraphs>61</Paragraphs>
  <Slides>12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21 октября 2011г.</vt:lpstr>
      <vt:lpstr> </vt:lpstr>
      <vt:lpstr>Где мы встречаем окружности?</vt:lpstr>
      <vt:lpstr>Слайд 4</vt:lpstr>
      <vt:lpstr>Построение окружности</vt:lpstr>
      <vt:lpstr>Слайд 6</vt:lpstr>
      <vt:lpstr>ЭКСПЕРИМЕНТ</vt:lpstr>
      <vt:lpstr>ОПРЕДЕЛЕНИЕ  ОТНОШЕНИЯ ДЛИНЫ ОКРУжНОСТИ К ЕЁ ДИАМЕТРУ</vt:lpstr>
      <vt:lpstr>Слайд 9</vt:lpstr>
      <vt:lpstr>история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37</cp:revision>
  <dcterms:created xsi:type="dcterms:W3CDTF">2011-10-07T19:29:08Z</dcterms:created>
  <dcterms:modified xsi:type="dcterms:W3CDTF">2011-10-18T21:02:11Z</dcterms:modified>
</cp:coreProperties>
</file>