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1"/>
  </p:notesMasterIdLst>
  <p:sldIdLst>
    <p:sldId id="256" r:id="rId2"/>
    <p:sldId id="257" r:id="rId3"/>
    <p:sldId id="287" r:id="rId4"/>
    <p:sldId id="264" r:id="rId5"/>
    <p:sldId id="272" r:id="rId6"/>
    <p:sldId id="273" r:id="rId7"/>
    <p:sldId id="294" r:id="rId8"/>
    <p:sldId id="258" r:id="rId9"/>
    <p:sldId id="259" r:id="rId10"/>
    <p:sldId id="260" r:id="rId11"/>
    <p:sldId id="270" r:id="rId12"/>
    <p:sldId id="261" r:id="rId13"/>
    <p:sldId id="271" r:id="rId14"/>
    <p:sldId id="262" r:id="rId15"/>
    <p:sldId id="263" r:id="rId16"/>
    <p:sldId id="276" r:id="rId17"/>
    <p:sldId id="277" r:id="rId18"/>
    <p:sldId id="295" r:id="rId19"/>
    <p:sldId id="278" r:id="rId20"/>
    <p:sldId id="299" r:id="rId21"/>
    <p:sldId id="298" r:id="rId22"/>
    <p:sldId id="302" r:id="rId23"/>
    <p:sldId id="288" r:id="rId24"/>
    <p:sldId id="265" r:id="rId25"/>
    <p:sldId id="292" r:id="rId26"/>
    <p:sldId id="300" r:id="rId27"/>
    <p:sldId id="293" r:id="rId28"/>
    <p:sldId id="283" r:id="rId29"/>
    <p:sldId id="301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0000"/>
    <a:srgbClr val="003300"/>
    <a:srgbClr val="FFCC00"/>
    <a:srgbClr val="FF9966"/>
    <a:srgbClr val="000099"/>
    <a:srgbClr val="FF9933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7" autoAdjust="0"/>
    <p:restoredTop sz="94672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47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8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921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9C331E-656C-405D-87B7-20D6A4997DA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88067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88069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8070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71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8072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88073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88074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5901AE9B-BA6F-4055-B988-7D1FC2BC988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80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63E32-918D-4FB2-B790-7803192564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7544D-0E56-45E2-84B4-B93E2FBDCC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362200"/>
            <a:ext cx="3924300" cy="1790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91100" y="2362200"/>
            <a:ext cx="3924300" cy="1790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914400" y="4305300"/>
            <a:ext cx="3924300" cy="1790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91100" y="4305300"/>
            <a:ext cx="3924300" cy="1790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936875" y="6529388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4138" y="63436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7D592EEB-B9F8-46C7-8C63-755212B974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2362200"/>
            <a:ext cx="8001000" cy="3733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36875" y="6529388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138" y="63436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09F25ADF-D5E8-4B3D-8F01-BB7DECCE77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DDF0A-13A3-42C4-9A8E-1172A3D5C2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168A8-76C5-4D62-AAA9-C43C6F1658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E3D46-DBCC-4565-9B22-45EB4C66CE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50A0A-C1A3-4BEB-BEBF-C917B68278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47590-256E-4FB3-841F-F7F51DCF6E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E48A4-7C36-4C78-ABFF-BCADA81078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81CD6-27D2-452B-A94D-3B6A369CBD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88503-CD22-40BA-AAD4-FB9B4DF617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/>
            <a:endParaRPr lang="ru-RU" sz="6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</a:t>
            </a:r>
          </a:p>
          <a:p>
            <a:pPr algn="ctr"/>
            <a:r>
              <a:rPr lang="ru-RU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</a:t>
            </a:r>
          </a:p>
          <a:p>
            <a:pPr algn="ctr"/>
            <a:r>
              <a:rPr lang="ru-RU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</a:p>
          <a:p>
            <a:pPr algn="ctr"/>
            <a:r>
              <a:rPr lang="ru-RU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</a:t>
            </a:r>
          </a:p>
          <a:p>
            <a:pPr algn="ctr"/>
            <a:r>
              <a:rPr lang="ru-RU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  <a:p>
            <a:pPr algn="ctr"/>
            <a:r>
              <a:rPr lang="ru-RU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  <a:p>
            <a:pPr algn="ctr"/>
            <a:endParaRPr lang="ru-RU" sz="6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685800" y="0"/>
            <a:ext cx="2514600" cy="106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7045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704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70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705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fld id="{5B2551A9-60DD-47AB-B00D-3A2B575EC24A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87051" name="Group 11"/>
          <p:cNvGrpSpPr>
            <a:grpSpLocks/>
          </p:cNvGrpSpPr>
          <p:nvPr userDrawn="1"/>
        </p:nvGrpSpPr>
        <p:grpSpPr bwMode="auto">
          <a:xfrm>
            <a:off x="914400" y="1981200"/>
            <a:ext cx="7391400" cy="319088"/>
            <a:chOff x="144" y="1248"/>
            <a:chExt cx="4656" cy="201"/>
          </a:xfrm>
        </p:grpSpPr>
        <p:sp>
          <p:nvSpPr>
            <p:cNvPr id="87052" name="AutoShape 12"/>
            <p:cNvSpPr>
              <a:spLocks noChangeArrowheads="1"/>
            </p:cNvSpPr>
            <p:nvPr userDrawn="1"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53" name="AutoShape 13"/>
            <p:cNvSpPr>
              <a:spLocks noChangeArrowheads="1"/>
            </p:cNvSpPr>
            <p:nvPr userDrawn="1"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.x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11.xml"/><Relationship Id="rId7" Type="http://schemas.openxmlformats.org/officeDocument/2006/relationships/slide" Target="slide10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2.xml"/><Relationship Id="rId5" Type="http://schemas.openxmlformats.org/officeDocument/2006/relationships/slide" Target="slide14.xml"/><Relationship Id="rId4" Type="http://schemas.openxmlformats.org/officeDocument/2006/relationships/slide" Target="slide15.xml"/><Relationship Id="rId9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9463" y="1095375"/>
            <a:ext cx="7678737" cy="1433513"/>
          </a:xfrm>
        </p:spPr>
        <p:txBody>
          <a:bodyPr/>
          <a:lstStyle/>
          <a:p>
            <a:r>
              <a:rPr lang="ru-RU" sz="8800">
                <a:solidFill>
                  <a:srgbClr val="003366"/>
                </a:solidFill>
                <a:latin typeface="Times New Roman" pitchFamily="18" charset="0"/>
              </a:rPr>
              <a:t>призма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87900" y="2565400"/>
            <a:ext cx="3887788" cy="21669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1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ru-RU" sz="32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Определение, элементы,</a:t>
            </a:r>
            <a:r>
              <a:rPr lang="en-US" sz="32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виды.</a:t>
            </a:r>
          </a:p>
          <a:p>
            <a:pPr algn="ctr">
              <a:lnSpc>
                <a:spcPct val="90000"/>
              </a:lnSpc>
            </a:pPr>
            <a:r>
              <a:rPr lang="ru-RU" sz="20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«Геометрия» Л.</a:t>
            </a:r>
            <a:r>
              <a:rPr lang="en-US" sz="20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С.</a:t>
            </a:r>
            <a:r>
              <a:rPr lang="en-US" sz="20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Атанасян стр. 60 </a:t>
            </a:r>
            <a:r>
              <a:rPr lang="ru-RU" sz="20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§</a:t>
            </a:r>
            <a:r>
              <a:rPr lang="ru-RU" sz="20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п.25,27;</a:t>
            </a:r>
          </a:p>
          <a:p>
            <a:pPr algn="ctr">
              <a:lnSpc>
                <a:spcPct val="90000"/>
              </a:lnSpc>
            </a:pPr>
            <a:r>
              <a:rPr lang="ru-RU" sz="20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стр.24 </a:t>
            </a:r>
            <a:r>
              <a:rPr lang="ru-RU" sz="20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§4</a:t>
            </a:r>
            <a:r>
              <a:rPr lang="ru-RU" sz="20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п.13.</a:t>
            </a:r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>
            <a:off x="1371600" y="3886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grpSp>
        <p:nvGrpSpPr>
          <p:cNvPr id="86039" name="Group 23"/>
          <p:cNvGrpSpPr>
            <a:grpSpLocks/>
          </p:cNvGrpSpPr>
          <p:nvPr/>
        </p:nvGrpSpPr>
        <p:grpSpPr bwMode="auto">
          <a:xfrm>
            <a:off x="1066800" y="3886200"/>
            <a:ext cx="1371600" cy="2092325"/>
            <a:chOff x="672" y="2448"/>
            <a:chExt cx="864" cy="1318"/>
          </a:xfrm>
        </p:grpSpPr>
        <p:sp>
          <p:nvSpPr>
            <p:cNvPr id="86020" name="AutoShape 4"/>
            <p:cNvSpPr>
              <a:spLocks noChangeArrowheads="1"/>
            </p:cNvSpPr>
            <p:nvPr/>
          </p:nvSpPr>
          <p:spPr bwMode="auto">
            <a:xfrm>
              <a:off x="672" y="2448"/>
              <a:ext cx="864" cy="1318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2" name="Line 6"/>
            <p:cNvSpPr>
              <a:spLocks noChangeShapeType="1"/>
            </p:cNvSpPr>
            <p:nvPr/>
          </p:nvSpPr>
          <p:spPr bwMode="auto">
            <a:xfrm>
              <a:off x="912" y="2448"/>
              <a:ext cx="0" cy="1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86023" name="Line 7"/>
            <p:cNvSpPr>
              <a:spLocks noChangeShapeType="1"/>
            </p:cNvSpPr>
            <p:nvPr/>
          </p:nvSpPr>
          <p:spPr bwMode="auto">
            <a:xfrm flipV="1">
              <a:off x="672" y="3552"/>
              <a:ext cx="24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86025" name="Line 9"/>
            <p:cNvSpPr>
              <a:spLocks noChangeShapeType="1"/>
            </p:cNvSpPr>
            <p:nvPr/>
          </p:nvSpPr>
          <p:spPr bwMode="auto">
            <a:xfrm>
              <a:off x="912" y="3552"/>
              <a:ext cx="6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86031" name="Line 15"/>
          <p:cNvSpPr>
            <a:spLocks noChangeShapeType="1"/>
          </p:cNvSpPr>
          <p:nvPr/>
        </p:nvSpPr>
        <p:spPr bwMode="auto">
          <a:xfrm>
            <a:off x="8229600" y="609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grpSp>
        <p:nvGrpSpPr>
          <p:cNvPr id="86038" name="Group 22"/>
          <p:cNvGrpSpPr>
            <a:grpSpLocks/>
          </p:cNvGrpSpPr>
          <p:nvPr/>
        </p:nvGrpSpPr>
        <p:grpSpPr bwMode="auto">
          <a:xfrm>
            <a:off x="7019925" y="404813"/>
            <a:ext cx="1371600" cy="1752600"/>
            <a:chOff x="4416" y="240"/>
            <a:chExt cx="864" cy="1104"/>
          </a:xfrm>
        </p:grpSpPr>
        <p:sp>
          <p:nvSpPr>
            <p:cNvPr id="86026" name="Line 10"/>
            <p:cNvSpPr>
              <a:spLocks noChangeShapeType="1"/>
            </p:cNvSpPr>
            <p:nvPr/>
          </p:nvSpPr>
          <p:spPr bwMode="auto">
            <a:xfrm flipV="1">
              <a:off x="4416" y="1104"/>
              <a:ext cx="864" cy="24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86027" name="Line 11"/>
            <p:cNvSpPr>
              <a:spLocks noChangeShapeType="1"/>
            </p:cNvSpPr>
            <p:nvPr/>
          </p:nvSpPr>
          <p:spPr bwMode="auto">
            <a:xfrm flipV="1">
              <a:off x="4416" y="960"/>
              <a:ext cx="384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86028" name="Line 12"/>
            <p:cNvSpPr>
              <a:spLocks noChangeShapeType="1"/>
            </p:cNvSpPr>
            <p:nvPr/>
          </p:nvSpPr>
          <p:spPr bwMode="auto">
            <a:xfrm>
              <a:off x="4800" y="960"/>
              <a:ext cx="48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86029" name="Line 13"/>
            <p:cNvSpPr>
              <a:spLocks noChangeShapeType="1"/>
            </p:cNvSpPr>
            <p:nvPr/>
          </p:nvSpPr>
          <p:spPr bwMode="auto">
            <a:xfrm flipV="1">
              <a:off x="4416" y="624"/>
              <a:ext cx="0" cy="72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86033" name="Line 17"/>
            <p:cNvSpPr>
              <a:spLocks noChangeShapeType="1"/>
            </p:cNvSpPr>
            <p:nvPr/>
          </p:nvSpPr>
          <p:spPr bwMode="auto">
            <a:xfrm flipV="1">
              <a:off x="5280" y="384"/>
              <a:ext cx="0" cy="72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86034" name="Line 18"/>
            <p:cNvSpPr>
              <a:spLocks noChangeShapeType="1"/>
            </p:cNvSpPr>
            <p:nvPr/>
          </p:nvSpPr>
          <p:spPr bwMode="auto">
            <a:xfrm flipV="1">
              <a:off x="4416" y="384"/>
              <a:ext cx="864" cy="24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86035" name="Line 19"/>
            <p:cNvSpPr>
              <a:spLocks noChangeShapeType="1"/>
            </p:cNvSpPr>
            <p:nvPr/>
          </p:nvSpPr>
          <p:spPr bwMode="auto">
            <a:xfrm flipV="1">
              <a:off x="4416" y="240"/>
              <a:ext cx="384" cy="38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86036" name="Line 20"/>
            <p:cNvSpPr>
              <a:spLocks noChangeShapeType="1"/>
            </p:cNvSpPr>
            <p:nvPr/>
          </p:nvSpPr>
          <p:spPr bwMode="auto">
            <a:xfrm>
              <a:off x="4800" y="240"/>
              <a:ext cx="480" cy="14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86037" name="Line 21"/>
            <p:cNvSpPr>
              <a:spLocks noChangeShapeType="1"/>
            </p:cNvSpPr>
            <p:nvPr/>
          </p:nvSpPr>
          <p:spPr bwMode="auto">
            <a:xfrm>
              <a:off x="4800" y="240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utoUpdateAnimBg="0"/>
      <p:bldP spid="86019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981075"/>
            <a:ext cx="6480175" cy="708025"/>
          </a:xfrm>
        </p:spPr>
        <p:txBody>
          <a:bodyPr/>
          <a:lstStyle/>
          <a:p>
            <a:pPr algn="ctr"/>
            <a:r>
              <a:rPr lang="ru-RU" sz="4400" i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Ребра основания</a:t>
            </a:r>
            <a:r>
              <a:rPr lang="en-US" sz="4400"/>
              <a:t> </a:t>
            </a:r>
            <a:endParaRPr lang="ru-RU" sz="4400"/>
          </a:p>
        </p:txBody>
      </p:sp>
      <p:sp>
        <p:nvSpPr>
          <p:cNvPr id="94229" name="Text Box 21"/>
          <p:cNvSpPr txBox="1">
            <a:spLocks noChangeArrowheads="1"/>
          </p:cNvSpPr>
          <p:nvPr/>
        </p:nvSpPr>
        <p:spPr bwMode="auto">
          <a:xfrm>
            <a:off x="2879725" y="537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400"/>
          </a:p>
        </p:txBody>
      </p:sp>
      <p:grpSp>
        <p:nvGrpSpPr>
          <p:cNvPr id="94341" name="Group 133"/>
          <p:cNvGrpSpPr>
            <a:grpSpLocks/>
          </p:cNvGrpSpPr>
          <p:nvPr/>
        </p:nvGrpSpPr>
        <p:grpSpPr bwMode="auto">
          <a:xfrm>
            <a:off x="3733800" y="3200400"/>
            <a:ext cx="2590800" cy="2362200"/>
            <a:chOff x="2352" y="2016"/>
            <a:chExt cx="1632" cy="1488"/>
          </a:xfrm>
        </p:grpSpPr>
        <p:sp>
          <p:nvSpPr>
            <p:cNvPr id="94311" name="Line 103"/>
            <p:cNvSpPr>
              <a:spLocks noChangeShapeType="1"/>
            </p:cNvSpPr>
            <p:nvPr/>
          </p:nvSpPr>
          <p:spPr bwMode="auto">
            <a:xfrm>
              <a:off x="2736" y="2160"/>
              <a:ext cx="432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12" name="Line 104"/>
            <p:cNvSpPr>
              <a:spLocks noChangeShapeType="1"/>
            </p:cNvSpPr>
            <p:nvPr/>
          </p:nvSpPr>
          <p:spPr bwMode="auto">
            <a:xfrm flipV="1">
              <a:off x="3648" y="2160"/>
              <a:ext cx="336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13" name="Line 105"/>
            <p:cNvSpPr>
              <a:spLocks noChangeShapeType="1"/>
            </p:cNvSpPr>
            <p:nvPr/>
          </p:nvSpPr>
          <p:spPr bwMode="auto">
            <a:xfrm flipV="1">
              <a:off x="2736" y="2016"/>
              <a:ext cx="38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14" name="Line 106"/>
            <p:cNvSpPr>
              <a:spLocks noChangeShapeType="1"/>
            </p:cNvSpPr>
            <p:nvPr/>
          </p:nvSpPr>
          <p:spPr bwMode="auto">
            <a:xfrm>
              <a:off x="3120" y="2016"/>
              <a:ext cx="5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15" name="Line 107"/>
            <p:cNvSpPr>
              <a:spLocks noChangeShapeType="1"/>
            </p:cNvSpPr>
            <p:nvPr/>
          </p:nvSpPr>
          <p:spPr bwMode="auto">
            <a:xfrm>
              <a:off x="3648" y="2016"/>
              <a:ext cx="336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16" name="Line 108"/>
            <p:cNvSpPr>
              <a:spLocks noChangeShapeType="1"/>
            </p:cNvSpPr>
            <p:nvPr/>
          </p:nvSpPr>
          <p:spPr bwMode="auto">
            <a:xfrm>
              <a:off x="2352" y="3360"/>
              <a:ext cx="432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17" name="Line 109"/>
            <p:cNvSpPr>
              <a:spLocks noChangeShapeType="1"/>
            </p:cNvSpPr>
            <p:nvPr/>
          </p:nvSpPr>
          <p:spPr bwMode="auto">
            <a:xfrm>
              <a:off x="2784" y="3504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18" name="Line 110"/>
            <p:cNvSpPr>
              <a:spLocks noChangeShapeType="1"/>
            </p:cNvSpPr>
            <p:nvPr/>
          </p:nvSpPr>
          <p:spPr bwMode="auto">
            <a:xfrm flipV="1">
              <a:off x="3264" y="3360"/>
              <a:ext cx="336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19" name="Line 111"/>
            <p:cNvSpPr>
              <a:spLocks noChangeShapeType="1"/>
            </p:cNvSpPr>
            <p:nvPr/>
          </p:nvSpPr>
          <p:spPr bwMode="auto">
            <a:xfrm>
              <a:off x="3264" y="3216"/>
              <a:ext cx="336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20" name="Line 112"/>
            <p:cNvSpPr>
              <a:spLocks noChangeShapeType="1"/>
            </p:cNvSpPr>
            <p:nvPr/>
          </p:nvSpPr>
          <p:spPr bwMode="auto">
            <a:xfrm>
              <a:off x="2736" y="3216"/>
              <a:ext cx="5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21" name="Line 113"/>
            <p:cNvSpPr>
              <a:spLocks noChangeShapeType="1"/>
            </p:cNvSpPr>
            <p:nvPr/>
          </p:nvSpPr>
          <p:spPr bwMode="auto">
            <a:xfrm flipV="1">
              <a:off x="2352" y="3216"/>
              <a:ext cx="38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34" name="Line 126"/>
            <p:cNvSpPr>
              <a:spLocks noChangeShapeType="1"/>
            </p:cNvSpPr>
            <p:nvPr/>
          </p:nvSpPr>
          <p:spPr bwMode="auto">
            <a:xfrm>
              <a:off x="3168" y="2304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94408" name="Group 200"/>
          <p:cNvGrpSpPr>
            <a:grpSpLocks/>
          </p:cNvGrpSpPr>
          <p:nvPr/>
        </p:nvGrpSpPr>
        <p:grpSpPr bwMode="auto">
          <a:xfrm>
            <a:off x="3413125" y="2757488"/>
            <a:ext cx="3422650" cy="3216275"/>
            <a:chOff x="2150" y="1737"/>
            <a:chExt cx="2156" cy="2026"/>
          </a:xfrm>
        </p:grpSpPr>
        <p:sp>
          <p:nvSpPr>
            <p:cNvPr id="94303" name="Line 95"/>
            <p:cNvSpPr>
              <a:spLocks noChangeShapeType="1"/>
            </p:cNvSpPr>
            <p:nvPr/>
          </p:nvSpPr>
          <p:spPr bwMode="auto">
            <a:xfrm flipH="1">
              <a:off x="2640" y="2160"/>
              <a:ext cx="96" cy="2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04" name="Line 96"/>
            <p:cNvSpPr>
              <a:spLocks noChangeShapeType="1"/>
            </p:cNvSpPr>
            <p:nvPr/>
          </p:nvSpPr>
          <p:spPr bwMode="auto">
            <a:xfrm flipH="1">
              <a:off x="2352" y="2448"/>
              <a:ext cx="288" cy="91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05" name="Line 97"/>
            <p:cNvSpPr>
              <a:spLocks noChangeShapeType="1"/>
            </p:cNvSpPr>
            <p:nvPr/>
          </p:nvSpPr>
          <p:spPr bwMode="auto">
            <a:xfrm flipH="1">
              <a:off x="3120" y="2304"/>
              <a:ext cx="48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06" name="Line 98"/>
            <p:cNvSpPr>
              <a:spLocks noChangeShapeType="1"/>
            </p:cNvSpPr>
            <p:nvPr/>
          </p:nvSpPr>
          <p:spPr bwMode="auto">
            <a:xfrm flipH="1">
              <a:off x="2784" y="2448"/>
              <a:ext cx="336" cy="105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07" name="Line 99"/>
            <p:cNvSpPr>
              <a:spLocks noChangeShapeType="1"/>
            </p:cNvSpPr>
            <p:nvPr/>
          </p:nvSpPr>
          <p:spPr bwMode="auto">
            <a:xfrm flipH="1">
              <a:off x="3600" y="2304"/>
              <a:ext cx="48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08" name="Line 100"/>
            <p:cNvSpPr>
              <a:spLocks noChangeShapeType="1"/>
            </p:cNvSpPr>
            <p:nvPr/>
          </p:nvSpPr>
          <p:spPr bwMode="auto">
            <a:xfrm flipH="1">
              <a:off x="3264" y="2448"/>
              <a:ext cx="336" cy="105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09" name="Line 101"/>
            <p:cNvSpPr>
              <a:spLocks noChangeShapeType="1"/>
            </p:cNvSpPr>
            <p:nvPr/>
          </p:nvSpPr>
          <p:spPr bwMode="auto">
            <a:xfrm flipH="1">
              <a:off x="3888" y="2160"/>
              <a:ext cx="96" cy="2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10" name="Line 102"/>
            <p:cNvSpPr>
              <a:spLocks noChangeShapeType="1"/>
            </p:cNvSpPr>
            <p:nvPr/>
          </p:nvSpPr>
          <p:spPr bwMode="auto">
            <a:xfrm flipH="1">
              <a:off x="3600" y="2448"/>
              <a:ext cx="288" cy="91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22" name="Text Box 114"/>
            <p:cNvSpPr txBox="1">
              <a:spLocks noChangeArrowheads="1"/>
            </p:cNvSpPr>
            <p:nvPr/>
          </p:nvSpPr>
          <p:spPr bwMode="auto">
            <a:xfrm>
              <a:off x="2438" y="1977"/>
              <a:ext cx="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r>
                <a:rPr lang="en-US" b="1" baseline="-2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4323" name="Text Box 115"/>
            <p:cNvSpPr txBox="1">
              <a:spLocks noChangeArrowheads="1"/>
            </p:cNvSpPr>
            <p:nvPr/>
          </p:nvSpPr>
          <p:spPr bwMode="auto">
            <a:xfrm>
              <a:off x="3206" y="2265"/>
              <a:ext cx="2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  <a:r>
                <a:rPr lang="en-US" b="1" baseline="-2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4324" name="Text Box 116"/>
            <p:cNvSpPr txBox="1">
              <a:spLocks noChangeArrowheads="1"/>
            </p:cNvSpPr>
            <p:nvPr/>
          </p:nvSpPr>
          <p:spPr bwMode="auto">
            <a:xfrm>
              <a:off x="3638" y="2265"/>
              <a:ext cx="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  <a:r>
                <a:rPr lang="en-US" b="1" baseline="-2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4325" name="Text Box 117"/>
            <p:cNvSpPr txBox="1">
              <a:spLocks noChangeArrowheads="1"/>
            </p:cNvSpPr>
            <p:nvPr/>
          </p:nvSpPr>
          <p:spPr bwMode="auto">
            <a:xfrm>
              <a:off x="4022" y="1977"/>
              <a:ext cx="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  <a:r>
                <a:rPr lang="en-US" b="1" baseline="-2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4326" name="Text Box 118"/>
            <p:cNvSpPr txBox="1">
              <a:spLocks noChangeArrowheads="1"/>
            </p:cNvSpPr>
            <p:nvPr/>
          </p:nvSpPr>
          <p:spPr bwMode="auto">
            <a:xfrm>
              <a:off x="3638" y="1737"/>
              <a:ext cx="2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</a:t>
              </a:r>
              <a:r>
                <a:rPr lang="en-US" b="1" baseline="-2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4327" name="Text Box 119"/>
            <p:cNvSpPr txBox="1">
              <a:spLocks noChangeArrowheads="1"/>
            </p:cNvSpPr>
            <p:nvPr/>
          </p:nvSpPr>
          <p:spPr bwMode="auto">
            <a:xfrm>
              <a:off x="3110" y="1737"/>
              <a:ext cx="2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</a:t>
              </a:r>
              <a:r>
                <a:rPr lang="en-US" b="1" baseline="-2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4328" name="Text Box 120"/>
            <p:cNvSpPr txBox="1">
              <a:spLocks noChangeArrowheads="1"/>
            </p:cNvSpPr>
            <p:nvPr/>
          </p:nvSpPr>
          <p:spPr bwMode="auto">
            <a:xfrm>
              <a:off x="2150" y="3321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4329" name="Text Box 121"/>
            <p:cNvSpPr txBox="1">
              <a:spLocks noChangeArrowheads="1"/>
            </p:cNvSpPr>
            <p:nvPr/>
          </p:nvSpPr>
          <p:spPr bwMode="auto">
            <a:xfrm>
              <a:off x="2726" y="3513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4330" name="Text Box 122"/>
            <p:cNvSpPr txBox="1">
              <a:spLocks noChangeArrowheads="1"/>
            </p:cNvSpPr>
            <p:nvPr/>
          </p:nvSpPr>
          <p:spPr bwMode="auto">
            <a:xfrm>
              <a:off x="3302" y="3465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4331" name="Text Box 123"/>
            <p:cNvSpPr txBox="1">
              <a:spLocks noChangeArrowheads="1"/>
            </p:cNvSpPr>
            <p:nvPr/>
          </p:nvSpPr>
          <p:spPr bwMode="auto">
            <a:xfrm>
              <a:off x="3638" y="3273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4332" name="Text Box 124"/>
            <p:cNvSpPr txBox="1">
              <a:spLocks noChangeArrowheads="1"/>
            </p:cNvSpPr>
            <p:nvPr/>
          </p:nvSpPr>
          <p:spPr bwMode="auto">
            <a:xfrm>
              <a:off x="3062" y="2937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4333" name="Text Box 125"/>
            <p:cNvSpPr txBox="1">
              <a:spLocks noChangeArrowheads="1"/>
            </p:cNvSpPr>
            <p:nvPr/>
          </p:nvSpPr>
          <p:spPr bwMode="auto">
            <a:xfrm>
              <a:off x="2534" y="2985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94335" name="Group 127"/>
            <p:cNvGrpSpPr>
              <a:grpSpLocks/>
            </p:cNvGrpSpPr>
            <p:nvPr/>
          </p:nvGrpSpPr>
          <p:grpSpPr bwMode="auto">
            <a:xfrm>
              <a:off x="2736" y="2016"/>
              <a:ext cx="384" cy="1200"/>
              <a:chOff x="2736" y="2016"/>
              <a:chExt cx="384" cy="1200"/>
            </a:xfrm>
          </p:grpSpPr>
          <p:sp>
            <p:nvSpPr>
              <p:cNvPr id="94336" name="Line 128"/>
              <p:cNvSpPr>
                <a:spLocks noChangeShapeType="1"/>
              </p:cNvSpPr>
              <p:nvPr/>
            </p:nvSpPr>
            <p:spPr bwMode="auto">
              <a:xfrm flipH="1">
                <a:off x="2976" y="2016"/>
                <a:ext cx="144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4337" name="Line 129"/>
              <p:cNvSpPr>
                <a:spLocks noChangeShapeType="1"/>
              </p:cNvSpPr>
              <p:nvPr/>
            </p:nvSpPr>
            <p:spPr bwMode="auto">
              <a:xfrm flipH="1">
                <a:off x="2736" y="2448"/>
                <a:ext cx="240" cy="76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94338" name="Group 130"/>
            <p:cNvGrpSpPr>
              <a:grpSpLocks/>
            </p:cNvGrpSpPr>
            <p:nvPr/>
          </p:nvGrpSpPr>
          <p:grpSpPr bwMode="auto">
            <a:xfrm>
              <a:off x="3264" y="2016"/>
              <a:ext cx="384" cy="1200"/>
              <a:chOff x="2736" y="2016"/>
              <a:chExt cx="384" cy="1200"/>
            </a:xfrm>
          </p:grpSpPr>
          <p:sp>
            <p:nvSpPr>
              <p:cNvPr id="94339" name="Line 131"/>
              <p:cNvSpPr>
                <a:spLocks noChangeShapeType="1"/>
              </p:cNvSpPr>
              <p:nvPr/>
            </p:nvSpPr>
            <p:spPr bwMode="auto">
              <a:xfrm flipH="1">
                <a:off x="2976" y="2016"/>
                <a:ext cx="144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4340" name="Line 132"/>
              <p:cNvSpPr>
                <a:spLocks noChangeShapeType="1"/>
              </p:cNvSpPr>
              <p:nvPr/>
            </p:nvSpPr>
            <p:spPr bwMode="auto">
              <a:xfrm flipH="1">
                <a:off x="2736" y="2448"/>
                <a:ext cx="240" cy="76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  <p:grpSp>
        <p:nvGrpSpPr>
          <p:cNvPr id="94342" name="Group 134"/>
          <p:cNvGrpSpPr>
            <a:grpSpLocks/>
          </p:cNvGrpSpPr>
          <p:nvPr/>
        </p:nvGrpSpPr>
        <p:grpSpPr bwMode="auto">
          <a:xfrm>
            <a:off x="3733800" y="3200400"/>
            <a:ext cx="2590800" cy="2362200"/>
            <a:chOff x="2352" y="2016"/>
            <a:chExt cx="1632" cy="1488"/>
          </a:xfrm>
        </p:grpSpPr>
        <p:sp>
          <p:nvSpPr>
            <p:cNvPr id="94343" name="Line 135"/>
            <p:cNvSpPr>
              <a:spLocks noChangeShapeType="1"/>
            </p:cNvSpPr>
            <p:nvPr/>
          </p:nvSpPr>
          <p:spPr bwMode="auto">
            <a:xfrm>
              <a:off x="2736" y="2160"/>
              <a:ext cx="432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44" name="Line 136"/>
            <p:cNvSpPr>
              <a:spLocks noChangeShapeType="1"/>
            </p:cNvSpPr>
            <p:nvPr/>
          </p:nvSpPr>
          <p:spPr bwMode="auto">
            <a:xfrm flipV="1">
              <a:off x="3648" y="2160"/>
              <a:ext cx="33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45" name="Line 137"/>
            <p:cNvSpPr>
              <a:spLocks noChangeShapeType="1"/>
            </p:cNvSpPr>
            <p:nvPr/>
          </p:nvSpPr>
          <p:spPr bwMode="auto">
            <a:xfrm flipV="1">
              <a:off x="2736" y="2016"/>
              <a:ext cx="384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46" name="Line 138"/>
            <p:cNvSpPr>
              <a:spLocks noChangeShapeType="1"/>
            </p:cNvSpPr>
            <p:nvPr/>
          </p:nvSpPr>
          <p:spPr bwMode="auto">
            <a:xfrm>
              <a:off x="3120" y="2016"/>
              <a:ext cx="52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47" name="Line 139"/>
            <p:cNvSpPr>
              <a:spLocks noChangeShapeType="1"/>
            </p:cNvSpPr>
            <p:nvPr/>
          </p:nvSpPr>
          <p:spPr bwMode="auto">
            <a:xfrm>
              <a:off x="3648" y="2016"/>
              <a:ext cx="33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48" name="Line 140"/>
            <p:cNvSpPr>
              <a:spLocks noChangeShapeType="1"/>
            </p:cNvSpPr>
            <p:nvPr/>
          </p:nvSpPr>
          <p:spPr bwMode="auto">
            <a:xfrm>
              <a:off x="2352" y="3360"/>
              <a:ext cx="432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49" name="Line 141"/>
            <p:cNvSpPr>
              <a:spLocks noChangeShapeType="1"/>
            </p:cNvSpPr>
            <p:nvPr/>
          </p:nvSpPr>
          <p:spPr bwMode="auto">
            <a:xfrm>
              <a:off x="2784" y="3504"/>
              <a:ext cx="48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50" name="Line 142"/>
            <p:cNvSpPr>
              <a:spLocks noChangeShapeType="1"/>
            </p:cNvSpPr>
            <p:nvPr/>
          </p:nvSpPr>
          <p:spPr bwMode="auto">
            <a:xfrm flipV="1">
              <a:off x="3264" y="3360"/>
              <a:ext cx="33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51" name="Line 143"/>
            <p:cNvSpPr>
              <a:spLocks noChangeShapeType="1"/>
            </p:cNvSpPr>
            <p:nvPr/>
          </p:nvSpPr>
          <p:spPr bwMode="auto">
            <a:xfrm>
              <a:off x="3264" y="3216"/>
              <a:ext cx="33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52" name="Line 144"/>
            <p:cNvSpPr>
              <a:spLocks noChangeShapeType="1"/>
            </p:cNvSpPr>
            <p:nvPr/>
          </p:nvSpPr>
          <p:spPr bwMode="auto">
            <a:xfrm>
              <a:off x="2736" y="3216"/>
              <a:ext cx="52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53" name="Line 145"/>
            <p:cNvSpPr>
              <a:spLocks noChangeShapeType="1"/>
            </p:cNvSpPr>
            <p:nvPr/>
          </p:nvSpPr>
          <p:spPr bwMode="auto">
            <a:xfrm flipV="1">
              <a:off x="2352" y="3216"/>
              <a:ext cx="384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54" name="Line 146"/>
            <p:cNvSpPr>
              <a:spLocks noChangeShapeType="1"/>
            </p:cNvSpPr>
            <p:nvPr/>
          </p:nvSpPr>
          <p:spPr bwMode="auto">
            <a:xfrm>
              <a:off x="3168" y="2304"/>
              <a:ext cx="48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94355" name="Group 147"/>
          <p:cNvGrpSpPr>
            <a:grpSpLocks/>
          </p:cNvGrpSpPr>
          <p:nvPr/>
        </p:nvGrpSpPr>
        <p:grpSpPr bwMode="auto">
          <a:xfrm>
            <a:off x="3733800" y="3200400"/>
            <a:ext cx="2590800" cy="2362200"/>
            <a:chOff x="2352" y="2016"/>
            <a:chExt cx="1632" cy="1488"/>
          </a:xfrm>
        </p:grpSpPr>
        <p:sp>
          <p:nvSpPr>
            <p:cNvPr id="94356" name="Line 148"/>
            <p:cNvSpPr>
              <a:spLocks noChangeShapeType="1"/>
            </p:cNvSpPr>
            <p:nvPr/>
          </p:nvSpPr>
          <p:spPr bwMode="auto">
            <a:xfrm>
              <a:off x="2736" y="2160"/>
              <a:ext cx="432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57" name="Line 149"/>
            <p:cNvSpPr>
              <a:spLocks noChangeShapeType="1"/>
            </p:cNvSpPr>
            <p:nvPr/>
          </p:nvSpPr>
          <p:spPr bwMode="auto">
            <a:xfrm flipV="1">
              <a:off x="3648" y="2160"/>
              <a:ext cx="33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58" name="Line 150"/>
            <p:cNvSpPr>
              <a:spLocks noChangeShapeType="1"/>
            </p:cNvSpPr>
            <p:nvPr/>
          </p:nvSpPr>
          <p:spPr bwMode="auto">
            <a:xfrm flipV="1">
              <a:off x="2736" y="2016"/>
              <a:ext cx="384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59" name="Line 151"/>
            <p:cNvSpPr>
              <a:spLocks noChangeShapeType="1"/>
            </p:cNvSpPr>
            <p:nvPr/>
          </p:nvSpPr>
          <p:spPr bwMode="auto">
            <a:xfrm>
              <a:off x="3120" y="2016"/>
              <a:ext cx="52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60" name="Line 152"/>
            <p:cNvSpPr>
              <a:spLocks noChangeShapeType="1"/>
            </p:cNvSpPr>
            <p:nvPr/>
          </p:nvSpPr>
          <p:spPr bwMode="auto">
            <a:xfrm>
              <a:off x="3648" y="2016"/>
              <a:ext cx="33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61" name="Line 153"/>
            <p:cNvSpPr>
              <a:spLocks noChangeShapeType="1"/>
            </p:cNvSpPr>
            <p:nvPr/>
          </p:nvSpPr>
          <p:spPr bwMode="auto">
            <a:xfrm>
              <a:off x="2352" y="3360"/>
              <a:ext cx="432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62" name="Line 154"/>
            <p:cNvSpPr>
              <a:spLocks noChangeShapeType="1"/>
            </p:cNvSpPr>
            <p:nvPr/>
          </p:nvSpPr>
          <p:spPr bwMode="auto">
            <a:xfrm>
              <a:off x="2784" y="3504"/>
              <a:ext cx="48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63" name="Line 155"/>
            <p:cNvSpPr>
              <a:spLocks noChangeShapeType="1"/>
            </p:cNvSpPr>
            <p:nvPr/>
          </p:nvSpPr>
          <p:spPr bwMode="auto">
            <a:xfrm flipV="1">
              <a:off x="3264" y="3360"/>
              <a:ext cx="33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64" name="Line 156"/>
            <p:cNvSpPr>
              <a:spLocks noChangeShapeType="1"/>
            </p:cNvSpPr>
            <p:nvPr/>
          </p:nvSpPr>
          <p:spPr bwMode="auto">
            <a:xfrm>
              <a:off x="3264" y="3216"/>
              <a:ext cx="33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65" name="Line 157"/>
            <p:cNvSpPr>
              <a:spLocks noChangeShapeType="1"/>
            </p:cNvSpPr>
            <p:nvPr/>
          </p:nvSpPr>
          <p:spPr bwMode="auto">
            <a:xfrm>
              <a:off x="2736" y="3216"/>
              <a:ext cx="52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66" name="Line 158"/>
            <p:cNvSpPr>
              <a:spLocks noChangeShapeType="1"/>
            </p:cNvSpPr>
            <p:nvPr/>
          </p:nvSpPr>
          <p:spPr bwMode="auto">
            <a:xfrm flipV="1">
              <a:off x="2352" y="3216"/>
              <a:ext cx="384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67" name="Line 159"/>
            <p:cNvSpPr>
              <a:spLocks noChangeShapeType="1"/>
            </p:cNvSpPr>
            <p:nvPr/>
          </p:nvSpPr>
          <p:spPr bwMode="auto">
            <a:xfrm>
              <a:off x="3168" y="2304"/>
              <a:ext cx="48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94368" name="Group 160"/>
          <p:cNvGrpSpPr>
            <a:grpSpLocks/>
          </p:cNvGrpSpPr>
          <p:nvPr/>
        </p:nvGrpSpPr>
        <p:grpSpPr bwMode="auto">
          <a:xfrm>
            <a:off x="3733800" y="3200400"/>
            <a:ext cx="2590800" cy="2362200"/>
            <a:chOff x="2352" y="2016"/>
            <a:chExt cx="1632" cy="1488"/>
          </a:xfrm>
        </p:grpSpPr>
        <p:sp>
          <p:nvSpPr>
            <p:cNvPr id="94369" name="Line 161"/>
            <p:cNvSpPr>
              <a:spLocks noChangeShapeType="1"/>
            </p:cNvSpPr>
            <p:nvPr/>
          </p:nvSpPr>
          <p:spPr bwMode="auto">
            <a:xfrm>
              <a:off x="2736" y="2160"/>
              <a:ext cx="432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70" name="Line 162"/>
            <p:cNvSpPr>
              <a:spLocks noChangeShapeType="1"/>
            </p:cNvSpPr>
            <p:nvPr/>
          </p:nvSpPr>
          <p:spPr bwMode="auto">
            <a:xfrm flipV="1">
              <a:off x="3648" y="2160"/>
              <a:ext cx="33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71" name="Line 163"/>
            <p:cNvSpPr>
              <a:spLocks noChangeShapeType="1"/>
            </p:cNvSpPr>
            <p:nvPr/>
          </p:nvSpPr>
          <p:spPr bwMode="auto">
            <a:xfrm flipV="1">
              <a:off x="2736" y="2016"/>
              <a:ext cx="384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72" name="Line 164"/>
            <p:cNvSpPr>
              <a:spLocks noChangeShapeType="1"/>
            </p:cNvSpPr>
            <p:nvPr/>
          </p:nvSpPr>
          <p:spPr bwMode="auto">
            <a:xfrm>
              <a:off x="3120" y="2016"/>
              <a:ext cx="52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73" name="Line 165"/>
            <p:cNvSpPr>
              <a:spLocks noChangeShapeType="1"/>
            </p:cNvSpPr>
            <p:nvPr/>
          </p:nvSpPr>
          <p:spPr bwMode="auto">
            <a:xfrm>
              <a:off x="3648" y="2016"/>
              <a:ext cx="33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74" name="Line 166"/>
            <p:cNvSpPr>
              <a:spLocks noChangeShapeType="1"/>
            </p:cNvSpPr>
            <p:nvPr/>
          </p:nvSpPr>
          <p:spPr bwMode="auto">
            <a:xfrm>
              <a:off x="2352" y="3360"/>
              <a:ext cx="432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75" name="Line 167"/>
            <p:cNvSpPr>
              <a:spLocks noChangeShapeType="1"/>
            </p:cNvSpPr>
            <p:nvPr/>
          </p:nvSpPr>
          <p:spPr bwMode="auto">
            <a:xfrm>
              <a:off x="2784" y="3504"/>
              <a:ext cx="48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76" name="Line 168"/>
            <p:cNvSpPr>
              <a:spLocks noChangeShapeType="1"/>
            </p:cNvSpPr>
            <p:nvPr/>
          </p:nvSpPr>
          <p:spPr bwMode="auto">
            <a:xfrm flipV="1">
              <a:off x="3264" y="3360"/>
              <a:ext cx="33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77" name="Line 169"/>
            <p:cNvSpPr>
              <a:spLocks noChangeShapeType="1"/>
            </p:cNvSpPr>
            <p:nvPr/>
          </p:nvSpPr>
          <p:spPr bwMode="auto">
            <a:xfrm>
              <a:off x="3264" y="3216"/>
              <a:ext cx="33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78" name="Line 170"/>
            <p:cNvSpPr>
              <a:spLocks noChangeShapeType="1"/>
            </p:cNvSpPr>
            <p:nvPr/>
          </p:nvSpPr>
          <p:spPr bwMode="auto">
            <a:xfrm>
              <a:off x="2736" y="3216"/>
              <a:ext cx="52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79" name="Line 171"/>
            <p:cNvSpPr>
              <a:spLocks noChangeShapeType="1"/>
            </p:cNvSpPr>
            <p:nvPr/>
          </p:nvSpPr>
          <p:spPr bwMode="auto">
            <a:xfrm flipV="1">
              <a:off x="2352" y="3216"/>
              <a:ext cx="384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80" name="Line 172"/>
            <p:cNvSpPr>
              <a:spLocks noChangeShapeType="1"/>
            </p:cNvSpPr>
            <p:nvPr/>
          </p:nvSpPr>
          <p:spPr bwMode="auto">
            <a:xfrm>
              <a:off x="3168" y="2304"/>
              <a:ext cx="48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94381" name="Group 173"/>
          <p:cNvGrpSpPr>
            <a:grpSpLocks/>
          </p:cNvGrpSpPr>
          <p:nvPr/>
        </p:nvGrpSpPr>
        <p:grpSpPr bwMode="auto">
          <a:xfrm>
            <a:off x="3733800" y="3200400"/>
            <a:ext cx="2590800" cy="2362200"/>
            <a:chOff x="2352" y="2016"/>
            <a:chExt cx="1632" cy="1488"/>
          </a:xfrm>
        </p:grpSpPr>
        <p:sp>
          <p:nvSpPr>
            <p:cNvPr id="94382" name="Line 174"/>
            <p:cNvSpPr>
              <a:spLocks noChangeShapeType="1"/>
            </p:cNvSpPr>
            <p:nvPr/>
          </p:nvSpPr>
          <p:spPr bwMode="auto">
            <a:xfrm>
              <a:off x="2736" y="2160"/>
              <a:ext cx="432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83" name="Line 175"/>
            <p:cNvSpPr>
              <a:spLocks noChangeShapeType="1"/>
            </p:cNvSpPr>
            <p:nvPr/>
          </p:nvSpPr>
          <p:spPr bwMode="auto">
            <a:xfrm flipV="1">
              <a:off x="3648" y="2160"/>
              <a:ext cx="33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84" name="Line 176"/>
            <p:cNvSpPr>
              <a:spLocks noChangeShapeType="1"/>
            </p:cNvSpPr>
            <p:nvPr/>
          </p:nvSpPr>
          <p:spPr bwMode="auto">
            <a:xfrm flipV="1">
              <a:off x="2736" y="2016"/>
              <a:ext cx="384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85" name="Line 177"/>
            <p:cNvSpPr>
              <a:spLocks noChangeShapeType="1"/>
            </p:cNvSpPr>
            <p:nvPr/>
          </p:nvSpPr>
          <p:spPr bwMode="auto">
            <a:xfrm>
              <a:off x="3120" y="2016"/>
              <a:ext cx="52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86" name="Line 178"/>
            <p:cNvSpPr>
              <a:spLocks noChangeShapeType="1"/>
            </p:cNvSpPr>
            <p:nvPr/>
          </p:nvSpPr>
          <p:spPr bwMode="auto">
            <a:xfrm>
              <a:off x="3648" y="2016"/>
              <a:ext cx="33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87" name="Line 179"/>
            <p:cNvSpPr>
              <a:spLocks noChangeShapeType="1"/>
            </p:cNvSpPr>
            <p:nvPr/>
          </p:nvSpPr>
          <p:spPr bwMode="auto">
            <a:xfrm>
              <a:off x="2352" y="3360"/>
              <a:ext cx="432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88" name="Line 180"/>
            <p:cNvSpPr>
              <a:spLocks noChangeShapeType="1"/>
            </p:cNvSpPr>
            <p:nvPr/>
          </p:nvSpPr>
          <p:spPr bwMode="auto">
            <a:xfrm>
              <a:off x="2784" y="3504"/>
              <a:ext cx="48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89" name="Line 181"/>
            <p:cNvSpPr>
              <a:spLocks noChangeShapeType="1"/>
            </p:cNvSpPr>
            <p:nvPr/>
          </p:nvSpPr>
          <p:spPr bwMode="auto">
            <a:xfrm flipV="1">
              <a:off x="3264" y="3360"/>
              <a:ext cx="33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90" name="Line 182"/>
            <p:cNvSpPr>
              <a:spLocks noChangeShapeType="1"/>
            </p:cNvSpPr>
            <p:nvPr/>
          </p:nvSpPr>
          <p:spPr bwMode="auto">
            <a:xfrm>
              <a:off x="3264" y="3216"/>
              <a:ext cx="33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91" name="Line 183"/>
            <p:cNvSpPr>
              <a:spLocks noChangeShapeType="1"/>
            </p:cNvSpPr>
            <p:nvPr/>
          </p:nvSpPr>
          <p:spPr bwMode="auto">
            <a:xfrm>
              <a:off x="2736" y="3216"/>
              <a:ext cx="52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92" name="Line 184"/>
            <p:cNvSpPr>
              <a:spLocks noChangeShapeType="1"/>
            </p:cNvSpPr>
            <p:nvPr/>
          </p:nvSpPr>
          <p:spPr bwMode="auto">
            <a:xfrm flipV="1">
              <a:off x="2352" y="3216"/>
              <a:ext cx="384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93" name="Line 185"/>
            <p:cNvSpPr>
              <a:spLocks noChangeShapeType="1"/>
            </p:cNvSpPr>
            <p:nvPr/>
          </p:nvSpPr>
          <p:spPr bwMode="auto">
            <a:xfrm>
              <a:off x="3168" y="2304"/>
              <a:ext cx="48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94394" name="Group 186"/>
          <p:cNvGrpSpPr>
            <a:grpSpLocks/>
          </p:cNvGrpSpPr>
          <p:nvPr/>
        </p:nvGrpSpPr>
        <p:grpSpPr bwMode="auto">
          <a:xfrm>
            <a:off x="3733800" y="3200400"/>
            <a:ext cx="2590800" cy="2362200"/>
            <a:chOff x="2352" y="2016"/>
            <a:chExt cx="1632" cy="1488"/>
          </a:xfrm>
        </p:grpSpPr>
        <p:sp>
          <p:nvSpPr>
            <p:cNvPr id="94395" name="Line 187"/>
            <p:cNvSpPr>
              <a:spLocks noChangeShapeType="1"/>
            </p:cNvSpPr>
            <p:nvPr/>
          </p:nvSpPr>
          <p:spPr bwMode="auto">
            <a:xfrm>
              <a:off x="2736" y="2160"/>
              <a:ext cx="432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96" name="Line 188"/>
            <p:cNvSpPr>
              <a:spLocks noChangeShapeType="1"/>
            </p:cNvSpPr>
            <p:nvPr/>
          </p:nvSpPr>
          <p:spPr bwMode="auto">
            <a:xfrm flipV="1">
              <a:off x="3648" y="2160"/>
              <a:ext cx="33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97" name="Line 189"/>
            <p:cNvSpPr>
              <a:spLocks noChangeShapeType="1"/>
            </p:cNvSpPr>
            <p:nvPr/>
          </p:nvSpPr>
          <p:spPr bwMode="auto">
            <a:xfrm flipV="1">
              <a:off x="2736" y="2016"/>
              <a:ext cx="384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98" name="Line 190"/>
            <p:cNvSpPr>
              <a:spLocks noChangeShapeType="1"/>
            </p:cNvSpPr>
            <p:nvPr/>
          </p:nvSpPr>
          <p:spPr bwMode="auto">
            <a:xfrm>
              <a:off x="3120" y="2016"/>
              <a:ext cx="52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399" name="Line 191"/>
            <p:cNvSpPr>
              <a:spLocks noChangeShapeType="1"/>
            </p:cNvSpPr>
            <p:nvPr/>
          </p:nvSpPr>
          <p:spPr bwMode="auto">
            <a:xfrm>
              <a:off x="3648" y="2016"/>
              <a:ext cx="33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400" name="Line 192"/>
            <p:cNvSpPr>
              <a:spLocks noChangeShapeType="1"/>
            </p:cNvSpPr>
            <p:nvPr/>
          </p:nvSpPr>
          <p:spPr bwMode="auto">
            <a:xfrm>
              <a:off x="2352" y="3360"/>
              <a:ext cx="432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401" name="Line 193"/>
            <p:cNvSpPr>
              <a:spLocks noChangeShapeType="1"/>
            </p:cNvSpPr>
            <p:nvPr/>
          </p:nvSpPr>
          <p:spPr bwMode="auto">
            <a:xfrm>
              <a:off x="2784" y="3504"/>
              <a:ext cx="48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402" name="Line 194"/>
            <p:cNvSpPr>
              <a:spLocks noChangeShapeType="1"/>
            </p:cNvSpPr>
            <p:nvPr/>
          </p:nvSpPr>
          <p:spPr bwMode="auto">
            <a:xfrm flipV="1">
              <a:off x="3264" y="3360"/>
              <a:ext cx="33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403" name="Line 195"/>
            <p:cNvSpPr>
              <a:spLocks noChangeShapeType="1"/>
            </p:cNvSpPr>
            <p:nvPr/>
          </p:nvSpPr>
          <p:spPr bwMode="auto">
            <a:xfrm>
              <a:off x="3264" y="3216"/>
              <a:ext cx="33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404" name="Line 196"/>
            <p:cNvSpPr>
              <a:spLocks noChangeShapeType="1"/>
            </p:cNvSpPr>
            <p:nvPr/>
          </p:nvSpPr>
          <p:spPr bwMode="auto">
            <a:xfrm>
              <a:off x="2736" y="3216"/>
              <a:ext cx="52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405" name="Line 197"/>
            <p:cNvSpPr>
              <a:spLocks noChangeShapeType="1"/>
            </p:cNvSpPr>
            <p:nvPr/>
          </p:nvSpPr>
          <p:spPr bwMode="auto">
            <a:xfrm flipV="1">
              <a:off x="2352" y="3216"/>
              <a:ext cx="384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4406" name="Line 198"/>
            <p:cNvSpPr>
              <a:spLocks noChangeShapeType="1"/>
            </p:cNvSpPr>
            <p:nvPr/>
          </p:nvSpPr>
          <p:spPr bwMode="auto">
            <a:xfrm>
              <a:off x="3168" y="2304"/>
              <a:ext cx="48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94409" name="AutoShape 20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433388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94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981075"/>
            <a:ext cx="5832475" cy="779463"/>
          </a:xfrm>
        </p:spPr>
        <p:txBody>
          <a:bodyPr/>
          <a:lstStyle/>
          <a:p>
            <a:pPr algn="ctr"/>
            <a:r>
              <a:rPr lang="ru-RU" sz="4800" i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Боковые ребра</a:t>
            </a:r>
          </a:p>
        </p:txBody>
      </p:sp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3870325" y="3138488"/>
            <a:ext cx="45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5089525" y="3595688"/>
            <a:ext cx="436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8558" name="Text Box 14"/>
          <p:cNvSpPr txBox="1">
            <a:spLocks noChangeArrowheads="1"/>
          </p:cNvSpPr>
          <p:nvPr/>
        </p:nvSpPr>
        <p:spPr bwMode="auto">
          <a:xfrm>
            <a:off x="5775325" y="3595688"/>
            <a:ext cx="45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6384925" y="3138488"/>
            <a:ext cx="45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8560" name="Text Box 16"/>
          <p:cNvSpPr txBox="1">
            <a:spLocks noChangeArrowheads="1"/>
          </p:cNvSpPr>
          <p:nvPr/>
        </p:nvSpPr>
        <p:spPr bwMode="auto">
          <a:xfrm>
            <a:off x="5775325" y="2757488"/>
            <a:ext cx="436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8561" name="Text Box 17"/>
          <p:cNvSpPr txBox="1">
            <a:spLocks noChangeArrowheads="1"/>
          </p:cNvSpPr>
          <p:nvPr/>
        </p:nvSpPr>
        <p:spPr bwMode="auto">
          <a:xfrm>
            <a:off x="4937125" y="2757488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8562" name="Text Box 18"/>
          <p:cNvSpPr txBox="1">
            <a:spLocks noChangeArrowheads="1"/>
          </p:cNvSpPr>
          <p:nvPr/>
        </p:nvSpPr>
        <p:spPr bwMode="auto">
          <a:xfrm>
            <a:off x="3413125" y="527208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8563" name="Text Box 19"/>
          <p:cNvSpPr txBox="1">
            <a:spLocks noChangeArrowheads="1"/>
          </p:cNvSpPr>
          <p:nvPr/>
        </p:nvSpPr>
        <p:spPr bwMode="auto">
          <a:xfrm>
            <a:off x="4327525" y="5576888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8564" name="Text Box 20"/>
          <p:cNvSpPr txBox="1">
            <a:spLocks noChangeArrowheads="1"/>
          </p:cNvSpPr>
          <p:nvPr/>
        </p:nvSpPr>
        <p:spPr bwMode="auto">
          <a:xfrm>
            <a:off x="5241925" y="550068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8565" name="Text Box 21"/>
          <p:cNvSpPr txBox="1">
            <a:spLocks noChangeArrowheads="1"/>
          </p:cNvSpPr>
          <p:nvPr/>
        </p:nvSpPr>
        <p:spPr bwMode="auto">
          <a:xfrm>
            <a:off x="5775325" y="519588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8566" name="Text Box 22"/>
          <p:cNvSpPr txBox="1">
            <a:spLocks noChangeArrowheads="1"/>
          </p:cNvSpPr>
          <p:nvPr/>
        </p:nvSpPr>
        <p:spPr bwMode="auto">
          <a:xfrm>
            <a:off x="4860925" y="4662488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8567" name="Text Box 23"/>
          <p:cNvSpPr txBox="1">
            <a:spLocks noChangeArrowheads="1"/>
          </p:cNvSpPr>
          <p:nvPr/>
        </p:nvSpPr>
        <p:spPr bwMode="auto">
          <a:xfrm>
            <a:off x="4022725" y="4738688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08586" name="Group 42"/>
          <p:cNvGrpSpPr>
            <a:grpSpLocks/>
          </p:cNvGrpSpPr>
          <p:nvPr/>
        </p:nvGrpSpPr>
        <p:grpSpPr bwMode="auto">
          <a:xfrm>
            <a:off x="3733800" y="3200400"/>
            <a:ext cx="2590800" cy="2362200"/>
            <a:chOff x="2352" y="2016"/>
            <a:chExt cx="1632" cy="1488"/>
          </a:xfrm>
        </p:grpSpPr>
        <p:sp>
          <p:nvSpPr>
            <p:cNvPr id="108548" name="Line 4"/>
            <p:cNvSpPr>
              <a:spLocks noChangeShapeType="1"/>
            </p:cNvSpPr>
            <p:nvPr/>
          </p:nvSpPr>
          <p:spPr bwMode="auto">
            <a:xfrm flipH="1">
              <a:off x="2640" y="2160"/>
              <a:ext cx="96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549" name="Line 5"/>
            <p:cNvSpPr>
              <a:spLocks noChangeShapeType="1"/>
            </p:cNvSpPr>
            <p:nvPr/>
          </p:nvSpPr>
          <p:spPr bwMode="auto">
            <a:xfrm flipH="1">
              <a:off x="2352" y="2448"/>
              <a:ext cx="288" cy="9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550" name="Line 6"/>
            <p:cNvSpPr>
              <a:spLocks noChangeShapeType="1"/>
            </p:cNvSpPr>
            <p:nvPr/>
          </p:nvSpPr>
          <p:spPr bwMode="auto">
            <a:xfrm flipH="1">
              <a:off x="3120" y="2304"/>
              <a:ext cx="48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551" name="Line 7"/>
            <p:cNvSpPr>
              <a:spLocks noChangeShapeType="1"/>
            </p:cNvSpPr>
            <p:nvPr/>
          </p:nvSpPr>
          <p:spPr bwMode="auto">
            <a:xfrm flipH="1">
              <a:off x="2784" y="2448"/>
              <a:ext cx="336" cy="10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552" name="Line 8"/>
            <p:cNvSpPr>
              <a:spLocks noChangeShapeType="1"/>
            </p:cNvSpPr>
            <p:nvPr/>
          </p:nvSpPr>
          <p:spPr bwMode="auto">
            <a:xfrm flipH="1">
              <a:off x="3600" y="2304"/>
              <a:ext cx="48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553" name="Line 9"/>
            <p:cNvSpPr>
              <a:spLocks noChangeShapeType="1"/>
            </p:cNvSpPr>
            <p:nvPr/>
          </p:nvSpPr>
          <p:spPr bwMode="auto">
            <a:xfrm flipH="1">
              <a:off x="3264" y="2448"/>
              <a:ext cx="336" cy="10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554" name="Line 10"/>
            <p:cNvSpPr>
              <a:spLocks noChangeShapeType="1"/>
            </p:cNvSpPr>
            <p:nvPr/>
          </p:nvSpPr>
          <p:spPr bwMode="auto">
            <a:xfrm flipH="1">
              <a:off x="3888" y="2160"/>
              <a:ext cx="96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555" name="Line 11"/>
            <p:cNvSpPr>
              <a:spLocks noChangeShapeType="1"/>
            </p:cNvSpPr>
            <p:nvPr/>
          </p:nvSpPr>
          <p:spPr bwMode="auto">
            <a:xfrm flipH="1">
              <a:off x="3600" y="2448"/>
              <a:ext cx="288" cy="9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grpSp>
          <p:nvGrpSpPr>
            <p:cNvPr id="108568" name="Group 24"/>
            <p:cNvGrpSpPr>
              <a:grpSpLocks/>
            </p:cNvGrpSpPr>
            <p:nvPr/>
          </p:nvGrpSpPr>
          <p:grpSpPr bwMode="auto">
            <a:xfrm>
              <a:off x="2736" y="2016"/>
              <a:ext cx="384" cy="1200"/>
              <a:chOff x="2736" y="2016"/>
              <a:chExt cx="384" cy="1200"/>
            </a:xfrm>
          </p:grpSpPr>
          <p:sp>
            <p:nvSpPr>
              <p:cNvPr id="108569" name="Line 25"/>
              <p:cNvSpPr>
                <a:spLocks noChangeShapeType="1"/>
              </p:cNvSpPr>
              <p:nvPr/>
            </p:nvSpPr>
            <p:spPr bwMode="auto">
              <a:xfrm flipH="1">
                <a:off x="2976" y="2016"/>
                <a:ext cx="144" cy="43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08570" name="Line 26"/>
              <p:cNvSpPr>
                <a:spLocks noChangeShapeType="1"/>
              </p:cNvSpPr>
              <p:nvPr/>
            </p:nvSpPr>
            <p:spPr bwMode="auto">
              <a:xfrm flipH="1">
                <a:off x="2736" y="2448"/>
                <a:ext cx="240" cy="76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108571" name="Group 27"/>
            <p:cNvGrpSpPr>
              <a:grpSpLocks/>
            </p:cNvGrpSpPr>
            <p:nvPr/>
          </p:nvGrpSpPr>
          <p:grpSpPr bwMode="auto">
            <a:xfrm>
              <a:off x="3264" y="2016"/>
              <a:ext cx="384" cy="1200"/>
              <a:chOff x="2736" y="2016"/>
              <a:chExt cx="384" cy="1200"/>
            </a:xfrm>
          </p:grpSpPr>
          <p:sp>
            <p:nvSpPr>
              <p:cNvPr id="108572" name="Line 28"/>
              <p:cNvSpPr>
                <a:spLocks noChangeShapeType="1"/>
              </p:cNvSpPr>
              <p:nvPr/>
            </p:nvSpPr>
            <p:spPr bwMode="auto">
              <a:xfrm flipH="1">
                <a:off x="2976" y="2016"/>
                <a:ext cx="144" cy="43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08573" name="Line 29"/>
              <p:cNvSpPr>
                <a:spLocks noChangeShapeType="1"/>
              </p:cNvSpPr>
              <p:nvPr/>
            </p:nvSpPr>
            <p:spPr bwMode="auto">
              <a:xfrm flipH="1">
                <a:off x="2736" y="2448"/>
                <a:ext cx="240" cy="76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  <p:sp>
        <p:nvSpPr>
          <p:cNvPr id="108576" name="Line 32"/>
          <p:cNvSpPr>
            <a:spLocks noChangeShapeType="1"/>
          </p:cNvSpPr>
          <p:nvPr/>
        </p:nvSpPr>
        <p:spPr bwMode="auto">
          <a:xfrm flipV="1">
            <a:off x="5791200" y="3429000"/>
            <a:ext cx="533400" cy="2286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577" name="Line 33"/>
          <p:cNvSpPr>
            <a:spLocks noChangeShapeType="1"/>
          </p:cNvSpPr>
          <p:nvPr/>
        </p:nvSpPr>
        <p:spPr bwMode="auto">
          <a:xfrm>
            <a:off x="5791200" y="3200400"/>
            <a:ext cx="533400" cy="2286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578" name="Line 34"/>
          <p:cNvSpPr>
            <a:spLocks noChangeShapeType="1"/>
          </p:cNvSpPr>
          <p:nvPr/>
        </p:nvSpPr>
        <p:spPr bwMode="auto">
          <a:xfrm>
            <a:off x="4953000" y="3200400"/>
            <a:ext cx="838200" cy="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579" name="Line 35"/>
          <p:cNvSpPr>
            <a:spLocks noChangeShapeType="1"/>
          </p:cNvSpPr>
          <p:nvPr/>
        </p:nvSpPr>
        <p:spPr bwMode="auto">
          <a:xfrm flipV="1">
            <a:off x="4343400" y="3200400"/>
            <a:ext cx="609600" cy="2286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580" name="Line 36"/>
          <p:cNvSpPr>
            <a:spLocks noChangeShapeType="1"/>
          </p:cNvSpPr>
          <p:nvPr/>
        </p:nvSpPr>
        <p:spPr bwMode="auto">
          <a:xfrm flipV="1">
            <a:off x="3733800" y="5105400"/>
            <a:ext cx="609600" cy="228600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581" name="Line 37"/>
          <p:cNvSpPr>
            <a:spLocks noChangeShapeType="1"/>
          </p:cNvSpPr>
          <p:nvPr/>
        </p:nvSpPr>
        <p:spPr bwMode="auto">
          <a:xfrm>
            <a:off x="3733800" y="5334000"/>
            <a:ext cx="685800" cy="2286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582" name="Line 38"/>
          <p:cNvSpPr>
            <a:spLocks noChangeShapeType="1"/>
          </p:cNvSpPr>
          <p:nvPr/>
        </p:nvSpPr>
        <p:spPr bwMode="auto">
          <a:xfrm>
            <a:off x="4419600" y="5562600"/>
            <a:ext cx="762000" cy="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583" name="Line 39"/>
          <p:cNvSpPr>
            <a:spLocks noChangeShapeType="1"/>
          </p:cNvSpPr>
          <p:nvPr/>
        </p:nvSpPr>
        <p:spPr bwMode="auto">
          <a:xfrm flipV="1">
            <a:off x="5181600" y="5334000"/>
            <a:ext cx="533400" cy="2286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584" name="Line 40"/>
          <p:cNvSpPr>
            <a:spLocks noChangeShapeType="1"/>
          </p:cNvSpPr>
          <p:nvPr/>
        </p:nvSpPr>
        <p:spPr bwMode="auto">
          <a:xfrm>
            <a:off x="5181600" y="5105400"/>
            <a:ext cx="533400" cy="228600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585" name="Line 41"/>
          <p:cNvSpPr>
            <a:spLocks noChangeShapeType="1"/>
          </p:cNvSpPr>
          <p:nvPr/>
        </p:nvSpPr>
        <p:spPr bwMode="auto">
          <a:xfrm>
            <a:off x="4343400" y="5105400"/>
            <a:ext cx="838200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grpSp>
        <p:nvGrpSpPr>
          <p:cNvPr id="108587" name="Group 43"/>
          <p:cNvGrpSpPr>
            <a:grpSpLocks/>
          </p:cNvGrpSpPr>
          <p:nvPr/>
        </p:nvGrpSpPr>
        <p:grpSpPr bwMode="auto">
          <a:xfrm>
            <a:off x="3733800" y="3200400"/>
            <a:ext cx="2590800" cy="2362200"/>
            <a:chOff x="2352" y="2016"/>
            <a:chExt cx="1632" cy="1488"/>
          </a:xfrm>
        </p:grpSpPr>
        <p:sp>
          <p:nvSpPr>
            <p:cNvPr id="108588" name="Line 44"/>
            <p:cNvSpPr>
              <a:spLocks noChangeShapeType="1"/>
            </p:cNvSpPr>
            <p:nvPr/>
          </p:nvSpPr>
          <p:spPr bwMode="auto">
            <a:xfrm flipH="1">
              <a:off x="2640" y="2160"/>
              <a:ext cx="96" cy="2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589" name="Line 45"/>
            <p:cNvSpPr>
              <a:spLocks noChangeShapeType="1"/>
            </p:cNvSpPr>
            <p:nvPr/>
          </p:nvSpPr>
          <p:spPr bwMode="auto">
            <a:xfrm flipH="1">
              <a:off x="2352" y="2448"/>
              <a:ext cx="288" cy="9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590" name="Line 46"/>
            <p:cNvSpPr>
              <a:spLocks noChangeShapeType="1"/>
            </p:cNvSpPr>
            <p:nvPr/>
          </p:nvSpPr>
          <p:spPr bwMode="auto">
            <a:xfrm flipH="1">
              <a:off x="3120" y="2304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591" name="Line 47"/>
            <p:cNvSpPr>
              <a:spLocks noChangeShapeType="1"/>
            </p:cNvSpPr>
            <p:nvPr/>
          </p:nvSpPr>
          <p:spPr bwMode="auto">
            <a:xfrm flipH="1">
              <a:off x="2784" y="2448"/>
              <a:ext cx="336" cy="10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592" name="Line 48"/>
            <p:cNvSpPr>
              <a:spLocks noChangeShapeType="1"/>
            </p:cNvSpPr>
            <p:nvPr/>
          </p:nvSpPr>
          <p:spPr bwMode="auto">
            <a:xfrm flipH="1">
              <a:off x="3600" y="2304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593" name="Line 49"/>
            <p:cNvSpPr>
              <a:spLocks noChangeShapeType="1"/>
            </p:cNvSpPr>
            <p:nvPr/>
          </p:nvSpPr>
          <p:spPr bwMode="auto">
            <a:xfrm flipH="1">
              <a:off x="3264" y="2448"/>
              <a:ext cx="336" cy="10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594" name="Line 50"/>
            <p:cNvSpPr>
              <a:spLocks noChangeShapeType="1"/>
            </p:cNvSpPr>
            <p:nvPr/>
          </p:nvSpPr>
          <p:spPr bwMode="auto">
            <a:xfrm flipH="1">
              <a:off x="3888" y="2160"/>
              <a:ext cx="96" cy="2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595" name="Line 51"/>
            <p:cNvSpPr>
              <a:spLocks noChangeShapeType="1"/>
            </p:cNvSpPr>
            <p:nvPr/>
          </p:nvSpPr>
          <p:spPr bwMode="auto">
            <a:xfrm flipH="1">
              <a:off x="3600" y="2448"/>
              <a:ext cx="288" cy="9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grpSp>
          <p:nvGrpSpPr>
            <p:cNvPr id="108596" name="Group 52"/>
            <p:cNvGrpSpPr>
              <a:grpSpLocks/>
            </p:cNvGrpSpPr>
            <p:nvPr/>
          </p:nvGrpSpPr>
          <p:grpSpPr bwMode="auto">
            <a:xfrm>
              <a:off x="2736" y="2016"/>
              <a:ext cx="384" cy="1200"/>
              <a:chOff x="2736" y="2016"/>
              <a:chExt cx="384" cy="1200"/>
            </a:xfrm>
          </p:grpSpPr>
          <p:sp>
            <p:nvSpPr>
              <p:cNvPr id="108597" name="Line 53"/>
              <p:cNvSpPr>
                <a:spLocks noChangeShapeType="1"/>
              </p:cNvSpPr>
              <p:nvPr/>
            </p:nvSpPr>
            <p:spPr bwMode="auto">
              <a:xfrm flipH="1">
                <a:off x="2976" y="2016"/>
                <a:ext cx="144" cy="43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08598" name="Line 54"/>
              <p:cNvSpPr>
                <a:spLocks noChangeShapeType="1"/>
              </p:cNvSpPr>
              <p:nvPr/>
            </p:nvSpPr>
            <p:spPr bwMode="auto">
              <a:xfrm flipH="1">
                <a:off x="2736" y="2448"/>
                <a:ext cx="240" cy="76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108599" name="Group 55"/>
            <p:cNvGrpSpPr>
              <a:grpSpLocks/>
            </p:cNvGrpSpPr>
            <p:nvPr/>
          </p:nvGrpSpPr>
          <p:grpSpPr bwMode="auto">
            <a:xfrm>
              <a:off x="3264" y="2016"/>
              <a:ext cx="384" cy="1200"/>
              <a:chOff x="2736" y="2016"/>
              <a:chExt cx="384" cy="1200"/>
            </a:xfrm>
          </p:grpSpPr>
          <p:sp>
            <p:nvSpPr>
              <p:cNvPr id="108600" name="Line 56"/>
              <p:cNvSpPr>
                <a:spLocks noChangeShapeType="1"/>
              </p:cNvSpPr>
              <p:nvPr/>
            </p:nvSpPr>
            <p:spPr bwMode="auto">
              <a:xfrm flipH="1">
                <a:off x="2976" y="2016"/>
                <a:ext cx="144" cy="43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08601" name="Line 57"/>
              <p:cNvSpPr>
                <a:spLocks noChangeShapeType="1"/>
              </p:cNvSpPr>
              <p:nvPr/>
            </p:nvSpPr>
            <p:spPr bwMode="auto">
              <a:xfrm flipH="1">
                <a:off x="2736" y="2448"/>
                <a:ext cx="240" cy="76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  <p:grpSp>
        <p:nvGrpSpPr>
          <p:cNvPr id="108617" name="Group 73"/>
          <p:cNvGrpSpPr>
            <a:grpSpLocks/>
          </p:cNvGrpSpPr>
          <p:nvPr/>
        </p:nvGrpSpPr>
        <p:grpSpPr bwMode="auto">
          <a:xfrm>
            <a:off x="3733800" y="3200400"/>
            <a:ext cx="2590800" cy="2362200"/>
            <a:chOff x="2352" y="2016"/>
            <a:chExt cx="1632" cy="1488"/>
          </a:xfrm>
        </p:grpSpPr>
        <p:sp>
          <p:nvSpPr>
            <p:cNvPr id="108618" name="Line 74"/>
            <p:cNvSpPr>
              <a:spLocks noChangeShapeType="1"/>
            </p:cNvSpPr>
            <p:nvPr/>
          </p:nvSpPr>
          <p:spPr bwMode="auto">
            <a:xfrm flipH="1">
              <a:off x="2640" y="2160"/>
              <a:ext cx="96" cy="2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619" name="Line 75"/>
            <p:cNvSpPr>
              <a:spLocks noChangeShapeType="1"/>
            </p:cNvSpPr>
            <p:nvPr/>
          </p:nvSpPr>
          <p:spPr bwMode="auto">
            <a:xfrm flipH="1">
              <a:off x="2352" y="2448"/>
              <a:ext cx="288" cy="9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620" name="Line 76"/>
            <p:cNvSpPr>
              <a:spLocks noChangeShapeType="1"/>
            </p:cNvSpPr>
            <p:nvPr/>
          </p:nvSpPr>
          <p:spPr bwMode="auto">
            <a:xfrm flipH="1">
              <a:off x="3120" y="2304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621" name="Line 77"/>
            <p:cNvSpPr>
              <a:spLocks noChangeShapeType="1"/>
            </p:cNvSpPr>
            <p:nvPr/>
          </p:nvSpPr>
          <p:spPr bwMode="auto">
            <a:xfrm flipH="1">
              <a:off x="2784" y="2448"/>
              <a:ext cx="336" cy="10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622" name="Line 78"/>
            <p:cNvSpPr>
              <a:spLocks noChangeShapeType="1"/>
            </p:cNvSpPr>
            <p:nvPr/>
          </p:nvSpPr>
          <p:spPr bwMode="auto">
            <a:xfrm flipH="1">
              <a:off x="3600" y="2304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623" name="Line 79"/>
            <p:cNvSpPr>
              <a:spLocks noChangeShapeType="1"/>
            </p:cNvSpPr>
            <p:nvPr/>
          </p:nvSpPr>
          <p:spPr bwMode="auto">
            <a:xfrm flipH="1">
              <a:off x="3264" y="2448"/>
              <a:ext cx="336" cy="10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624" name="Line 80"/>
            <p:cNvSpPr>
              <a:spLocks noChangeShapeType="1"/>
            </p:cNvSpPr>
            <p:nvPr/>
          </p:nvSpPr>
          <p:spPr bwMode="auto">
            <a:xfrm flipH="1">
              <a:off x="3888" y="2160"/>
              <a:ext cx="96" cy="2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625" name="Line 81"/>
            <p:cNvSpPr>
              <a:spLocks noChangeShapeType="1"/>
            </p:cNvSpPr>
            <p:nvPr/>
          </p:nvSpPr>
          <p:spPr bwMode="auto">
            <a:xfrm flipH="1">
              <a:off x="3600" y="2448"/>
              <a:ext cx="288" cy="9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grpSp>
          <p:nvGrpSpPr>
            <p:cNvPr id="108626" name="Group 82"/>
            <p:cNvGrpSpPr>
              <a:grpSpLocks/>
            </p:cNvGrpSpPr>
            <p:nvPr/>
          </p:nvGrpSpPr>
          <p:grpSpPr bwMode="auto">
            <a:xfrm>
              <a:off x="2736" y="2016"/>
              <a:ext cx="384" cy="1200"/>
              <a:chOff x="2736" y="2016"/>
              <a:chExt cx="384" cy="1200"/>
            </a:xfrm>
          </p:grpSpPr>
          <p:sp>
            <p:nvSpPr>
              <p:cNvPr id="108627" name="Line 83"/>
              <p:cNvSpPr>
                <a:spLocks noChangeShapeType="1"/>
              </p:cNvSpPr>
              <p:nvPr/>
            </p:nvSpPr>
            <p:spPr bwMode="auto">
              <a:xfrm flipH="1">
                <a:off x="2976" y="2016"/>
                <a:ext cx="144" cy="43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08628" name="Line 84"/>
              <p:cNvSpPr>
                <a:spLocks noChangeShapeType="1"/>
              </p:cNvSpPr>
              <p:nvPr/>
            </p:nvSpPr>
            <p:spPr bwMode="auto">
              <a:xfrm flipH="1">
                <a:off x="2736" y="2448"/>
                <a:ext cx="240" cy="76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108629" name="Group 85"/>
            <p:cNvGrpSpPr>
              <a:grpSpLocks/>
            </p:cNvGrpSpPr>
            <p:nvPr/>
          </p:nvGrpSpPr>
          <p:grpSpPr bwMode="auto">
            <a:xfrm>
              <a:off x="3264" y="2016"/>
              <a:ext cx="384" cy="1200"/>
              <a:chOff x="2736" y="2016"/>
              <a:chExt cx="384" cy="1200"/>
            </a:xfrm>
          </p:grpSpPr>
          <p:sp>
            <p:nvSpPr>
              <p:cNvPr id="108630" name="Line 86"/>
              <p:cNvSpPr>
                <a:spLocks noChangeShapeType="1"/>
              </p:cNvSpPr>
              <p:nvPr/>
            </p:nvSpPr>
            <p:spPr bwMode="auto">
              <a:xfrm flipH="1">
                <a:off x="2976" y="2016"/>
                <a:ext cx="144" cy="43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08631" name="Line 87"/>
              <p:cNvSpPr>
                <a:spLocks noChangeShapeType="1"/>
              </p:cNvSpPr>
              <p:nvPr/>
            </p:nvSpPr>
            <p:spPr bwMode="auto">
              <a:xfrm flipH="1">
                <a:off x="2736" y="2448"/>
                <a:ext cx="240" cy="76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  <p:grpSp>
        <p:nvGrpSpPr>
          <p:cNvPr id="108632" name="Group 88"/>
          <p:cNvGrpSpPr>
            <a:grpSpLocks/>
          </p:cNvGrpSpPr>
          <p:nvPr/>
        </p:nvGrpSpPr>
        <p:grpSpPr bwMode="auto">
          <a:xfrm>
            <a:off x="3733800" y="3200400"/>
            <a:ext cx="2590800" cy="2362200"/>
            <a:chOff x="2352" y="2016"/>
            <a:chExt cx="1632" cy="1488"/>
          </a:xfrm>
        </p:grpSpPr>
        <p:sp>
          <p:nvSpPr>
            <p:cNvPr id="108633" name="Line 89"/>
            <p:cNvSpPr>
              <a:spLocks noChangeShapeType="1"/>
            </p:cNvSpPr>
            <p:nvPr/>
          </p:nvSpPr>
          <p:spPr bwMode="auto">
            <a:xfrm flipH="1">
              <a:off x="2640" y="2160"/>
              <a:ext cx="96" cy="2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634" name="Line 90"/>
            <p:cNvSpPr>
              <a:spLocks noChangeShapeType="1"/>
            </p:cNvSpPr>
            <p:nvPr/>
          </p:nvSpPr>
          <p:spPr bwMode="auto">
            <a:xfrm flipH="1">
              <a:off x="2352" y="2448"/>
              <a:ext cx="288" cy="9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635" name="Line 91"/>
            <p:cNvSpPr>
              <a:spLocks noChangeShapeType="1"/>
            </p:cNvSpPr>
            <p:nvPr/>
          </p:nvSpPr>
          <p:spPr bwMode="auto">
            <a:xfrm flipH="1">
              <a:off x="3120" y="2304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636" name="Line 92"/>
            <p:cNvSpPr>
              <a:spLocks noChangeShapeType="1"/>
            </p:cNvSpPr>
            <p:nvPr/>
          </p:nvSpPr>
          <p:spPr bwMode="auto">
            <a:xfrm flipH="1">
              <a:off x="2784" y="2448"/>
              <a:ext cx="336" cy="10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637" name="Line 93"/>
            <p:cNvSpPr>
              <a:spLocks noChangeShapeType="1"/>
            </p:cNvSpPr>
            <p:nvPr/>
          </p:nvSpPr>
          <p:spPr bwMode="auto">
            <a:xfrm flipH="1">
              <a:off x="3600" y="2304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638" name="Line 94"/>
            <p:cNvSpPr>
              <a:spLocks noChangeShapeType="1"/>
            </p:cNvSpPr>
            <p:nvPr/>
          </p:nvSpPr>
          <p:spPr bwMode="auto">
            <a:xfrm flipH="1">
              <a:off x="3264" y="2448"/>
              <a:ext cx="336" cy="10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639" name="Line 95"/>
            <p:cNvSpPr>
              <a:spLocks noChangeShapeType="1"/>
            </p:cNvSpPr>
            <p:nvPr/>
          </p:nvSpPr>
          <p:spPr bwMode="auto">
            <a:xfrm flipH="1">
              <a:off x="3888" y="2160"/>
              <a:ext cx="96" cy="2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640" name="Line 96"/>
            <p:cNvSpPr>
              <a:spLocks noChangeShapeType="1"/>
            </p:cNvSpPr>
            <p:nvPr/>
          </p:nvSpPr>
          <p:spPr bwMode="auto">
            <a:xfrm flipH="1">
              <a:off x="3600" y="2448"/>
              <a:ext cx="288" cy="9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grpSp>
          <p:nvGrpSpPr>
            <p:cNvPr id="108641" name="Group 97"/>
            <p:cNvGrpSpPr>
              <a:grpSpLocks/>
            </p:cNvGrpSpPr>
            <p:nvPr/>
          </p:nvGrpSpPr>
          <p:grpSpPr bwMode="auto">
            <a:xfrm>
              <a:off x="2736" y="2016"/>
              <a:ext cx="384" cy="1200"/>
              <a:chOff x="2736" y="2016"/>
              <a:chExt cx="384" cy="1200"/>
            </a:xfrm>
          </p:grpSpPr>
          <p:sp>
            <p:nvSpPr>
              <p:cNvPr id="108642" name="Line 98"/>
              <p:cNvSpPr>
                <a:spLocks noChangeShapeType="1"/>
              </p:cNvSpPr>
              <p:nvPr/>
            </p:nvSpPr>
            <p:spPr bwMode="auto">
              <a:xfrm flipH="1">
                <a:off x="2976" y="2016"/>
                <a:ext cx="144" cy="43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08643" name="Line 99"/>
              <p:cNvSpPr>
                <a:spLocks noChangeShapeType="1"/>
              </p:cNvSpPr>
              <p:nvPr/>
            </p:nvSpPr>
            <p:spPr bwMode="auto">
              <a:xfrm flipH="1">
                <a:off x="2736" y="2448"/>
                <a:ext cx="240" cy="76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108644" name="Group 100"/>
            <p:cNvGrpSpPr>
              <a:grpSpLocks/>
            </p:cNvGrpSpPr>
            <p:nvPr/>
          </p:nvGrpSpPr>
          <p:grpSpPr bwMode="auto">
            <a:xfrm>
              <a:off x="3264" y="2016"/>
              <a:ext cx="384" cy="1200"/>
              <a:chOff x="2736" y="2016"/>
              <a:chExt cx="384" cy="1200"/>
            </a:xfrm>
          </p:grpSpPr>
          <p:sp>
            <p:nvSpPr>
              <p:cNvPr id="108645" name="Line 101"/>
              <p:cNvSpPr>
                <a:spLocks noChangeShapeType="1"/>
              </p:cNvSpPr>
              <p:nvPr/>
            </p:nvSpPr>
            <p:spPr bwMode="auto">
              <a:xfrm flipH="1">
                <a:off x="2976" y="2016"/>
                <a:ext cx="144" cy="43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08646" name="Line 102"/>
              <p:cNvSpPr>
                <a:spLocks noChangeShapeType="1"/>
              </p:cNvSpPr>
              <p:nvPr/>
            </p:nvSpPr>
            <p:spPr bwMode="auto">
              <a:xfrm flipH="1">
                <a:off x="2736" y="2448"/>
                <a:ext cx="240" cy="76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  <p:grpSp>
        <p:nvGrpSpPr>
          <p:cNvPr id="108647" name="Group 103"/>
          <p:cNvGrpSpPr>
            <a:grpSpLocks/>
          </p:cNvGrpSpPr>
          <p:nvPr/>
        </p:nvGrpSpPr>
        <p:grpSpPr bwMode="auto">
          <a:xfrm>
            <a:off x="3733800" y="3200400"/>
            <a:ext cx="2590800" cy="2362200"/>
            <a:chOff x="2352" y="2016"/>
            <a:chExt cx="1632" cy="1488"/>
          </a:xfrm>
        </p:grpSpPr>
        <p:sp>
          <p:nvSpPr>
            <p:cNvPr id="108648" name="Line 104"/>
            <p:cNvSpPr>
              <a:spLocks noChangeShapeType="1"/>
            </p:cNvSpPr>
            <p:nvPr/>
          </p:nvSpPr>
          <p:spPr bwMode="auto">
            <a:xfrm flipH="1">
              <a:off x="2640" y="2160"/>
              <a:ext cx="96" cy="2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649" name="Line 105"/>
            <p:cNvSpPr>
              <a:spLocks noChangeShapeType="1"/>
            </p:cNvSpPr>
            <p:nvPr/>
          </p:nvSpPr>
          <p:spPr bwMode="auto">
            <a:xfrm flipH="1">
              <a:off x="2352" y="2448"/>
              <a:ext cx="288" cy="9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650" name="Line 106"/>
            <p:cNvSpPr>
              <a:spLocks noChangeShapeType="1"/>
            </p:cNvSpPr>
            <p:nvPr/>
          </p:nvSpPr>
          <p:spPr bwMode="auto">
            <a:xfrm flipH="1">
              <a:off x="3120" y="2304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651" name="Line 107"/>
            <p:cNvSpPr>
              <a:spLocks noChangeShapeType="1"/>
            </p:cNvSpPr>
            <p:nvPr/>
          </p:nvSpPr>
          <p:spPr bwMode="auto">
            <a:xfrm flipH="1">
              <a:off x="2784" y="2448"/>
              <a:ext cx="336" cy="10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652" name="Line 108"/>
            <p:cNvSpPr>
              <a:spLocks noChangeShapeType="1"/>
            </p:cNvSpPr>
            <p:nvPr/>
          </p:nvSpPr>
          <p:spPr bwMode="auto">
            <a:xfrm flipH="1">
              <a:off x="3600" y="2304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653" name="Line 109"/>
            <p:cNvSpPr>
              <a:spLocks noChangeShapeType="1"/>
            </p:cNvSpPr>
            <p:nvPr/>
          </p:nvSpPr>
          <p:spPr bwMode="auto">
            <a:xfrm flipH="1">
              <a:off x="3264" y="2448"/>
              <a:ext cx="336" cy="10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654" name="Line 110"/>
            <p:cNvSpPr>
              <a:spLocks noChangeShapeType="1"/>
            </p:cNvSpPr>
            <p:nvPr/>
          </p:nvSpPr>
          <p:spPr bwMode="auto">
            <a:xfrm flipH="1">
              <a:off x="3888" y="2160"/>
              <a:ext cx="96" cy="2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655" name="Line 111"/>
            <p:cNvSpPr>
              <a:spLocks noChangeShapeType="1"/>
            </p:cNvSpPr>
            <p:nvPr/>
          </p:nvSpPr>
          <p:spPr bwMode="auto">
            <a:xfrm flipH="1">
              <a:off x="3600" y="2448"/>
              <a:ext cx="288" cy="9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grpSp>
          <p:nvGrpSpPr>
            <p:cNvPr id="108656" name="Group 112"/>
            <p:cNvGrpSpPr>
              <a:grpSpLocks/>
            </p:cNvGrpSpPr>
            <p:nvPr/>
          </p:nvGrpSpPr>
          <p:grpSpPr bwMode="auto">
            <a:xfrm>
              <a:off x="2736" y="2016"/>
              <a:ext cx="384" cy="1200"/>
              <a:chOff x="2736" y="2016"/>
              <a:chExt cx="384" cy="1200"/>
            </a:xfrm>
          </p:grpSpPr>
          <p:sp>
            <p:nvSpPr>
              <p:cNvPr id="108657" name="Line 113"/>
              <p:cNvSpPr>
                <a:spLocks noChangeShapeType="1"/>
              </p:cNvSpPr>
              <p:nvPr/>
            </p:nvSpPr>
            <p:spPr bwMode="auto">
              <a:xfrm flipH="1">
                <a:off x="2976" y="2016"/>
                <a:ext cx="144" cy="43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08658" name="Line 114"/>
              <p:cNvSpPr>
                <a:spLocks noChangeShapeType="1"/>
              </p:cNvSpPr>
              <p:nvPr/>
            </p:nvSpPr>
            <p:spPr bwMode="auto">
              <a:xfrm flipH="1">
                <a:off x="2736" y="2448"/>
                <a:ext cx="240" cy="76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108659" name="Group 115"/>
            <p:cNvGrpSpPr>
              <a:grpSpLocks/>
            </p:cNvGrpSpPr>
            <p:nvPr/>
          </p:nvGrpSpPr>
          <p:grpSpPr bwMode="auto">
            <a:xfrm>
              <a:off x="3264" y="2016"/>
              <a:ext cx="384" cy="1200"/>
              <a:chOff x="2736" y="2016"/>
              <a:chExt cx="384" cy="1200"/>
            </a:xfrm>
          </p:grpSpPr>
          <p:sp>
            <p:nvSpPr>
              <p:cNvPr id="108660" name="Line 116"/>
              <p:cNvSpPr>
                <a:spLocks noChangeShapeType="1"/>
              </p:cNvSpPr>
              <p:nvPr/>
            </p:nvSpPr>
            <p:spPr bwMode="auto">
              <a:xfrm flipH="1">
                <a:off x="2976" y="2016"/>
                <a:ext cx="144" cy="43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08661" name="Line 117"/>
              <p:cNvSpPr>
                <a:spLocks noChangeShapeType="1"/>
              </p:cNvSpPr>
              <p:nvPr/>
            </p:nvSpPr>
            <p:spPr bwMode="auto">
              <a:xfrm flipH="1">
                <a:off x="2736" y="2448"/>
                <a:ext cx="240" cy="76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  <p:grpSp>
        <p:nvGrpSpPr>
          <p:cNvPr id="108662" name="Group 118"/>
          <p:cNvGrpSpPr>
            <a:grpSpLocks/>
          </p:cNvGrpSpPr>
          <p:nvPr/>
        </p:nvGrpSpPr>
        <p:grpSpPr bwMode="auto">
          <a:xfrm>
            <a:off x="3733800" y="3200400"/>
            <a:ext cx="2590800" cy="2362200"/>
            <a:chOff x="2352" y="2016"/>
            <a:chExt cx="1632" cy="1488"/>
          </a:xfrm>
        </p:grpSpPr>
        <p:sp>
          <p:nvSpPr>
            <p:cNvPr id="108663" name="Line 119"/>
            <p:cNvSpPr>
              <a:spLocks noChangeShapeType="1"/>
            </p:cNvSpPr>
            <p:nvPr/>
          </p:nvSpPr>
          <p:spPr bwMode="auto">
            <a:xfrm flipH="1">
              <a:off x="2640" y="2160"/>
              <a:ext cx="96" cy="2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664" name="Line 120"/>
            <p:cNvSpPr>
              <a:spLocks noChangeShapeType="1"/>
            </p:cNvSpPr>
            <p:nvPr/>
          </p:nvSpPr>
          <p:spPr bwMode="auto">
            <a:xfrm flipH="1">
              <a:off x="2352" y="2448"/>
              <a:ext cx="288" cy="9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665" name="Line 121"/>
            <p:cNvSpPr>
              <a:spLocks noChangeShapeType="1"/>
            </p:cNvSpPr>
            <p:nvPr/>
          </p:nvSpPr>
          <p:spPr bwMode="auto">
            <a:xfrm flipH="1">
              <a:off x="3120" y="2304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666" name="Line 122"/>
            <p:cNvSpPr>
              <a:spLocks noChangeShapeType="1"/>
            </p:cNvSpPr>
            <p:nvPr/>
          </p:nvSpPr>
          <p:spPr bwMode="auto">
            <a:xfrm flipH="1">
              <a:off x="2784" y="2448"/>
              <a:ext cx="336" cy="10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667" name="Line 123"/>
            <p:cNvSpPr>
              <a:spLocks noChangeShapeType="1"/>
            </p:cNvSpPr>
            <p:nvPr/>
          </p:nvSpPr>
          <p:spPr bwMode="auto">
            <a:xfrm flipH="1">
              <a:off x="3600" y="2304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668" name="Line 124"/>
            <p:cNvSpPr>
              <a:spLocks noChangeShapeType="1"/>
            </p:cNvSpPr>
            <p:nvPr/>
          </p:nvSpPr>
          <p:spPr bwMode="auto">
            <a:xfrm flipH="1">
              <a:off x="3264" y="2448"/>
              <a:ext cx="336" cy="10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669" name="Line 125"/>
            <p:cNvSpPr>
              <a:spLocks noChangeShapeType="1"/>
            </p:cNvSpPr>
            <p:nvPr/>
          </p:nvSpPr>
          <p:spPr bwMode="auto">
            <a:xfrm flipH="1">
              <a:off x="3888" y="2160"/>
              <a:ext cx="96" cy="2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8670" name="Line 126"/>
            <p:cNvSpPr>
              <a:spLocks noChangeShapeType="1"/>
            </p:cNvSpPr>
            <p:nvPr/>
          </p:nvSpPr>
          <p:spPr bwMode="auto">
            <a:xfrm flipH="1">
              <a:off x="3600" y="2448"/>
              <a:ext cx="288" cy="9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grpSp>
          <p:nvGrpSpPr>
            <p:cNvPr id="108671" name="Group 127"/>
            <p:cNvGrpSpPr>
              <a:grpSpLocks/>
            </p:cNvGrpSpPr>
            <p:nvPr/>
          </p:nvGrpSpPr>
          <p:grpSpPr bwMode="auto">
            <a:xfrm>
              <a:off x="2736" y="2016"/>
              <a:ext cx="384" cy="1200"/>
              <a:chOff x="2736" y="2016"/>
              <a:chExt cx="384" cy="1200"/>
            </a:xfrm>
          </p:grpSpPr>
          <p:sp>
            <p:nvSpPr>
              <p:cNvPr id="108672" name="Line 128"/>
              <p:cNvSpPr>
                <a:spLocks noChangeShapeType="1"/>
              </p:cNvSpPr>
              <p:nvPr/>
            </p:nvSpPr>
            <p:spPr bwMode="auto">
              <a:xfrm flipH="1">
                <a:off x="2976" y="2016"/>
                <a:ext cx="144" cy="43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08673" name="Line 129"/>
              <p:cNvSpPr>
                <a:spLocks noChangeShapeType="1"/>
              </p:cNvSpPr>
              <p:nvPr/>
            </p:nvSpPr>
            <p:spPr bwMode="auto">
              <a:xfrm flipH="1">
                <a:off x="2736" y="2448"/>
                <a:ext cx="240" cy="76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108674" name="Group 130"/>
            <p:cNvGrpSpPr>
              <a:grpSpLocks/>
            </p:cNvGrpSpPr>
            <p:nvPr/>
          </p:nvGrpSpPr>
          <p:grpSpPr bwMode="auto">
            <a:xfrm>
              <a:off x="3264" y="2016"/>
              <a:ext cx="384" cy="1200"/>
              <a:chOff x="2736" y="2016"/>
              <a:chExt cx="384" cy="1200"/>
            </a:xfrm>
          </p:grpSpPr>
          <p:sp>
            <p:nvSpPr>
              <p:cNvPr id="108675" name="Line 131"/>
              <p:cNvSpPr>
                <a:spLocks noChangeShapeType="1"/>
              </p:cNvSpPr>
              <p:nvPr/>
            </p:nvSpPr>
            <p:spPr bwMode="auto">
              <a:xfrm flipH="1">
                <a:off x="2976" y="2016"/>
                <a:ext cx="144" cy="43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08676" name="Line 132"/>
              <p:cNvSpPr>
                <a:spLocks noChangeShapeType="1"/>
              </p:cNvSpPr>
              <p:nvPr/>
            </p:nvSpPr>
            <p:spPr bwMode="auto">
              <a:xfrm flipH="1">
                <a:off x="2736" y="2448"/>
                <a:ext cx="240" cy="76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  <p:sp>
        <p:nvSpPr>
          <p:cNvPr id="108574" name="Line 30"/>
          <p:cNvSpPr>
            <a:spLocks noChangeShapeType="1"/>
          </p:cNvSpPr>
          <p:nvPr/>
        </p:nvSpPr>
        <p:spPr bwMode="auto">
          <a:xfrm>
            <a:off x="4343400" y="3429000"/>
            <a:ext cx="685800" cy="2286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575" name="Line 31"/>
          <p:cNvSpPr>
            <a:spLocks noChangeShapeType="1"/>
          </p:cNvSpPr>
          <p:nvPr/>
        </p:nvSpPr>
        <p:spPr bwMode="auto">
          <a:xfrm>
            <a:off x="5029200" y="3657600"/>
            <a:ext cx="762000" cy="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678" name="AutoShape 1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433388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08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58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57" name="AutoShape 125"/>
          <p:cNvSpPr>
            <a:spLocks noChangeArrowheads="1"/>
          </p:cNvSpPr>
          <p:nvPr/>
        </p:nvSpPr>
        <p:spPr bwMode="auto">
          <a:xfrm>
            <a:off x="4343400" y="3200400"/>
            <a:ext cx="1981200" cy="457200"/>
          </a:xfrm>
          <a:prstGeom prst="hexagon">
            <a:avLst>
              <a:gd name="adj" fmla="val 131946"/>
              <a:gd name="vf" fmla="val 115470"/>
            </a:avLst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981075"/>
            <a:ext cx="6408738" cy="636588"/>
          </a:xfrm>
        </p:spPr>
        <p:txBody>
          <a:bodyPr/>
          <a:lstStyle/>
          <a:p>
            <a:pPr algn="ctr"/>
            <a:r>
              <a:rPr lang="ru-RU" sz="4400" i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Грани основания</a:t>
            </a:r>
          </a:p>
        </p:txBody>
      </p:sp>
      <p:sp>
        <p:nvSpPr>
          <p:cNvPr id="95286" name="Text Box 54"/>
          <p:cNvSpPr txBox="1">
            <a:spLocks noChangeArrowheads="1"/>
          </p:cNvSpPr>
          <p:nvPr/>
        </p:nvSpPr>
        <p:spPr bwMode="auto">
          <a:xfrm>
            <a:off x="3032125" y="2860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400"/>
          </a:p>
        </p:txBody>
      </p:sp>
      <p:sp>
        <p:nvSpPr>
          <p:cNvPr id="95331" name="Line 99"/>
          <p:cNvSpPr>
            <a:spLocks noChangeShapeType="1"/>
          </p:cNvSpPr>
          <p:nvPr/>
        </p:nvSpPr>
        <p:spPr bwMode="auto">
          <a:xfrm flipH="1">
            <a:off x="4191000" y="3429000"/>
            <a:ext cx="152400" cy="4572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5332" name="Line 100"/>
          <p:cNvSpPr>
            <a:spLocks noChangeShapeType="1"/>
          </p:cNvSpPr>
          <p:nvPr/>
        </p:nvSpPr>
        <p:spPr bwMode="auto">
          <a:xfrm flipH="1">
            <a:off x="3733800" y="3886200"/>
            <a:ext cx="457200" cy="14478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5333" name="Line 101"/>
          <p:cNvSpPr>
            <a:spLocks noChangeShapeType="1"/>
          </p:cNvSpPr>
          <p:nvPr/>
        </p:nvSpPr>
        <p:spPr bwMode="auto">
          <a:xfrm flipH="1">
            <a:off x="4876800" y="3657600"/>
            <a:ext cx="76200" cy="2286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5335" name="Line 103"/>
          <p:cNvSpPr>
            <a:spLocks noChangeShapeType="1"/>
          </p:cNvSpPr>
          <p:nvPr/>
        </p:nvSpPr>
        <p:spPr bwMode="auto">
          <a:xfrm flipH="1">
            <a:off x="5638800" y="3657600"/>
            <a:ext cx="76200" cy="2286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5337" name="Line 105"/>
          <p:cNvSpPr>
            <a:spLocks noChangeShapeType="1"/>
          </p:cNvSpPr>
          <p:nvPr/>
        </p:nvSpPr>
        <p:spPr bwMode="auto">
          <a:xfrm flipH="1">
            <a:off x="6172200" y="3429000"/>
            <a:ext cx="152400" cy="4572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5338" name="Line 106"/>
          <p:cNvSpPr>
            <a:spLocks noChangeShapeType="1"/>
          </p:cNvSpPr>
          <p:nvPr/>
        </p:nvSpPr>
        <p:spPr bwMode="auto">
          <a:xfrm flipH="1">
            <a:off x="5715000" y="3886200"/>
            <a:ext cx="457200" cy="14478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5339" name="Text Box 107"/>
          <p:cNvSpPr txBox="1">
            <a:spLocks noChangeArrowheads="1"/>
          </p:cNvSpPr>
          <p:nvPr/>
        </p:nvSpPr>
        <p:spPr bwMode="auto">
          <a:xfrm>
            <a:off x="3870325" y="3138488"/>
            <a:ext cx="45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5340" name="Text Box 108"/>
          <p:cNvSpPr txBox="1">
            <a:spLocks noChangeArrowheads="1"/>
          </p:cNvSpPr>
          <p:nvPr/>
        </p:nvSpPr>
        <p:spPr bwMode="auto">
          <a:xfrm>
            <a:off x="5089525" y="3595688"/>
            <a:ext cx="436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5341" name="Text Box 109"/>
          <p:cNvSpPr txBox="1">
            <a:spLocks noChangeArrowheads="1"/>
          </p:cNvSpPr>
          <p:nvPr/>
        </p:nvSpPr>
        <p:spPr bwMode="auto">
          <a:xfrm>
            <a:off x="5775325" y="3595688"/>
            <a:ext cx="45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5342" name="Text Box 110"/>
          <p:cNvSpPr txBox="1">
            <a:spLocks noChangeArrowheads="1"/>
          </p:cNvSpPr>
          <p:nvPr/>
        </p:nvSpPr>
        <p:spPr bwMode="auto">
          <a:xfrm>
            <a:off x="6384925" y="3138488"/>
            <a:ext cx="45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5343" name="Text Box 111"/>
          <p:cNvSpPr txBox="1">
            <a:spLocks noChangeArrowheads="1"/>
          </p:cNvSpPr>
          <p:nvPr/>
        </p:nvSpPr>
        <p:spPr bwMode="auto">
          <a:xfrm>
            <a:off x="5775325" y="2757488"/>
            <a:ext cx="436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5344" name="Text Box 112"/>
          <p:cNvSpPr txBox="1">
            <a:spLocks noChangeArrowheads="1"/>
          </p:cNvSpPr>
          <p:nvPr/>
        </p:nvSpPr>
        <p:spPr bwMode="auto">
          <a:xfrm>
            <a:off x="4937125" y="2757488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5345" name="Text Box 113"/>
          <p:cNvSpPr txBox="1">
            <a:spLocks noChangeArrowheads="1"/>
          </p:cNvSpPr>
          <p:nvPr/>
        </p:nvSpPr>
        <p:spPr bwMode="auto">
          <a:xfrm>
            <a:off x="3413125" y="527208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5346" name="Text Box 114"/>
          <p:cNvSpPr txBox="1">
            <a:spLocks noChangeArrowheads="1"/>
          </p:cNvSpPr>
          <p:nvPr/>
        </p:nvSpPr>
        <p:spPr bwMode="auto">
          <a:xfrm>
            <a:off x="4327525" y="5576888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5347" name="Text Box 115"/>
          <p:cNvSpPr txBox="1">
            <a:spLocks noChangeArrowheads="1"/>
          </p:cNvSpPr>
          <p:nvPr/>
        </p:nvSpPr>
        <p:spPr bwMode="auto">
          <a:xfrm>
            <a:off x="5241925" y="550068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5348" name="Text Box 116"/>
          <p:cNvSpPr txBox="1">
            <a:spLocks noChangeArrowheads="1"/>
          </p:cNvSpPr>
          <p:nvPr/>
        </p:nvSpPr>
        <p:spPr bwMode="auto">
          <a:xfrm>
            <a:off x="5775325" y="519588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5349" name="Text Box 117"/>
          <p:cNvSpPr txBox="1">
            <a:spLocks noChangeArrowheads="1"/>
          </p:cNvSpPr>
          <p:nvPr/>
        </p:nvSpPr>
        <p:spPr bwMode="auto">
          <a:xfrm>
            <a:off x="4860925" y="4662488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5350" name="Text Box 118"/>
          <p:cNvSpPr txBox="1">
            <a:spLocks noChangeArrowheads="1"/>
          </p:cNvSpPr>
          <p:nvPr/>
        </p:nvSpPr>
        <p:spPr bwMode="auto">
          <a:xfrm>
            <a:off x="4022725" y="4738688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95351" name="Group 119"/>
          <p:cNvGrpSpPr>
            <a:grpSpLocks/>
          </p:cNvGrpSpPr>
          <p:nvPr/>
        </p:nvGrpSpPr>
        <p:grpSpPr bwMode="auto">
          <a:xfrm>
            <a:off x="4343400" y="3200400"/>
            <a:ext cx="609600" cy="1905000"/>
            <a:chOff x="2736" y="2016"/>
            <a:chExt cx="384" cy="1200"/>
          </a:xfrm>
        </p:grpSpPr>
        <p:sp>
          <p:nvSpPr>
            <p:cNvPr id="95352" name="Line 120"/>
            <p:cNvSpPr>
              <a:spLocks noChangeShapeType="1"/>
            </p:cNvSpPr>
            <p:nvPr/>
          </p:nvSpPr>
          <p:spPr bwMode="auto">
            <a:xfrm flipH="1">
              <a:off x="2976" y="2016"/>
              <a:ext cx="144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5353" name="Line 121"/>
            <p:cNvSpPr>
              <a:spLocks noChangeShapeType="1"/>
            </p:cNvSpPr>
            <p:nvPr/>
          </p:nvSpPr>
          <p:spPr bwMode="auto">
            <a:xfrm flipH="1">
              <a:off x="2736" y="2448"/>
              <a:ext cx="240" cy="76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95354" name="Group 122"/>
          <p:cNvGrpSpPr>
            <a:grpSpLocks/>
          </p:cNvGrpSpPr>
          <p:nvPr/>
        </p:nvGrpSpPr>
        <p:grpSpPr bwMode="auto">
          <a:xfrm>
            <a:off x="5105400" y="3200400"/>
            <a:ext cx="609600" cy="1905000"/>
            <a:chOff x="2736" y="2016"/>
            <a:chExt cx="384" cy="1200"/>
          </a:xfrm>
        </p:grpSpPr>
        <p:sp>
          <p:nvSpPr>
            <p:cNvPr id="95355" name="Line 123"/>
            <p:cNvSpPr>
              <a:spLocks noChangeShapeType="1"/>
            </p:cNvSpPr>
            <p:nvPr/>
          </p:nvSpPr>
          <p:spPr bwMode="auto">
            <a:xfrm flipH="1">
              <a:off x="2976" y="2016"/>
              <a:ext cx="144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5356" name="Line 124"/>
            <p:cNvSpPr>
              <a:spLocks noChangeShapeType="1"/>
            </p:cNvSpPr>
            <p:nvPr/>
          </p:nvSpPr>
          <p:spPr bwMode="auto">
            <a:xfrm flipH="1">
              <a:off x="2736" y="2448"/>
              <a:ext cx="240" cy="76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95334" name="Line 102"/>
          <p:cNvSpPr>
            <a:spLocks noChangeShapeType="1"/>
          </p:cNvSpPr>
          <p:nvPr/>
        </p:nvSpPr>
        <p:spPr bwMode="auto">
          <a:xfrm flipH="1">
            <a:off x="4343400" y="3886200"/>
            <a:ext cx="533400" cy="16764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5336" name="Line 104"/>
          <p:cNvSpPr>
            <a:spLocks noChangeShapeType="1"/>
          </p:cNvSpPr>
          <p:nvPr/>
        </p:nvSpPr>
        <p:spPr bwMode="auto">
          <a:xfrm flipH="1">
            <a:off x="5105400" y="3886200"/>
            <a:ext cx="533400" cy="16764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5376" name="Line 144"/>
          <p:cNvSpPr>
            <a:spLocks noChangeShapeType="1"/>
          </p:cNvSpPr>
          <p:nvPr/>
        </p:nvSpPr>
        <p:spPr bwMode="auto">
          <a:xfrm>
            <a:off x="3733800" y="5334000"/>
            <a:ext cx="609600" cy="2286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5377" name="Line 145"/>
          <p:cNvSpPr>
            <a:spLocks noChangeShapeType="1"/>
          </p:cNvSpPr>
          <p:nvPr/>
        </p:nvSpPr>
        <p:spPr bwMode="auto">
          <a:xfrm>
            <a:off x="4343400" y="5562600"/>
            <a:ext cx="762000" cy="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5378" name="Line 146"/>
          <p:cNvSpPr>
            <a:spLocks noChangeShapeType="1"/>
          </p:cNvSpPr>
          <p:nvPr/>
        </p:nvSpPr>
        <p:spPr bwMode="auto">
          <a:xfrm flipV="1">
            <a:off x="5105400" y="5334000"/>
            <a:ext cx="609600" cy="2286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5380" name="Line 148"/>
          <p:cNvSpPr>
            <a:spLocks noChangeShapeType="1"/>
          </p:cNvSpPr>
          <p:nvPr/>
        </p:nvSpPr>
        <p:spPr bwMode="auto">
          <a:xfrm>
            <a:off x="5105400" y="5105400"/>
            <a:ext cx="609600" cy="228600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5381" name="Line 149"/>
          <p:cNvSpPr>
            <a:spLocks noChangeShapeType="1"/>
          </p:cNvSpPr>
          <p:nvPr/>
        </p:nvSpPr>
        <p:spPr bwMode="auto">
          <a:xfrm>
            <a:off x="4343400" y="5105400"/>
            <a:ext cx="762000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5382" name="Line 150"/>
          <p:cNvSpPr>
            <a:spLocks noChangeShapeType="1"/>
          </p:cNvSpPr>
          <p:nvPr/>
        </p:nvSpPr>
        <p:spPr bwMode="auto">
          <a:xfrm flipV="1">
            <a:off x="3733800" y="5105400"/>
            <a:ext cx="609600" cy="228600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grpSp>
        <p:nvGrpSpPr>
          <p:cNvPr id="95385" name="Group 153"/>
          <p:cNvGrpSpPr>
            <a:grpSpLocks/>
          </p:cNvGrpSpPr>
          <p:nvPr/>
        </p:nvGrpSpPr>
        <p:grpSpPr bwMode="auto">
          <a:xfrm>
            <a:off x="3733800" y="3200400"/>
            <a:ext cx="2590800" cy="2362200"/>
            <a:chOff x="2352" y="2016"/>
            <a:chExt cx="1632" cy="1488"/>
          </a:xfrm>
        </p:grpSpPr>
        <p:sp>
          <p:nvSpPr>
            <p:cNvPr id="95383" name="AutoShape 151"/>
            <p:cNvSpPr>
              <a:spLocks noChangeArrowheads="1"/>
            </p:cNvSpPr>
            <p:nvPr/>
          </p:nvSpPr>
          <p:spPr bwMode="auto">
            <a:xfrm>
              <a:off x="2736" y="2016"/>
              <a:ext cx="1248" cy="288"/>
            </a:xfrm>
            <a:prstGeom prst="hexagon">
              <a:avLst>
                <a:gd name="adj" fmla="val 131946"/>
                <a:gd name="vf" fmla="val 115470"/>
              </a:avLst>
            </a:prstGeom>
            <a:solidFill>
              <a:srgbClr val="00CCFF">
                <a:alpha val="50000"/>
              </a:srgbClr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384" name="AutoShape 152"/>
            <p:cNvSpPr>
              <a:spLocks noChangeArrowheads="1"/>
            </p:cNvSpPr>
            <p:nvPr/>
          </p:nvSpPr>
          <p:spPr bwMode="auto">
            <a:xfrm>
              <a:off x="2352" y="3216"/>
              <a:ext cx="1248" cy="288"/>
            </a:xfrm>
            <a:prstGeom prst="hexagon">
              <a:avLst>
                <a:gd name="adj" fmla="val 131946"/>
                <a:gd name="vf" fmla="val 115470"/>
              </a:avLst>
            </a:prstGeom>
            <a:solidFill>
              <a:srgbClr val="00CCFF">
                <a:alpha val="50000"/>
              </a:srgbClr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5386" name="Group 154"/>
          <p:cNvGrpSpPr>
            <a:grpSpLocks/>
          </p:cNvGrpSpPr>
          <p:nvPr/>
        </p:nvGrpSpPr>
        <p:grpSpPr bwMode="auto">
          <a:xfrm>
            <a:off x="3733800" y="3200400"/>
            <a:ext cx="2590800" cy="2362200"/>
            <a:chOff x="2352" y="2016"/>
            <a:chExt cx="1632" cy="1488"/>
          </a:xfrm>
        </p:grpSpPr>
        <p:sp>
          <p:nvSpPr>
            <p:cNvPr id="95387" name="AutoShape 155"/>
            <p:cNvSpPr>
              <a:spLocks noChangeArrowheads="1"/>
            </p:cNvSpPr>
            <p:nvPr/>
          </p:nvSpPr>
          <p:spPr bwMode="auto">
            <a:xfrm>
              <a:off x="2736" y="2016"/>
              <a:ext cx="1248" cy="288"/>
            </a:xfrm>
            <a:prstGeom prst="hexagon">
              <a:avLst>
                <a:gd name="adj" fmla="val 131946"/>
                <a:gd name="vf" fmla="val 115470"/>
              </a:avLst>
            </a:prstGeom>
            <a:solidFill>
              <a:srgbClr val="00CCFF">
                <a:alpha val="50000"/>
              </a:srgbClr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388" name="AutoShape 156"/>
            <p:cNvSpPr>
              <a:spLocks noChangeArrowheads="1"/>
            </p:cNvSpPr>
            <p:nvPr/>
          </p:nvSpPr>
          <p:spPr bwMode="auto">
            <a:xfrm>
              <a:off x="2352" y="3216"/>
              <a:ext cx="1248" cy="288"/>
            </a:xfrm>
            <a:prstGeom prst="hexagon">
              <a:avLst>
                <a:gd name="adj" fmla="val 131946"/>
                <a:gd name="vf" fmla="val 115470"/>
              </a:avLst>
            </a:prstGeom>
            <a:solidFill>
              <a:srgbClr val="00CCFF">
                <a:alpha val="50000"/>
              </a:srgbClr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5389" name="Group 157"/>
          <p:cNvGrpSpPr>
            <a:grpSpLocks/>
          </p:cNvGrpSpPr>
          <p:nvPr/>
        </p:nvGrpSpPr>
        <p:grpSpPr bwMode="auto">
          <a:xfrm>
            <a:off x="3733800" y="3200400"/>
            <a:ext cx="2590800" cy="2362200"/>
            <a:chOff x="2352" y="2016"/>
            <a:chExt cx="1632" cy="1488"/>
          </a:xfrm>
        </p:grpSpPr>
        <p:sp>
          <p:nvSpPr>
            <p:cNvPr id="95390" name="AutoShape 158"/>
            <p:cNvSpPr>
              <a:spLocks noChangeArrowheads="1"/>
            </p:cNvSpPr>
            <p:nvPr/>
          </p:nvSpPr>
          <p:spPr bwMode="auto">
            <a:xfrm>
              <a:off x="2736" y="2016"/>
              <a:ext cx="1248" cy="288"/>
            </a:xfrm>
            <a:prstGeom prst="hexagon">
              <a:avLst>
                <a:gd name="adj" fmla="val 131946"/>
                <a:gd name="vf" fmla="val 115470"/>
              </a:avLst>
            </a:prstGeom>
            <a:solidFill>
              <a:srgbClr val="00CCFF">
                <a:alpha val="50000"/>
              </a:srgbClr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391" name="AutoShape 159"/>
            <p:cNvSpPr>
              <a:spLocks noChangeArrowheads="1"/>
            </p:cNvSpPr>
            <p:nvPr/>
          </p:nvSpPr>
          <p:spPr bwMode="auto">
            <a:xfrm>
              <a:off x="2352" y="3216"/>
              <a:ext cx="1248" cy="288"/>
            </a:xfrm>
            <a:prstGeom prst="hexagon">
              <a:avLst>
                <a:gd name="adj" fmla="val 131946"/>
                <a:gd name="vf" fmla="val 115470"/>
              </a:avLst>
            </a:prstGeom>
            <a:solidFill>
              <a:srgbClr val="00CCFF">
                <a:alpha val="50000"/>
              </a:srgbClr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5392" name="Group 160"/>
          <p:cNvGrpSpPr>
            <a:grpSpLocks/>
          </p:cNvGrpSpPr>
          <p:nvPr/>
        </p:nvGrpSpPr>
        <p:grpSpPr bwMode="auto">
          <a:xfrm>
            <a:off x="3733800" y="3200400"/>
            <a:ext cx="2590800" cy="2362200"/>
            <a:chOff x="2352" y="2016"/>
            <a:chExt cx="1632" cy="1488"/>
          </a:xfrm>
        </p:grpSpPr>
        <p:sp>
          <p:nvSpPr>
            <p:cNvPr id="95393" name="AutoShape 161"/>
            <p:cNvSpPr>
              <a:spLocks noChangeArrowheads="1"/>
            </p:cNvSpPr>
            <p:nvPr/>
          </p:nvSpPr>
          <p:spPr bwMode="auto">
            <a:xfrm>
              <a:off x="2736" y="2016"/>
              <a:ext cx="1248" cy="288"/>
            </a:xfrm>
            <a:prstGeom prst="hexagon">
              <a:avLst>
                <a:gd name="adj" fmla="val 131946"/>
                <a:gd name="vf" fmla="val 115470"/>
              </a:avLst>
            </a:prstGeom>
            <a:solidFill>
              <a:srgbClr val="00CCFF">
                <a:alpha val="50000"/>
              </a:srgbClr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394" name="AutoShape 162"/>
            <p:cNvSpPr>
              <a:spLocks noChangeArrowheads="1"/>
            </p:cNvSpPr>
            <p:nvPr/>
          </p:nvSpPr>
          <p:spPr bwMode="auto">
            <a:xfrm>
              <a:off x="2352" y="3216"/>
              <a:ext cx="1248" cy="288"/>
            </a:xfrm>
            <a:prstGeom prst="hexagon">
              <a:avLst>
                <a:gd name="adj" fmla="val 131946"/>
                <a:gd name="vf" fmla="val 115470"/>
              </a:avLst>
            </a:prstGeom>
            <a:solidFill>
              <a:srgbClr val="00CCFF">
                <a:alpha val="50000"/>
              </a:srgbClr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5398" name="Group 166"/>
          <p:cNvGrpSpPr>
            <a:grpSpLocks/>
          </p:cNvGrpSpPr>
          <p:nvPr/>
        </p:nvGrpSpPr>
        <p:grpSpPr bwMode="auto">
          <a:xfrm>
            <a:off x="3733800" y="3200400"/>
            <a:ext cx="2590800" cy="2362200"/>
            <a:chOff x="2352" y="2016"/>
            <a:chExt cx="1632" cy="1488"/>
          </a:xfrm>
        </p:grpSpPr>
        <p:sp>
          <p:nvSpPr>
            <p:cNvPr id="95396" name="AutoShape 164"/>
            <p:cNvSpPr>
              <a:spLocks noChangeArrowheads="1"/>
            </p:cNvSpPr>
            <p:nvPr/>
          </p:nvSpPr>
          <p:spPr bwMode="auto">
            <a:xfrm>
              <a:off x="2736" y="2016"/>
              <a:ext cx="1248" cy="288"/>
            </a:xfrm>
            <a:prstGeom prst="hexagon">
              <a:avLst>
                <a:gd name="adj" fmla="val 131946"/>
                <a:gd name="vf" fmla="val 115470"/>
              </a:avLst>
            </a:prstGeom>
            <a:solidFill>
              <a:srgbClr val="00CCFF">
                <a:alpha val="50000"/>
              </a:srgbClr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397" name="AutoShape 165"/>
            <p:cNvSpPr>
              <a:spLocks noChangeArrowheads="1"/>
            </p:cNvSpPr>
            <p:nvPr/>
          </p:nvSpPr>
          <p:spPr bwMode="auto">
            <a:xfrm>
              <a:off x="2352" y="3216"/>
              <a:ext cx="1248" cy="288"/>
            </a:xfrm>
            <a:prstGeom prst="hexagon">
              <a:avLst>
                <a:gd name="adj" fmla="val 131946"/>
                <a:gd name="vf" fmla="val 115470"/>
              </a:avLst>
            </a:prstGeom>
            <a:solidFill>
              <a:srgbClr val="00CCFF">
                <a:alpha val="50000"/>
              </a:srgbClr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5399" name="AutoShape 16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433388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9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617" name="Group 49"/>
          <p:cNvGrpSpPr>
            <a:grpSpLocks/>
          </p:cNvGrpSpPr>
          <p:nvPr/>
        </p:nvGrpSpPr>
        <p:grpSpPr bwMode="auto">
          <a:xfrm>
            <a:off x="3810000" y="3124200"/>
            <a:ext cx="1066800" cy="2286000"/>
            <a:chOff x="3312" y="2111"/>
            <a:chExt cx="624" cy="1440"/>
          </a:xfrm>
        </p:grpSpPr>
        <p:sp>
          <p:nvSpPr>
            <p:cNvPr id="109618" name="Rectangle 50"/>
            <p:cNvSpPr>
              <a:spLocks noChangeArrowheads="1"/>
            </p:cNvSpPr>
            <p:nvPr/>
          </p:nvSpPr>
          <p:spPr bwMode="auto">
            <a:xfrm rot="1026418">
              <a:off x="3483" y="2301"/>
              <a:ext cx="288" cy="1059"/>
            </a:xfrm>
            <a:prstGeom prst="rect">
              <a:avLst/>
            </a:prstGeom>
            <a:solidFill>
              <a:srgbClr val="7BCEEB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619" name="AutoShape 51"/>
            <p:cNvSpPr>
              <a:spLocks noChangeArrowheads="1"/>
            </p:cNvSpPr>
            <p:nvPr/>
          </p:nvSpPr>
          <p:spPr bwMode="auto">
            <a:xfrm rot="1170550" flipH="1">
              <a:off x="3697" y="2111"/>
              <a:ext cx="239" cy="241"/>
            </a:xfrm>
            <a:prstGeom prst="rtTriangle">
              <a:avLst/>
            </a:prstGeom>
            <a:solidFill>
              <a:srgbClr val="7BCEEB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620" name="AutoShape 52"/>
            <p:cNvSpPr>
              <a:spLocks noChangeArrowheads="1"/>
            </p:cNvSpPr>
            <p:nvPr/>
          </p:nvSpPr>
          <p:spPr bwMode="auto">
            <a:xfrm rot="-4079656" flipH="1" flipV="1">
              <a:off x="3313" y="3311"/>
              <a:ext cx="239" cy="241"/>
            </a:xfrm>
            <a:prstGeom prst="rtTriangle">
              <a:avLst/>
            </a:prstGeom>
            <a:solidFill>
              <a:srgbClr val="7BCEEB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612" name="Rectangle 44"/>
          <p:cNvSpPr>
            <a:spLocks noChangeArrowheads="1"/>
          </p:cNvSpPr>
          <p:nvPr/>
        </p:nvSpPr>
        <p:spPr bwMode="auto">
          <a:xfrm rot="1080000">
            <a:off x="5489575" y="3252788"/>
            <a:ext cx="533400" cy="1990725"/>
          </a:xfrm>
          <a:prstGeom prst="rect">
            <a:avLst/>
          </a:prstGeom>
          <a:solidFill>
            <a:srgbClr val="7BCEEB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908050"/>
            <a:ext cx="5832475" cy="708025"/>
          </a:xfrm>
        </p:spPr>
        <p:txBody>
          <a:bodyPr/>
          <a:lstStyle/>
          <a:p>
            <a:pPr algn="ctr"/>
            <a:r>
              <a:rPr lang="ru-RU" sz="4400" i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Боковые грани</a:t>
            </a:r>
          </a:p>
        </p:txBody>
      </p:sp>
      <p:sp>
        <p:nvSpPr>
          <p:cNvPr id="109603" name="Line 35"/>
          <p:cNvSpPr>
            <a:spLocks noChangeShapeType="1"/>
          </p:cNvSpPr>
          <p:nvPr/>
        </p:nvSpPr>
        <p:spPr bwMode="auto">
          <a:xfrm flipV="1">
            <a:off x="4343400" y="3200400"/>
            <a:ext cx="609600" cy="2286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9608" name="Line 40"/>
          <p:cNvSpPr>
            <a:spLocks noChangeShapeType="1"/>
          </p:cNvSpPr>
          <p:nvPr/>
        </p:nvSpPr>
        <p:spPr bwMode="auto">
          <a:xfrm flipV="1">
            <a:off x="3733800" y="5105400"/>
            <a:ext cx="609600" cy="228600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9610" name="Line 42"/>
          <p:cNvSpPr>
            <a:spLocks noChangeShapeType="1"/>
          </p:cNvSpPr>
          <p:nvPr/>
        </p:nvSpPr>
        <p:spPr bwMode="auto">
          <a:xfrm>
            <a:off x="5181600" y="5105400"/>
            <a:ext cx="533400" cy="228600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grpSp>
        <p:nvGrpSpPr>
          <p:cNvPr id="109637" name="Group 69"/>
          <p:cNvGrpSpPr>
            <a:grpSpLocks/>
          </p:cNvGrpSpPr>
          <p:nvPr/>
        </p:nvGrpSpPr>
        <p:grpSpPr bwMode="auto">
          <a:xfrm>
            <a:off x="4419600" y="3048000"/>
            <a:ext cx="1371600" cy="2098675"/>
            <a:chOff x="2784" y="1908"/>
            <a:chExt cx="864" cy="1322"/>
          </a:xfrm>
        </p:grpSpPr>
        <p:sp>
          <p:nvSpPr>
            <p:cNvPr id="109626" name="Rectangle 58"/>
            <p:cNvSpPr>
              <a:spLocks noChangeArrowheads="1"/>
            </p:cNvSpPr>
            <p:nvPr/>
          </p:nvSpPr>
          <p:spPr bwMode="auto">
            <a:xfrm rot="1020847">
              <a:off x="2928" y="2075"/>
              <a:ext cx="532" cy="1103"/>
            </a:xfrm>
            <a:prstGeom prst="rect">
              <a:avLst/>
            </a:prstGeom>
            <a:solidFill>
              <a:srgbClr val="7BCEEB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627" name="AutoShape 59"/>
            <p:cNvSpPr>
              <a:spLocks noChangeArrowheads="1"/>
            </p:cNvSpPr>
            <p:nvPr/>
          </p:nvSpPr>
          <p:spPr bwMode="auto">
            <a:xfrm>
              <a:off x="2784" y="2976"/>
              <a:ext cx="482" cy="254"/>
            </a:xfrm>
            <a:prstGeom prst="rtTriangle">
              <a:avLst/>
            </a:prstGeom>
            <a:solidFill>
              <a:srgbClr val="7BCEEB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628" name="AutoShape 60"/>
            <p:cNvSpPr>
              <a:spLocks noChangeArrowheads="1"/>
            </p:cNvSpPr>
            <p:nvPr/>
          </p:nvSpPr>
          <p:spPr bwMode="auto">
            <a:xfrm rot="11849075" flipV="1">
              <a:off x="3072" y="1908"/>
              <a:ext cx="576" cy="195"/>
            </a:xfrm>
            <a:prstGeom prst="rtTriangle">
              <a:avLst/>
            </a:prstGeom>
            <a:solidFill>
              <a:srgbClr val="7BCEEB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9613" name="Group 45"/>
          <p:cNvGrpSpPr>
            <a:grpSpLocks/>
          </p:cNvGrpSpPr>
          <p:nvPr/>
        </p:nvGrpSpPr>
        <p:grpSpPr bwMode="auto">
          <a:xfrm>
            <a:off x="5257800" y="3352800"/>
            <a:ext cx="990600" cy="2286000"/>
            <a:chOff x="3312" y="2111"/>
            <a:chExt cx="624" cy="1440"/>
          </a:xfrm>
        </p:grpSpPr>
        <p:sp>
          <p:nvSpPr>
            <p:cNvPr id="109614" name="Rectangle 46"/>
            <p:cNvSpPr>
              <a:spLocks noChangeArrowheads="1"/>
            </p:cNvSpPr>
            <p:nvPr/>
          </p:nvSpPr>
          <p:spPr bwMode="auto">
            <a:xfrm rot="1026418">
              <a:off x="3483" y="2301"/>
              <a:ext cx="288" cy="1059"/>
            </a:xfrm>
            <a:prstGeom prst="rect">
              <a:avLst/>
            </a:prstGeom>
            <a:solidFill>
              <a:srgbClr val="00CC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615" name="AutoShape 47"/>
            <p:cNvSpPr>
              <a:spLocks noChangeArrowheads="1"/>
            </p:cNvSpPr>
            <p:nvPr/>
          </p:nvSpPr>
          <p:spPr bwMode="auto">
            <a:xfrm rot="1170550" flipH="1">
              <a:off x="3697" y="2111"/>
              <a:ext cx="239" cy="241"/>
            </a:xfrm>
            <a:prstGeom prst="rtTriangle">
              <a:avLst/>
            </a:prstGeom>
            <a:solidFill>
              <a:srgbClr val="00CC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616" name="AutoShape 48"/>
            <p:cNvSpPr>
              <a:spLocks noChangeArrowheads="1"/>
            </p:cNvSpPr>
            <p:nvPr/>
          </p:nvSpPr>
          <p:spPr bwMode="auto">
            <a:xfrm rot="-4079656" flipH="1" flipV="1">
              <a:off x="3313" y="3311"/>
              <a:ext cx="239" cy="241"/>
            </a:xfrm>
            <a:prstGeom prst="rtTriangle">
              <a:avLst/>
            </a:prstGeom>
            <a:solidFill>
              <a:srgbClr val="00CC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600" name="Line 32"/>
          <p:cNvSpPr>
            <a:spLocks noChangeShapeType="1"/>
          </p:cNvSpPr>
          <p:nvPr/>
        </p:nvSpPr>
        <p:spPr bwMode="auto">
          <a:xfrm>
            <a:off x="4343400" y="3429000"/>
            <a:ext cx="685800" cy="2286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9607" name="Line 39"/>
          <p:cNvSpPr>
            <a:spLocks noChangeShapeType="1"/>
          </p:cNvSpPr>
          <p:nvPr/>
        </p:nvSpPr>
        <p:spPr bwMode="auto">
          <a:xfrm>
            <a:off x="5029200" y="3657600"/>
            <a:ext cx="762000" cy="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9604" name="Line 36"/>
          <p:cNvSpPr>
            <a:spLocks noChangeShapeType="1"/>
          </p:cNvSpPr>
          <p:nvPr/>
        </p:nvSpPr>
        <p:spPr bwMode="auto">
          <a:xfrm>
            <a:off x="4953000" y="3200400"/>
            <a:ext cx="838200" cy="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9605" name="Line 37"/>
          <p:cNvSpPr>
            <a:spLocks noChangeShapeType="1"/>
          </p:cNvSpPr>
          <p:nvPr/>
        </p:nvSpPr>
        <p:spPr bwMode="auto">
          <a:xfrm>
            <a:off x="5791200" y="3200400"/>
            <a:ext cx="533400" cy="2286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9606" name="Line 38"/>
          <p:cNvSpPr>
            <a:spLocks noChangeShapeType="1"/>
          </p:cNvSpPr>
          <p:nvPr/>
        </p:nvSpPr>
        <p:spPr bwMode="auto">
          <a:xfrm flipV="1">
            <a:off x="5791200" y="3429000"/>
            <a:ext cx="533400" cy="2286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9599" name="Line 31"/>
          <p:cNvSpPr>
            <a:spLocks noChangeShapeType="1"/>
          </p:cNvSpPr>
          <p:nvPr/>
        </p:nvSpPr>
        <p:spPr bwMode="auto">
          <a:xfrm>
            <a:off x="3733800" y="5334000"/>
            <a:ext cx="685800" cy="2286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9602" name="Line 34"/>
          <p:cNvSpPr>
            <a:spLocks noChangeShapeType="1"/>
          </p:cNvSpPr>
          <p:nvPr/>
        </p:nvSpPr>
        <p:spPr bwMode="auto">
          <a:xfrm flipV="1">
            <a:off x="5181600" y="5334000"/>
            <a:ext cx="533400" cy="2286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9601" name="Line 33"/>
          <p:cNvSpPr>
            <a:spLocks noChangeShapeType="1"/>
          </p:cNvSpPr>
          <p:nvPr/>
        </p:nvSpPr>
        <p:spPr bwMode="auto">
          <a:xfrm>
            <a:off x="4419600" y="5562600"/>
            <a:ext cx="762000" cy="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9609" name="Line 41"/>
          <p:cNvSpPr>
            <a:spLocks noChangeShapeType="1"/>
          </p:cNvSpPr>
          <p:nvPr/>
        </p:nvSpPr>
        <p:spPr bwMode="auto">
          <a:xfrm>
            <a:off x="4343400" y="5105400"/>
            <a:ext cx="838200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grpSp>
        <p:nvGrpSpPr>
          <p:cNvPr id="109636" name="Group 68"/>
          <p:cNvGrpSpPr>
            <a:grpSpLocks/>
          </p:cNvGrpSpPr>
          <p:nvPr/>
        </p:nvGrpSpPr>
        <p:grpSpPr bwMode="auto">
          <a:xfrm>
            <a:off x="4495800" y="3505200"/>
            <a:ext cx="1304925" cy="2055813"/>
            <a:chOff x="4176" y="2353"/>
            <a:chExt cx="870" cy="1295"/>
          </a:xfrm>
        </p:grpSpPr>
        <p:sp>
          <p:nvSpPr>
            <p:cNvPr id="109622" name="Rectangle 54"/>
            <p:cNvSpPr>
              <a:spLocks noChangeArrowheads="1"/>
            </p:cNvSpPr>
            <p:nvPr/>
          </p:nvSpPr>
          <p:spPr bwMode="auto">
            <a:xfrm rot="1020847">
              <a:off x="4320" y="2496"/>
              <a:ext cx="510" cy="1096"/>
            </a:xfrm>
            <a:prstGeom prst="rect">
              <a:avLst/>
            </a:prstGeom>
            <a:solidFill>
              <a:srgbClr val="00CC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623" name="AutoShape 55"/>
            <p:cNvSpPr>
              <a:spLocks noChangeArrowheads="1"/>
            </p:cNvSpPr>
            <p:nvPr/>
          </p:nvSpPr>
          <p:spPr bwMode="auto">
            <a:xfrm>
              <a:off x="4176" y="3408"/>
              <a:ext cx="480" cy="240"/>
            </a:xfrm>
            <a:prstGeom prst="rtTriangle">
              <a:avLst/>
            </a:prstGeom>
            <a:solidFill>
              <a:srgbClr val="00CC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624" name="AutoShape 56"/>
            <p:cNvSpPr>
              <a:spLocks noChangeArrowheads="1"/>
            </p:cNvSpPr>
            <p:nvPr/>
          </p:nvSpPr>
          <p:spPr bwMode="auto">
            <a:xfrm rot="11849075" flipV="1">
              <a:off x="4466" y="2353"/>
              <a:ext cx="580" cy="183"/>
            </a:xfrm>
            <a:prstGeom prst="rtTriangle">
              <a:avLst/>
            </a:prstGeom>
            <a:solidFill>
              <a:srgbClr val="00CC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611" name="Rectangle 43"/>
          <p:cNvSpPr>
            <a:spLocks noChangeArrowheads="1"/>
          </p:cNvSpPr>
          <p:nvPr/>
        </p:nvSpPr>
        <p:spPr bwMode="auto">
          <a:xfrm rot="1080000">
            <a:off x="4038600" y="3505200"/>
            <a:ext cx="682625" cy="1990725"/>
          </a:xfrm>
          <a:prstGeom prst="rect">
            <a:avLst/>
          </a:prstGeom>
          <a:solidFill>
            <a:srgbClr val="00CC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9572" name="Group 4"/>
          <p:cNvGrpSpPr>
            <a:grpSpLocks/>
          </p:cNvGrpSpPr>
          <p:nvPr/>
        </p:nvGrpSpPr>
        <p:grpSpPr bwMode="auto">
          <a:xfrm>
            <a:off x="3413125" y="2757488"/>
            <a:ext cx="3422650" cy="3216275"/>
            <a:chOff x="2150" y="1737"/>
            <a:chExt cx="2156" cy="2026"/>
          </a:xfrm>
        </p:grpSpPr>
        <p:sp>
          <p:nvSpPr>
            <p:cNvPr id="109573" name="Line 5"/>
            <p:cNvSpPr>
              <a:spLocks noChangeShapeType="1"/>
            </p:cNvSpPr>
            <p:nvPr/>
          </p:nvSpPr>
          <p:spPr bwMode="auto">
            <a:xfrm flipH="1">
              <a:off x="2640" y="2160"/>
              <a:ext cx="96" cy="2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9574" name="Line 6"/>
            <p:cNvSpPr>
              <a:spLocks noChangeShapeType="1"/>
            </p:cNvSpPr>
            <p:nvPr/>
          </p:nvSpPr>
          <p:spPr bwMode="auto">
            <a:xfrm flipH="1">
              <a:off x="2352" y="2448"/>
              <a:ext cx="288" cy="91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9575" name="Line 7"/>
            <p:cNvSpPr>
              <a:spLocks noChangeShapeType="1"/>
            </p:cNvSpPr>
            <p:nvPr/>
          </p:nvSpPr>
          <p:spPr bwMode="auto">
            <a:xfrm flipH="1">
              <a:off x="3120" y="2304"/>
              <a:ext cx="48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9576" name="Line 8"/>
            <p:cNvSpPr>
              <a:spLocks noChangeShapeType="1"/>
            </p:cNvSpPr>
            <p:nvPr/>
          </p:nvSpPr>
          <p:spPr bwMode="auto">
            <a:xfrm flipH="1">
              <a:off x="2784" y="2448"/>
              <a:ext cx="336" cy="105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9577" name="Line 9"/>
            <p:cNvSpPr>
              <a:spLocks noChangeShapeType="1"/>
            </p:cNvSpPr>
            <p:nvPr/>
          </p:nvSpPr>
          <p:spPr bwMode="auto">
            <a:xfrm flipH="1">
              <a:off x="3600" y="2304"/>
              <a:ext cx="48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9578" name="Line 10"/>
            <p:cNvSpPr>
              <a:spLocks noChangeShapeType="1"/>
            </p:cNvSpPr>
            <p:nvPr/>
          </p:nvSpPr>
          <p:spPr bwMode="auto">
            <a:xfrm flipH="1">
              <a:off x="3264" y="2448"/>
              <a:ext cx="336" cy="105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9579" name="Line 11"/>
            <p:cNvSpPr>
              <a:spLocks noChangeShapeType="1"/>
            </p:cNvSpPr>
            <p:nvPr/>
          </p:nvSpPr>
          <p:spPr bwMode="auto">
            <a:xfrm flipH="1">
              <a:off x="3888" y="2160"/>
              <a:ext cx="96" cy="2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9580" name="Line 12"/>
            <p:cNvSpPr>
              <a:spLocks noChangeShapeType="1"/>
            </p:cNvSpPr>
            <p:nvPr/>
          </p:nvSpPr>
          <p:spPr bwMode="auto">
            <a:xfrm flipH="1">
              <a:off x="3600" y="2448"/>
              <a:ext cx="288" cy="91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9581" name="Text Box 13"/>
            <p:cNvSpPr txBox="1">
              <a:spLocks noChangeArrowheads="1"/>
            </p:cNvSpPr>
            <p:nvPr/>
          </p:nvSpPr>
          <p:spPr bwMode="auto">
            <a:xfrm>
              <a:off x="2438" y="1977"/>
              <a:ext cx="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r>
                <a:rPr lang="en-US" b="1" baseline="-2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09582" name="Text Box 14"/>
            <p:cNvSpPr txBox="1">
              <a:spLocks noChangeArrowheads="1"/>
            </p:cNvSpPr>
            <p:nvPr/>
          </p:nvSpPr>
          <p:spPr bwMode="auto">
            <a:xfrm>
              <a:off x="3206" y="2265"/>
              <a:ext cx="2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  <a:r>
                <a:rPr lang="en-US" b="1" baseline="-2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09583" name="Text Box 15"/>
            <p:cNvSpPr txBox="1">
              <a:spLocks noChangeArrowheads="1"/>
            </p:cNvSpPr>
            <p:nvPr/>
          </p:nvSpPr>
          <p:spPr bwMode="auto">
            <a:xfrm>
              <a:off x="3638" y="2265"/>
              <a:ext cx="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  <a:r>
                <a:rPr lang="en-US" b="1" baseline="-2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09584" name="Text Box 16"/>
            <p:cNvSpPr txBox="1">
              <a:spLocks noChangeArrowheads="1"/>
            </p:cNvSpPr>
            <p:nvPr/>
          </p:nvSpPr>
          <p:spPr bwMode="auto">
            <a:xfrm>
              <a:off x="4022" y="1977"/>
              <a:ext cx="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  <a:r>
                <a:rPr lang="en-US" b="1" baseline="-2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09585" name="Text Box 17"/>
            <p:cNvSpPr txBox="1">
              <a:spLocks noChangeArrowheads="1"/>
            </p:cNvSpPr>
            <p:nvPr/>
          </p:nvSpPr>
          <p:spPr bwMode="auto">
            <a:xfrm>
              <a:off x="3638" y="1737"/>
              <a:ext cx="2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</a:t>
              </a:r>
              <a:r>
                <a:rPr lang="en-US" b="1" baseline="-2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09586" name="Text Box 18"/>
            <p:cNvSpPr txBox="1">
              <a:spLocks noChangeArrowheads="1"/>
            </p:cNvSpPr>
            <p:nvPr/>
          </p:nvSpPr>
          <p:spPr bwMode="auto">
            <a:xfrm>
              <a:off x="3110" y="1737"/>
              <a:ext cx="2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</a:t>
              </a:r>
              <a:r>
                <a:rPr lang="en-US" b="1" baseline="-2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09587" name="Text Box 19"/>
            <p:cNvSpPr txBox="1">
              <a:spLocks noChangeArrowheads="1"/>
            </p:cNvSpPr>
            <p:nvPr/>
          </p:nvSpPr>
          <p:spPr bwMode="auto">
            <a:xfrm>
              <a:off x="2150" y="3321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09588" name="Text Box 20"/>
            <p:cNvSpPr txBox="1">
              <a:spLocks noChangeArrowheads="1"/>
            </p:cNvSpPr>
            <p:nvPr/>
          </p:nvSpPr>
          <p:spPr bwMode="auto">
            <a:xfrm>
              <a:off x="2726" y="3513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09589" name="Text Box 21"/>
            <p:cNvSpPr txBox="1">
              <a:spLocks noChangeArrowheads="1"/>
            </p:cNvSpPr>
            <p:nvPr/>
          </p:nvSpPr>
          <p:spPr bwMode="auto">
            <a:xfrm>
              <a:off x="3302" y="3465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09590" name="Text Box 22"/>
            <p:cNvSpPr txBox="1">
              <a:spLocks noChangeArrowheads="1"/>
            </p:cNvSpPr>
            <p:nvPr/>
          </p:nvSpPr>
          <p:spPr bwMode="auto">
            <a:xfrm>
              <a:off x="3638" y="3273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09591" name="Text Box 23"/>
            <p:cNvSpPr txBox="1">
              <a:spLocks noChangeArrowheads="1"/>
            </p:cNvSpPr>
            <p:nvPr/>
          </p:nvSpPr>
          <p:spPr bwMode="auto">
            <a:xfrm>
              <a:off x="3062" y="2937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09592" name="Text Box 24"/>
            <p:cNvSpPr txBox="1">
              <a:spLocks noChangeArrowheads="1"/>
            </p:cNvSpPr>
            <p:nvPr/>
          </p:nvSpPr>
          <p:spPr bwMode="auto">
            <a:xfrm>
              <a:off x="2534" y="2985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109593" name="Group 25"/>
            <p:cNvGrpSpPr>
              <a:grpSpLocks/>
            </p:cNvGrpSpPr>
            <p:nvPr/>
          </p:nvGrpSpPr>
          <p:grpSpPr bwMode="auto">
            <a:xfrm>
              <a:off x="2736" y="2016"/>
              <a:ext cx="384" cy="1200"/>
              <a:chOff x="2736" y="2016"/>
              <a:chExt cx="384" cy="1200"/>
            </a:xfrm>
          </p:grpSpPr>
          <p:sp>
            <p:nvSpPr>
              <p:cNvPr id="109594" name="Line 26"/>
              <p:cNvSpPr>
                <a:spLocks noChangeShapeType="1"/>
              </p:cNvSpPr>
              <p:nvPr/>
            </p:nvSpPr>
            <p:spPr bwMode="auto">
              <a:xfrm flipH="1">
                <a:off x="2976" y="2016"/>
                <a:ext cx="144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09595" name="Line 27"/>
              <p:cNvSpPr>
                <a:spLocks noChangeShapeType="1"/>
              </p:cNvSpPr>
              <p:nvPr/>
            </p:nvSpPr>
            <p:spPr bwMode="auto">
              <a:xfrm flipH="1">
                <a:off x="2736" y="2448"/>
                <a:ext cx="240" cy="76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109596" name="Group 28"/>
            <p:cNvGrpSpPr>
              <a:grpSpLocks/>
            </p:cNvGrpSpPr>
            <p:nvPr/>
          </p:nvGrpSpPr>
          <p:grpSpPr bwMode="auto">
            <a:xfrm>
              <a:off x="3264" y="2016"/>
              <a:ext cx="384" cy="1200"/>
              <a:chOff x="2736" y="2016"/>
              <a:chExt cx="384" cy="1200"/>
            </a:xfrm>
          </p:grpSpPr>
          <p:sp>
            <p:nvSpPr>
              <p:cNvPr id="109597" name="Line 29"/>
              <p:cNvSpPr>
                <a:spLocks noChangeShapeType="1"/>
              </p:cNvSpPr>
              <p:nvPr/>
            </p:nvSpPr>
            <p:spPr bwMode="auto">
              <a:xfrm flipH="1">
                <a:off x="2976" y="2016"/>
                <a:ext cx="144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09598" name="Line 30"/>
              <p:cNvSpPr>
                <a:spLocks noChangeShapeType="1"/>
              </p:cNvSpPr>
              <p:nvPr/>
            </p:nvSpPr>
            <p:spPr bwMode="auto">
              <a:xfrm flipH="1">
                <a:off x="2736" y="2448"/>
                <a:ext cx="240" cy="76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  <p:sp>
        <p:nvSpPr>
          <p:cNvPr id="109638" name="AutoShape 7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433388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9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9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9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9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12" grpId="0" animBg="1"/>
      <p:bldP spid="1096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981075"/>
            <a:ext cx="4032250" cy="779463"/>
          </a:xfrm>
        </p:spPr>
        <p:txBody>
          <a:bodyPr/>
          <a:lstStyle/>
          <a:p>
            <a:pPr algn="ctr"/>
            <a:r>
              <a:rPr lang="ru-RU" sz="4800" i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Высота</a:t>
            </a:r>
          </a:p>
        </p:txBody>
      </p:sp>
      <p:sp>
        <p:nvSpPr>
          <p:cNvPr id="96333" name="Line 77"/>
          <p:cNvSpPr>
            <a:spLocks noChangeShapeType="1"/>
          </p:cNvSpPr>
          <p:nvPr/>
        </p:nvSpPr>
        <p:spPr bwMode="auto">
          <a:xfrm>
            <a:off x="5105400" y="3429000"/>
            <a:ext cx="0" cy="1905000"/>
          </a:xfrm>
          <a:prstGeom prst="line">
            <a:avLst/>
          </a:prstGeom>
          <a:noFill/>
          <a:ln w="57150">
            <a:solidFill>
              <a:srgbClr val="000000"/>
            </a:solidFill>
            <a:prstDash val="dash"/>
            <a:miter lim="800000"/>
            <a:headEnd type="oval" w="med" len="med"/>
            <a:tailEnd type="oval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6321" name="Line 65"/>
          <p:cNvSpPr>
            <a:spLocks noChangeShapeType="1"/>
          </p:cNvSpPr>
          <p:nvPr/>
        </p:nvSpPr>
        <p:spPr bwMode="auto">
          <a:xfrm>
            <a:off x="4343400" y="3429000"/>
            <a:ext cx="685800" cy="2286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6323" name="Line 67"/>
          <p:cNvSpPr>
            <a:spLocks noChangeShapeType="1"/>
          </p:cNvSpPr>
          <p:nvPr/>
        </p:nvSpPr>
        <p:spPr bwMode="auto">
          <a:xfrm flipV="1">
            <a:off x="5791200" y="3429000"/>
            <a:ext cx="533400" cy="2286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6330" name="Line 74"/>
          <p:cNvSpPr>
            <a:spLocks noChangeShapeType="1"/>
          </p:cNvSpPr>
          <p:nvPr/>
        </p:nvSpPr>
        <p:spPr bwMode="auto">
          <a:xfrm flipV="1">
            <a:off x="3733800" y="5105400"/>
            <a:ext cx="609600" cy="228600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6331" name="Line 75"/>
          <p:cNvSpPr>
            <a:spLocks noChangeShapeType="1"/>
          </p:cNvSpPr>
          <p:nvPr/>
        </p:nvSpPr>
        <p:spPr bwMode="auto">
          <a:xfrm>
            <a:off x="4343400" y="5105400"/>
            <a:ext cx="838200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6332" name="Line 76"/>
          <p:cNvSpPr>
            <a:spLocks noChangeShapeType="1"/>
          </p:cNvSpPr>
          <p:nvPr/>
        </p:nvSpPr>
        <p:spPr bwMode="auto">
          <a:xfrm>
            <a:off x="5181600" y="5105400"/>
            <a:ext cx="533400" cy="228600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grpSp>
        <p:nvGrpSpPr>
          <p:cNvPr id="96348" name="Group 92"/>
          <p:cNvGrpSpPr>
            <a:grpSpLocks/>
          </p:cNvGrpSpPr>
          <p:nvPr/>
        </p:nvGrpSpPr>
        <p:grpSpPr bwMode="auto">
          <a:xfrm>
            <a:off x="3413125" y="2757488"/>
            <a:ext cx="3422650" cy="3216275"/>
            <a:chOff x="2150" y="1737"/>
            <a:chExt cx="2156" cy="2026"/>
          </a:xfrm>
        </p:grpSpPr>
        <p:sp>
          <p:nvSpPr>
            <p:cNvPr id="96295" name="Line 39"/>
            <p:cNvSpPr>
              <a:spLocks noChangeShapeType="1"/>
            </p:cNvSpPr>
            <p:nvPr/>
          </p:nvSpPr>
          <p:spPr bwMode="auto">
            <a:xfrm flipH="1">
              <a:off x="2640" y="2160"/>
              <a:ext cx="96" cy="2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6296" name="Line 40"/>
            <p:cNvSpPr>
              <a:spLocks noChangeShapeType="1"/>
            </p:cNvSpPr>
            <p:nvPr/>
          </p:nvSpPr>
          <p:spPr bwMode="auto">
            <a:xfrm flipH="1">
              <a:off x="2352" y="2448"/>
              <a:ext cx="288" cy="91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6297" name="Line 41"/>
            <p:cNvSpPr>
              <a:spLocks noChangeShapeType="1"/>
            </p:cNvSpPr>
            <p:nvPr/>
          </p:nvSpPr>
          <p:spPr bwMode="auto">
            <a:xfrm flipH="1">
              <a:off x="3120" y="2304"/>
              <a:ext cx="48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6298" name="Line 42"/>
            <p:cNvSpPr>
              <a:spLocks noChangeShapeType="1"/>
            </p:cNvSpPr>
            <p:nvPr/>
          </p:nvSpPr>
          <p:spPr bwMode="auto">
            <a:xfrm flipH="1">
              <a:off x="2784" y="2448"/>
              <a:ext cx="336" cy="105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6299" name="Line 43"/>
            <p:cNvSpPr>
              <a:spLocks noChangeShapeType="1"/>
            </p:cNvSpPr>
            <p:nvPr/>
          </p:nvSpPr>
          <p:spPr bwMode="auto">
            <a:xfrm flipH="1">
              <a:off x="3600" y="2304"/>
              <a:ext cx="48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6300" name="Line 44"/>
            <p:cNvSpPr>
              <a:spLocks noChangeShapeType="1"/>
            </p:cNvSpPr>
            <p:nvPr/>
          </p:nvSpPr>
          <p:spPr bwMode="auto">
            <a:xfrm flipH="1">
              <a:off x="3264" y="2448"/>
              <a:ext cx="336" cy="105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6301" name="Line 45"/>
            <p:cNvSpPr>
              <a:spLocks noChangeShapeType="1"/>
            </p:cNvSpPr>
            <p:nvPr/>
          </p:nvSpPr>
          <p:spPr bwMode="auto">
            <a:xfrm flipH="1">
              <a:off x="3888" y="2160"/>
              <a:ext cx="96" cy="2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6302" name="Line 46"/>
            <p:cNvSpPr>
              <a:spLocks noChangeShapeType="1"/>
            </p:cNvSpPr>
            <p:nvPr/>
          </p:nvSpPr>
          <p:spPr bwMode="auto">
            <a:xfrm flipH="1">
              <a:off x="3600" y="2448"/>
              <a:ext cx="288" cy="91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6303" name="Text Box 47"/>
            <p:cNvSpPr txBox="1">
              <a:spLocks noChangeArrowheads="1"/>
            </p:cNvSpPr>
            <p:nvPr/>
          </p:nvSpPr>
          <p:spPr bwMode="auto">
            <a:xfrm>
              <a:off x="2438" y="1977"/>
              <a:ext cx="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r>
                <a:rPr lang="en-US" b="1" baseline="-2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6304" name="Text Box 48"/>
            <p:cNvSpPr txBox="1">
              <a:spLocks noChangeArrowheads="1"/>
            </p:cNvSpPr>
            <p:nvPr/>
          </p:nvSpPr>
          <p:spPr bwMode="auto">
            <a:xfrm>
              <a:off x="3206" y="2265"/>
              <a:ext cx="2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  <a:r>
                <a:rPr lang="en-US" b="1" baseline="-2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6305" name="Text Box 49"/>
            <p:cNvSpPr txBox="1">
              <a:spLocks noChangeArrowheads="1"/>
            </p:cNvSpPr>
            <p:nvPr/>
          </p:nvSpPr>
          <p:spPr bwMode="auto">
            <a:xfrm>
              <a:off x="3638" y="2265"/>
              <a:ext cx="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  <a:r>
                <a:rPr lang="en-US" b="1" baseline="-2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6306" name="Text Box 50"/>
            <p:cNvSpPr txBox="1">
              <a:spLocks noChangeArrowheads="1"/>
            </p:cNvSpPr>
            <p:nvPr/>
          </p:nvSpPr>
          <p:spPr bwMode="auto">
            <a:xfrm>
              <a:off x="4022" y="1977"/>
              <a:ext cx="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  <a:r>
                <a:rPr lang="en-US" b="1" baseline="-2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6307" name="Text Box 51"/>
            <p:cNvSpPr txBox="1">
              <a:spLocks noChangeArrowheads="1"/>
            </p:cNvSpPr>
            <p:nvPr/>
          </p:nvSpPr>
          <p:spPr bwMode="auto">
            <a:xfrm>
              <a:off x="3638" y="1737"/>
              <a:ext cx="2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</a:t>
              </a:r>
              <a:r>
                <a:rPr lang="en-US" b="1" baseline="-2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6308" name="Text Box 52"/>
            <p:cNvSpPr txBox="1">
              <a:spLocks noChangeArrowheads="1"/>
            </p:cNvSpPr>
            <p:nvPr/>
          </p:nvSpPr>
          <p:spPr bwMode="auto">
            <a:xfrm>
              <a:off x="3110" y="1737"/>
              <a:ext cx="2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</a:t>
              </a:r>
              <a:r>
                <a:rPr lang="en-US" b="1" baseline="-2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6309" name="Text Box 53"/>
            <p:cNvSpPr txBox="1">
              <a:spLocks noChangeArrowheads="1"/>
            </p:cNvSpPr>
            <p:nvPr/>
          </p:nvSpPr>
          <p:spPr bwMode="auto">
            <a:xfrm>
              <a:off x="2150" y="3321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6310" name="Text Box 54"/>
            <p:cNvSpPr txBox="1">
              <a:spLocks noChangeArrowheads="1"/>
            </p:cNvSpPr>
            <p:nvPr/>
          </p:nvSpPr>
          <p:spPr bwMode="auto">
            <a:xfrm>
              <a:off x="2726" y="3513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6311" name="Text Box 55"/>
            <p:cNvSpPr txBox="1">
              <a:spLocks noChangeArrowheads="1"/>
            </p:cNvSpPr>
            <p:nvPr/>
          </p:nvSpPr>
          <p:spPr bwMode="auto">
            <a:xfrm>
              <a:off x="3302" y="3465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6312" name="Text Box 56"/>
            <p:cNvSpPr txBox="1">
              <a:spLocks noChangeArrowheads="1"/>
            </p:cNvSpPr>
            <p:nvPr/>
          </p:nvSpPr>
          <p:spPr bwMode="auto">
            <a:xfrm>
              <a:off x="3638" y="3273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6313" name="Text Box 57"/>
            <p:cNvSpPr txBox="1">
              <a:spLocks noChangeArrowheads="1"/>
            </p:cNvSpPr>
            <p:nvPr/>
          </p:nvSpPr>
          <p:spPr bwMode="auto">
            <a:xfrm>
              <a:off x="3062" y="2937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6314" name="Text Box 58"/>
            <p:cNvSpPr txBox="1">
              <a:spLocks noChangeArrowheads="1"/>
            </p:cNvSpPr>
            <p:nvPr/>
          </p:nvSpPr>
          <p:spPr bwMode="auto">
            <a:xfrm>
              <a:off x="2534" y="2985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96315" name="Group 59"/>
            <p:cNvGrpSpPr>
              <a:grpSpLocks/>
            </p:cNvGrpSpPr>
            <p:nvPr/>
          </p:nvGrpSpPr>
          <p:grpSpPr bwMode="auto">
            <a:xfrm>
              <a:off x="2736" y="2016"/>
              <a:ext cx="384" cy="1200"/>
              <a:chOff x="2736" y="2016"/>
              <a:chExt cx="384" cy="1200"/>
            </a:xfrm>
          </p:grpSpPr>
          <p:sp>
            <p:nvSpPr>
              <p:cNvPr id="96316" name="Line 60"/>
              <p:cNvSpPr>
                <a:spLocks noChangeShapeType="1"/>
              </p:cNvSpPr>
              <p:nvPr/>
            </p:nvSpPr>
            <p:spPr bwMode="auto">
              <a:xfrm flipH="1">
                <a:off x="2976" y="2016"/>
                <a:ext cx="144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6317" name="Line 61"/>
              <p:cNvSpPr>
                <a:spLocks noChangeShapeType="1"/>
              </p:cNvSpPr>
              <p:nvPr/>
            </p:nvSpPr>
            <p:spPr bwMode="auto">
              <a:xfrm flipH="1">
                <a:off x="2736" y="2448"/>
                <a:ext cx="240" cy="76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96318" name="Group 62"/>
            <p:cNvGrpSpPr>
              <a:grpSpLocks/>
            </p:cNvGrpSpPr>
            <p:nvPr/>
          </p:nvGrpSpPr>
          <p:grpSpPr bwMode="auto">
            <a:xfrm>
              <a:off x="3264" y="2016"/>
              <a:ext cx="384" cy="1200"/>
              <a:chOff x="2736" y="2016"/>
              <a:chExt cx="384" cy="1200"/>
            </a:xfrm>
          </p:grpSpPr>
          <p:sp>
            <p:nvSpPr>
              <p:cNvPr id="96319" name="Line 63"/>
              <p:cNvSpPr>
                <a:spLocks noChangeShapeType="1"/>
              </p:cNvSpPr>
              <p:nvPr/>
            </p:nvSpPr>
            <p:spPr bwMode="auto">
              <a:xfrm flipH="1">
                <a:off x="2976" y="2016"/>
                <a:ext cx="144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6320" name="Line 64"/>
              <p:cNvSpPr>
                <a:spLocks noChangeShapeType="1"/>
              </p:cNvSpPr>
              <p:nvPr/>
            </p:nvSpPr>
            <p:spPr bwMode="auto">
              <a:xfrm flipH="1">
                <a:off x="2736" y="2448"/>
                <a:ext cx="240" cy="76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96324" name="Line 68"/>
            <p:cNvSpPr>
              <a:spLocks noChangeShapeType="1"/>
            </p:cNvSpPr>
            <p:nvPr/>
          </p:nvSpPr>
          <p:spPr bwMode="auto">
            <a:xfrm>
              <a:off x="3648" y="2016"/>
              <a:ext cx="336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6325" name="Line 69"/>
            <p:cNvSpPr>
              <a:spLocks noChangeShapeType="1"/>
            </p:cNvSpPr>
            <p:nvPr/>
          </p:nvSpPr>
          <p:spPr bwMode="auto">
            <a:xfrm>
              <a:off x="3120" y="2016"/>
              <a:ext cx="52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6326" name="Line 70"/>
            <p:cNvSpPr>
              <a:spLocks noChangeShapeType="1"/>
            </p:cNvSpPr>
            <p:nvPr/>
          </p:nvSpPr>
          <p:spPr bwMode="auto">
            <a:xfrm flipV="1">
              <a:off x="2736" y="2016"/>
              <a:ext cx="384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6327" name="Line 71"/>
            <p:cNvSpPr>
              <a:spLocks noChangeShapeType="1"/>
            </p:cNvSpPr>
            <p:nvPr/>
          </p:nvSpPr>
          <p:spPr bwMode="auto">
            <a:xfrm flipV="1">
              <a:off x="3264" y="3360"/>
              <a:ext cx="336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6328" name="Line 72"/>
            <p:cNvSpPr>
              <a:spLocks noChangeShapeType="1"/>
            </p:cNvSpPr>
            <p:nvPr/>
          </p:nvSpPr>
          <p:spPr bwMode="auto">
            <a:xfrm>
              <a:off x="2784" y="3504"/>
              <a:ext cx="48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6329" name="Line 73"/>
            <p:cNvSpPr>
              <a:spLocks noChangeShapeType="1"/>
            </p:cNvSpPr>
            <p:nvPr/>
          </p:nvSpPr>
          <p:spPr bwMode="auto">
            <a:xfrm>
              <a:off x="2352" y="3360"/>
              <a:ext cx="432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6322" name="Line 66"/>
            <p:cNvSpPr>
              <a:spLocks noChangeShapeType="1"/>
            </p:cNvSpPr>
            <p:nvPr/>
          </p:nvSpPr>
          <p:spPr bwMode="auto">
            <a:xfrm>
              <a:off x="3168" y="2304"/>
              <a:ext cx="48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96334" name="Line 78"/>
          <p:cNvSpPr>
            <a:spLocks noChangeShapeType="1"/>
          </p:cNvSpPr>
          <p:nvPr/>
        </p:nvSpPr>
        <p:spPr bwMode="auto">
          <a:xfrm>
            <a:off x="5105400" y="3429000"/>
            <a:ext cx="0" cy="190500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miter lim="800000"/>
            <a:headEnd type="oval" w="med" len="med"/>
            <a:tailEnd type="oval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6339" name="Line 83"/>
          <p:cNvSpPr>
            <a:spLocks noChangeShapeType="1"/>
          </p:cNvSpPr>
          <p:nvPr/>
        </p:nvSpPr>
        <p:spPr bwMode="auto">
          <a:xfrm>
            <a:off x="5105400" y="3429000"/>
            <a:ext cx="0" cy="190500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miter lim="800000"/>
            <a:headEnd type="oval" w="med" len="med"/>
            <a:tailEnd type="oval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6340" name="Line 84"/>
          <p:cNvSpPr>
            <a:spLocks noChangeShapeType="1"/>
          </p:cNvSpPr>
          <p:nvPr/>
        </p:nvSpPr>
        <p:spPr bwMode="auto">
          <a:xfrm>
            <a:off x="5105400" y="3429000"/>
            <a:ext cx="0" cy="190500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miter lim="800000"/>
            <a:headEnd type="oval" w="med" len="med"/>
            <a:tailEnd type="oval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6341" name="Line 85"/>
          <p:cNvSpPr>
            <a:spLocks noChangeShapeType="1"/>
          </p:cNvSpPr>
          <p:nvPr/>
        </p:nvSpPr>
        <p:spPr bwMode="auto">
          <a:xfrm>
            <a:off x="5105400" y="3429000"/>
            <a:ext cx="0" cy="190500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miter lim="800000"/>
            <a:headEnd type="oval" w="med" len="med"/>
            <a:tailEnd type="oval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6342" name="Line 86"/>
          <p:cNvSpPr>
            <a:spLocks noChangeShapeType="1"/>
          </p:cNvSpPr>
          <p:nvPr/>
        </p:nvSpPr>
        <p:spPr bwMode="auto">
          <a:xfrm>
            <a:off x="5105400" y="3429000"/>
            <a:ext cx="0" cy="190500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miter lim="800000"/>
            <a:headEnd type="oval" w="med" len="med"/>
            <a:tailEnd type="oval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6343" name="Text Box 87"/>
          <p:cNvSpPr txBox="1">
            <a:spLocks noChangeArrowheads="1"/>
          </p:cNvSpPr>
          <p:nvPr/>
        </p:nvSpPr>
        <p:spPr bwMode="auto">
          <a:xfrm>
            <a:off x="5241925" y="3138488"/>
            <a:ext cx="42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6346" name="Text Box 90"/>
          <p:cNvSpPr txBox="1">
            <a:spLocks noChangeArrowheads="1"/>
          </p:cNvSpPr>
          <p:nvPr/>
        </p:nvSpPr>
        <p:spPr bwMode="auto">
          <a:xfrm>
            <a:off x="4632325" y="511968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6349" name="AutoShape 9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433388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963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3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34" grpId="0" animBg="1"/>
      <p:bldP spid="96339" grpId="0" animBg="1"/>
      <p:bldP spid="96340" grpId="0" animBg="1"/>
      <p:bldP spid="96341" grpId="0" animBg="1"/>
      <p:bldP spid="963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56" name="Line 76"/>
          <p:cNvSpPr>
            <a:spLocks noChangeShapeType="1"/>
          </p:cNvSpPr>
          <p:nvPr/>
        </p:nvSpPr>
        <p:spPr bwMode="auto">
          <a:xfrm>
            <a:off x="4343400" y="3429000"/>
            <a:ext cx="1371600" cy="1905000"/>
          </a:xfrm>
          <a:prstGeom prst="line">
            <a:avLst/>
          </a:prstGeom>
          <a:noFill/>
          <a:ln w="5715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981075"/>
            <a:ext cx="4535487" cy="636588"/>
          </a:xfrm>
        </p:spPr>
        <p:txBody>
          <a:bodyPr/>
          <a:lstStyle/>
          <a:p>
            <a:pPr algn="ctr"/>
            <a:r>
              <a:rPr lang="ru-RU" sz="4400" i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Диагонали</a:t>
            </a:r>
          </a:p>
        </p:txBody>
      </p:sp>
      <p:sp>
        <p:nvSpPr>
          <p:cNvPr id="97327" name="Text Box 47"/>
          <p:cNvSpPr txBox="1">
            <a:spLocks noChangeArrowheads="1"/>
          </p:cNvSpPr>
          <p:nvPr/>
        </p:nvSpPr>
        <p:spPr bwMode="auto">
          <a:xfrm>
            <a:off x="5089525" y="3595688"/>
            <a:ext cx="436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7328" name="Text Box 48"/>
          <p:cNvSpPr txBox="1">
            <a:spLocks noChangeArrowheads="1"/>
          </p:cNvSpPr>
          <p:nvPr/>
        </p:nvSpPr>
        <p:spPr bwMode="auto">
          <a:xfrm>
            <a:off x="5775325" y="3595688"/>
            <a:ext cx="45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7355" name="Line 75"/>
          <p:cNvSpPr>
            <a:spLocks noChangeShapeType="1"/>
          </p:cNvSpPr>
          <p:nvPr/>
        </p:nvSpPr>
        <p:spPr bwMode="auto">
          <a:xfrm>
            <a:off x="5029200" y="3657600"/>
            <a:ext cx="762000" cy="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7357" name="Line 77"/>
          <p:cNvSpPr>
            <a:spLocks noChangeShapeType="1"/>
          </p:cNvSpPr>
          <p:nvPr/>
        </p:nvSpPr>
        <p:spPr bwMode="auto">
          <a:xfrm>
            <a:off x="4343400" y="3429000"/>
            <a:ext cx="1371600" cy="190500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7358" name="Line 78"/>
          <p:cNvSpPr>
            <a:spLocks noChangeShapeType="1"/>
          </p:cNvSpPr>
          <p:nvPr/>
        </p:nvSpPr>
        <p:spPr bwMode="auto">
          <a:xfrm>
            <a:off x="4343400" y="3429000"/>
            <a:ext cx="1371600" cy="190500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7359" name="Line 79"/>
          <p:cNvSpPr>
            <a:spLocks noChangeShapeType="1"/>
          </p:cNvSpPr>
          <p:nvPr/>
        </p:nvSpPr>
        <p:spPr bwMode="auto">
          <a:xfrm>
            <a:off x="4343400" y="3429000"/>
            <a:ext cx="1371600" cy="190500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7360" name="Line 80"/>
          <p:cNvSpPr>
            <a:spLocks noChangeShapeType="1"/>
          </p:cNvSpPr>
          <p:nvPr/>
        </p:nvSpPr>
        <p:spPr bwMode="auto">
          <a:xfrm>
            <a:off x="4343400" y="3429000"/>
            <a:ext cx="1371600" cy="190500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7363" name="Line 83"/>
          <p:cNvSpPr>
            <a:spLocks noChangeShapeType="1"/>
          </p:cNvSpPr>
          <p:nvPr/>
        </p:nvSpPr>
        <p:spPr bwMode="auto">
          <a:xfrm>
            <a:off x="4343400" y="3429000"/>
            <a:ext cx="76200" cy="21336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7364" name="Line 84"/>
          <p:cNvSpPr>
            <a:spLocks noChangeShapeType="1"/>
          </p:cNvSpPr>
          <p:nvPr/>
        </p:nvSpPr>
        <p:spPr bwMode="auto">
          <a:xfrm>
            <a:off x="4343400" y="3429000"/>
            <a:ext cx="76200" cy="2133600"/>
          </a:xfrm>
          <a:prstGeom prst="line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7365" name="Line 85"/>
          <p:cNvSpPr>
            <a:spLocks noChangeShapeType="1"/>
          </p:cNvSpPr>
          <p:nvPr/>
        </p:nvSpPr>
        <p:spPr bwMode="auto">
          <a:xfrm>
            <a:off x="4343400" y="3429000"/>
            <a:ext cx="76200" cy="2133600"/>
          </a:xfrm>
          <a:prstGeom prst="line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7366" name="Line 86"/>
          <p:cNvSpPr>
            <a:spLocks noChangeShapeType="1"/>
          </p:cNvSpPr>
          <p:nvPr/>
        </p:nvSpPr>
        <p:spPr bwMode="auto">
          <a:xfrm>
            <a:off x="4343400" y="3429000"/>
            <a:ext cx="76200" cy="2133600"/>
          </a:xfrm>
          <a:prstGeom prst="line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7367" name="Line 87"/>
          <p:cNvSpPr>
            <a:spLocks noChangeShapeType="1"/>
          </p:cNvSpPr>
          <p:nvPr/>
        </p:nvSpPr>
        <p:spPr bwMode="auto">
          <a:xfrm>
            <a:off x="4343400" y="3429000"/>
            <a:ext cx="76200" cy="2133600"/>
          </a:xfrm>
          <a:prstGeom prst="line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grpSp>
        <p:nvGrpSpPr>
          <p:cNvPr id="97338" name="Group 58"/>
          <p:cNvGrpSpPr>
            <a:grpSpLocks/>
          </p:cNvGrpSpPr>
          <p:nvPr/>
        </p:nvGrpSpPr>
        <p:grpSpPr bwMode="auto">
          <a:xfrm>
            <a:off x="4343400" y="3200400"/>
            <a:ext cx="609600" cy="1905000"/>
            <a:chOff x="2736" y="2016"/>
            <a:chExt cx="384" cy="1200"/>
          </a:xfrm>
        </p:grpSpPr>
        <p:sp>
          <p:nvSpPr>
            <p:cNvPr id="97339" name="Line 59"/>
            <p:cNvSpPr>
              <a:spLocks noChangeShapeType="1"/>
            </p:cNvSpPr>
            <p:nvPr/>
          </p:nvSpPr>
          <p:spPr bwMode="auto">
            <a:xfrm flipH="1">
              <a:off x="2976" y="2016"/>
              <a:ext cx="144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7340" name="Line 60"/>
            <p:cNvSpPr>
              <a:spLocks noChangeShapeType="1"/>
            </p:cNvSpPr>
            <p:nvPr/>
          </p:nvSpPr>
          <p:spPr bwMode="auto">
            <a:xfrm flipH="1">
              <a:off x="2736" y="2448"/>
              <a:ext cx="240" cy="76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97318" name="Line 38"/>
          <p:cNvSpPr>
            <a:spLocks noChangeShapeType="1"/>
          </p:cNvSpPr>
          <p:nvPr/>
        </p:nvSpPr>
        <p:spPr bwMode="auto">
          <a:xfrm flipH="1">
            <a:off x="4191000" y="3429000"/>
            <a:ext cx="152400" cy="4572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7319" name="Line 39"/>
          <p:cNvSpPr>
            <a:spLocks noChangeShapeType="1"/>
          </p:cNvSpPr>
          <p:nvPr/>
        </p:nvSpPr>
        <p:spPr bwMode="auto">
          <a:xfrm flipH="1">
            <a:off x="3733800" y="3886200"/>
            <a:ext cx="457200" cy="14478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7324" name="Line 44"/>
          <p:cNvSpPr>
            <a:spLocks noChangeShapeType="1"/>
          </p:cNvSpPr>
          <p:nvPr/>
        </p:nvSpPr>
        <p:spPr bwMode="auto">
          <a:xfrm flipH="1">
            <a:off x="6172200" y="3429000"/>
            <a:ext cx="152400" cy="4572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7325" name="Line 45"/>
          <p:cNvSpPr>
            <a:spLocks noChangeShapeType="1"/>
          </p:cNvSpPr>
          <p:nvPr/>
        </p:nvSpPr>
        <p:spPr bwMode="auto">
          <a:xfrm flipH="1">
            <a:off x="5715000" y="3886200"/>
            <a:ext cx="457200" cy="14478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7326" name="Text Box 46"/>
          <p:cNvSpPr txBox="1">
            <a:spLocks noChangeArrowheads="1"/>
          </p:cNvSpPr>
          <p:nvPr/>
        </p:nvSpPr>
        <p:spPr bwMode="auto">
          <a:xfrm>
            <a:off x="3870325" y="3138488"/>
            <a:ext cx="45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7329" name="Text Box 49"/>
          <p:cNvSpPr txBox="1">
            <a:spLocks noChangeArrowheads="1"/>
          </p:cNvSpPr>
          <p:nvPr/>
        </p:nvSpPr>
        <p:spPr bwMode="auto">
          <a:xfrm>
            <a:off x="6384925" y="3138488"/>
            <a:ext cx="45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7330" name="Text Box 50"/>
          <p:cNvSpPr txBox="1">
            <a:spLocks noChangeArrowheads="1"/>
          </p:cNvSpPr>
          <p:nvPr/>
        </p:nvSpPr>
        <p:spPr bwMode="auto">
          <a:xfrm>
            <a:off x="5775325" y="2757488"/>
            <a:ext cx="436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7331" name="Text Box 51"/>
          <p:cNvSpPr txBox="1">
            <a:spLocks noChangeArrowheads="1"/>
          </p:cNvSpPr>
          <p:nvPr/>
        </p:nvSpPr>
        <p:spPr bwMode="auto">
          <a:xfrm>
            <a:off x="4937125" y="2757488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7332" name="Text Box 52"/>
          <p:cNvSpPr txBox="1">
            <a:spLocks noChangeArrowheads="1"/>
          </p:cNvSpPr>
          <p:nvPr/>
        </p:nvSpPr>
        <p:spPr bwMode="auto">
          <a:xfrm>
            <a:off x="3413125" y="527208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7333" name="Text Box 53"/>
          <p:cNvSpPr txBox="1">
            <a:spLocks noChangeArrowheads="1"/>
          </p:cNvSpPr>
          <p:nvPr/>
        </p:nvSpPr>
        <p:spPr bwMode="auto">
          <a:xfrm>
            <a:off x="4327525" y="5576888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7334" name="Text Box 54"/>
          <p:cNvSpPr txBox="1">
            <a:spLocks noChangeArrowheads="1"/>
          </p:cNvSpPr>
          <p:nvPr/>
        </p:nvSpPr>
        <p:spPr bwMode="auto">
          <a:xfrm>
            <a:off x="5241925" y="550068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7335" name="Text Box 55"/>
          <p:cNvSpPr txBox="1">
            <a:spLocks noChangeArrowheads="1"/>
          </p:cNvSpPr>
          <p:nvPr/>
        </p:nvSpPr>
        <p:spPr bwMode="auto">
          <a:xfrm>
            <a:off x="5775325" y="519588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7336" name="Text Box 56"/>
          <p:cNvSpPr txBox="1">
            <a:spLocks noChangeArrowheads="1"/>
          </p:cNvSpPr>
          <p:nvPr/>
        </p:nvSpPr>
        <p:spPr bwMode="auto">
          <a:xfrm>
            <a:off x="4860925" y="4662488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7337" name="Text Box 57"/>
          <p:cNvSpPr txBox="1">
            <a:spLocks noChangeArrowheads="1"/>
          </p:cNvSpPr>
          <p:nvPr/>
        </p:nvSpPr>
        <p:spPr bwMode="auto">
          <a:xfrm>
            <a:off x="4022725" y="4738688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97341" name="Group 61"/>
          <p:cNvGrpSpPr>
            <a:grpSpLocks/>
          </p:cNvGrpSpPr>
          <p:nvPr/>
        </p:nvGrpSpPr>
        <p:grpSpPr bwMode="auto">
          <a:xfrm>
            <a:off x="5181600" y="3200400"/>
            <a:ext cx="609600" cy="1905000"/>
            <a:chOff x="2736" y="2016"/>
            <a:chExt cx="384" cy="1200"/>
          </a:xfrm>
        </p:grpSpPr>
        <p:sp>
          <p:nvSpPr>
            <p:cNvPr id="97342" name="Line 62"/>
            <p:cNvSpPr>
              <a:spLocks noChangeShapeType="1"/>
            </p:cNvSpPr>
            <p:nvPr/>
          </p:nvSpPr>
          <p:spPr bwMode="auto">
            <a:xfrm flipH="1">
              <a:off x="2976" y="2016"/>
              <a:ext cx="144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7343" name="Line 63"/>
            <p:cNvSpPr>
              <a:spLocks noChangeShapeType="1"/>
            </p:cNvSpPr>
            <p:nvPr/>
          </p:nvSpPr>
          <p:spPr bwMode="auto">
            <a:xfrm flipH="1">
              <a:off x="2736" y="2448"/>
              <a:ext cx="240" cy="76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97344" name="Line 64"/>
          <p:cNvSpPr>
            <a:spLocks noChangeShapeType="1"/>
          </p:cNvSpPr>
          <p:nvPr/>
        </p:nvSpPr>
        <p:spPr bwMode="auto">
          <a:xfrm>
            <a:off x="4343400" y="3429000"/>
            <a:ext cx="685800" cy="2286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7345" name="Line 65"/>
          <p:cNvSpPr>
            <a:spLocks noChangeShapeType="1"/>
          </p:cNvSpPr>
          <p:nvPr/>
        </p:nvSpPr>
        <p:spPr bwMode="auto">
          <a:xfrm flipV="1">
            <a:off x="5791200" y="3429000"/>
            <a:ext cx="533400" cy="2286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7346" name="Line 66"/>
          <p:cNvSpPr>
            <a:spLocks noChangeShapeType="1"/>
          </p:cNvSpPr>
          <p:nvPr/>
        </p:nvSpPr>
        <p:spPr bwMode="auto">
          <a:xfrm>
            <a:off x="5791200" y="3200400"/>
            <a:ext cx="533400" cy="2286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7347" name="Line 67"/>
          <p:cNvSpPr>
            <a:spLocks noChangeShapeType="1"/>
          </p:cNvSpPr>
          <p:nvPr/>
        </p:nvSpPr>
        <p:spPr bwMode="auto">
          <a:xfrm>
            <a:off x="4953000" y="3200400"/>
            <a:ext cx="838200" cy="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7348" name="Line 68"/>
          <p:cNvSpPr>
            <a:spLocks noChangeShapeType="1"/>
          </p:cNvSpPr>
          <p:nvPr/>
        </p:nvSpPr>
        <p:spPr bwMode="auto">
          <a:xfrm flipV="1">
            <a:off x="4343400" y="3200400"/>
            <a:ext cx="609600" cy="2286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7349" name="Line 69"/>
          <p:cNvSpPr>
            <a:spLocks noChangeShapeType="1"/>
          </p:cNvSpPr>
          <p:nvPr/>
        </p:nvSpPr>
        <p:spPr bwMode="auto">
          <a:xfrm flipV="1">
            <a:off x="5181600" y="5334000"/>
            <a:ext cx="533400" cy="2286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7350" name="Line 70"/>
          <p:cNvSpPr>
            <a:spLocks noChangeShapeType="1"/>
          </p:cNvSpPr>
          <p:nvPr/>
        </p:nvSpPr>
        <p:spPr bwMode="auto">
          <a:xfrm>
            <a:off x="4419600" y="5562600"/>
            <a:ext cx="762000" cy="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7351" name="Line 71"/>
          <p:cNvSpPr>
            <a:spLocks noChangeShapeType="1"/>
          </p:cNvSpPr>
          <p:nvPr/>
        </p:nvSpPr>
        <p:spPr bwMode="auto">
          <a:xfrm>
            <a:off x="3733800" y="5334000"/>
            <a:ext cx="685800" cy="2286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7352" name="Line 72"/>
          <p:cNvSpPr>
            <a:spLocks noChangeShapeType="1"/>
          </p:cNvSpPr>
          <p:nvPr/>
        </p:nvSpPr>
        <p:spPr bwMode="auto">
          <a:xfrm flipV="1">
            <a:off x="3733800" y="5105400"/>
            <a:ext cx="609600" cy="228600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7353" name="Line 73"/>
          <p:cNvSpPr>
            <a:spLocks noChangeShapeType="1"/>
          </p:cNvSpPr>
          <p:nvPr/>
        </p:nvSpPr>
        <p:spPr bwMode="auto">
          <a:xfrm>
            <a:off x="4343400" y="5105400"/>
            <a:ext cx="838200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7354" name="Line 74"/>
          <p:cNvSpPr>
            <a:spLocks noChangeShapeType="1"/>
          </p:cNvSpPr>
          <p:nvPr/>
        </p:nvSpPr>
        <p:spPr bwMode="auto">
          <a:xfrm>
            <a:off x="5181600" y="5105400"/>
            <a:ext cx="533400" cy="228600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grpSp>
        <p:nvGrpSpPr>
          <p:cNvPr id="97369" name="Group 89"/>
          <p:cNvGrpSpPr>
            <a:grpSpLocks/>
          </p:cNvGrpSpPr>
          <p:nvPr/>
        </p:nvGrpSpPr>
        <p:grpSpPr bwMode="auto">
          <a:xfrm>
            <a:off x="4419600" y="3657600"/>
            <a:ext cx="609600" cy="1905000"/>
            <a:chOff x="2784" y="2304"/>
            <a:chExt cx="384" cy="1200"/>
          </a:xfrm>
        </p:grpSpPr>
        <p:sp>
          <p:nvSpPr>
            <p:cNvPr id="97320" name="Line 40"/>
            <p:cNvSpPr>
              <a:spLocks noChangeShapeType="1"/>
            </p:cNvSpPr>
            <p:nvPr/>
          </p:nvSpPr>
          <p:spPr bwMode="auto">
            <a:xfrm flipH="1">
              <a:off x="3120" y="2304"/>
              <a:ext cx="48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7321" name="Line 41"/>
            <p:cNvSpPr>
              <a:spLocks noChangeShapeType="1"/>
            </p:cNvSpPr>
            <p:nvPr/>
          </p:nvSpPr>
          <p:spPr bwMode="auto">
            <a:xfrm flipH="1">
              <a:off x="2784" y="2448"/>
              <a:ext cx="336" cy="105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97370" name="Group 90"/>
          <p:cNvGrpSpPr>
            <a:grpSpLocks/>
          </p:cNvGrpSpPr>
          <p:nvPr/>
        </p:nvGrpSpPr>
        <p:grpSpPr bwMode="auto">
          <a:xfrm>
            <a:off x="5181600" y="3657600"/>
            <a:ext cx="609600" cy="1905000"/>
            <a:chOff x="3264" y="2304"/>
            <a:chExt cx="384" cy="1200"/>
          </a:xfrm>
        </p:grpSpPr>
        <p:sp>
          <p:nvSpPr>
            <p:cNvPr id="97322" name="Line 42"/>
            <p:cNvSpPr>
              <a:spLocks noChangeShapeType="1"/>
            </p:cNvSpPr>
            <p:nvPr/>
          </p:nvSpPr>
          <p:spPr bwMode="auto">
            <a:xfrm flipH="1">
              <a:off x="3600" y="2304"/>
              <a:ext cx="48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7323" name="Line 43"/>
            <p:cNvSpPr>
              <a:spLocks noChangeShapeType="1"/>
            </p:cNvSpPr>
            <p:nvPr/>
          </p:nvSpPr>
          <p:spPr bwMode="auto">
            <a:xfrm flipH="1">
              <a:off x="3264" y="2448"/>
              <a:ext cx="336" cy="105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97371" name="Line 91"/>
          <p:cNvSpPr>
            <a:spLocks noChangeShapeType="1"/>
          </p:cNvSpPr>
          <p:nvPr/>
        </p:nvSpPr>
        <p:spPr bwMode="auto">
          <a:xfrm>
            <a:off x="4343400" y="3429000"/>
            <a:ext cx="1981200" cy="0"/>
          </a:xfrm>
          <a:prstGeom prst="line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7372" name="Line 92"/>
          <p:cNvSpPr>
            <a:spLocks noChangeShapeType="1"/>
          </p:cNvSpPr>
          <p:nvPr/>
        </p:nvSpPr>
        <p:spPr bwMode="auto">
          <a:xfrm>
            <a:off x="4343400" y="3429000"/>
            <a:ext cx="1981200" cy="0"/>
          </a:xfrm>
          <a:prstGeom prst="line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7373" name="Line 93"/>
          <p:cNvSpPr>
            <a:spLocks noChangeShapeType="1"/>
          </p:cNvSpPr>
          <p:nvPr/>
        </p:nvSpPr>
        <p:spPr bwMode="auto">
          <a:xfrm>
            <a:off x="4343400" y="3429000"/>
            <a:ext cx="1981200" cy="0"/>
          </a:xfrm>
          <a:prstGeom prst="line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7374" name="Line 94"/>
          <p:cNvSpPr>
            <a:spLocks noChangeShapeType="1"/>
          </p:cNvSpPr>
          <p:nvPr/>
        </p:nvSpPr>
        <p:spPr bwMode="auto">
          <a:xfrm>
            <a:off x="4343400" y="3429000"/>
            <a:ext cx="1981200" cy="0"/>
          </a:xfrm>
          <a:prstGeom prst="line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7375" name="Line 95"/>
          <p:cNvSpPr>
            <a:spLocks noChangeShapeType="1"/>
          </p:cNvSpPr>
          <p:nvPr/>
        </p:nvSpPr>
        <p:spPr bwMode="auto">
          <a:xfrm>
            <a:off x="4343400" y="3429000"/>
            <a:ext cx="1981200" cy="0"/>
          </a:xfrm>
          <a:prstGeom prst="line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7379" name="AutoShape 9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433388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97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3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97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3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97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3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57" grpId="0" animBg="1"/>
      <p:bldP spid="97358" grpId="0" animBg="1"/>
      <p:bldP spid="97359" grpId="0" animBg="1"/>
      <p:bldP spid="97360" grpId="0" animBg="1"/>
      <p:bldP spid="97364" grpId="0" animBg="1"/>
      <p:bldP spid="97365" grpId="0" animBg="1"/>
      <p:bldP spid="97366" grpId="0" animBg="1"/>
      <p:bldP spid="97367" grpId="0" animBg="1"/>
      <p:bldP spid="97372" grpId="0" animBg="1"/>
      <p:bldP spid="97373" grpId="0" animBg="1"/>
      <p:bldP spid="97374" grpId="0" animBg="1"/>
      <p:bldP spid="973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575" y="115888"/>
            <a:ext cx="4895850" cy="635000"/>
          </a:xfrm>
        </p:spPr>
        <p:txBody>
          <a:bodyPr/>
          <a:lstStyle/>
          <a:p>
            <a:pPr algn="ctr"/>
            <a:r>
              <a:rPr lang="ru-RU" sz="4000" i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Виды призм</a:t>
            </a:r>
          </a:p>
        </p:txBody>
      </p:sp>
      <p:grpSp>
        <p:nvGrpSpPr>
          <p:cNvPr id="115800" name="Group 88"/>
          <p:cNvGrpSpPr>
            <a:grpSpLocks/>
          </p:cNvGrpSpPr>
          <p:nvPr/>
        </p:nvGrpSpPr>
        <p:grpSpPr bwMode="auto">
          <a:xfrm>
            <a:off x="4953000" y="2286000"/>
            <a:ext cx="3422650" cy="3216275"/>
            <a:chOff x="3216" y="1536"/>
            <a:chExt cx="2156" cy="2026"/>
          </a:xfrm>
        </p:grpSpPr>
        <p:sp>
          <p:nvSpPr>
            <p:cNvPr id="115718" name="Rectangle 6"/>
            <p:cNvSpPr>
              <a:spLocks noChangeArrowheads="1"/>
            </p:cNvSpPr>
            <p:nvPr/>
          </p:nvSpPr>
          <p:spPr bwMode="auto">
            <a:xfrm rot="1080000">
              <a:off x="3600" y="2016"/>
              <a:ext cx="430" cy="1254"/>
            </a:xfrm>
            <a:prstGeom prst="rect">
              <a:avLst/>
            </a:prstGeom>
            <a:solidFill>
              <a:srgbClr val="00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5799" name="Group 87"/>
            <p:cNvGrpSpPr>
              <a:grpSpLocks/>
            </p:cNvGrpSpPr>
            <p:nvPr/>
          </p:nvGrpSpPr>
          <p:grpSpPr bwMode="auto">
            <a:xfrm>
              <a:off x="3888" y="2016"/>
              <a:ext cx="836" cy="1295"/>
              <a:chOff x="3888" y="2016"/>
              <a:chExt cx="836" cy="1295"/>
            </a:xfrm>
          </p:grpSpPr>
          <p:sp>
            <p:nvSpPr>
              <p:cNvPr id="115716" name="AutoShape 4"/>
              <p:cNvSpPr>
                <a:spLocks noChangeArrowheads="1"/>
              </p:cNvSpPr>
              <p:nvPr/>
            </p:nvSpPr>
            <p:spPr bwMode="auto">
              <a:xfrm>
                <a:off x="3888" y="3071"/>
                <a:ext cx="454" cy="240"/>
              </a:xfrm>
              <a:prstGeom prst="rtTriangle">
                <a:avLst/>
              </a:prstGeom>
              <a:solidFill>
                <a:srgbClr val="00FFFF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719" name="Rectangle 7"/>
              <p:cNvSpPr>
                <a:spLocks noChangeArrowheads="1"/>
              </p:cNvSpPr>
              <p:nvPr/>
            </p:nvSpPr>
            <p:spPr bwMode="auto">
              <a:xfrm rot="1020847">
                <a:off x="4024" y="2159"/>
                <a:ext cx="482" cy="1096"/>
              </a:xfrm>
              <a:prstGeom prst="rect">
                <a:avLst/>
              </a:prstGeom>
              <a:solidFill>
                <a:srgbClr val="00FFFF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720" name="AutoShape 8"/>
              <p:cNvSpPr>
                <a:spLocks noChangeArrowheads="1"/>
              </p:cNvSpPr>
              <p:nvPr/>
            </p:nvSpPr>
            <p:spPr bwMode="auto">
              <a:xfrm rot="11849075" flipV="1">
                <a:off x="4176" y="2016"/>
                <a:ext cx="548" cy="183"/>
              </a:xfrm>
              <a:prstGeom prst="rtTriangle">
                <a:avLst/>
              </a:prstGeom>
              <a:solidFill>
                <a:srgbClr val="00FFFF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721" name="Group 9"/>
            <p:cNvGrpSpPr>
              <a:grpSpLocks/>
            </p:cNvGrpSpPr>
            <p:nvPr/>
          </p:nvGrpSpPr>
          <p:grpSpPr bwMode="auto">
            <a:xfrm>
              <a:off x="4368" y="1920"/>
              <a:ext cx="624" cy="1440"/>
              <a:chOff x="3312" y="2111"/>
              <a:chExt cx="624" cy="1440"/>
            </a:xfrm>
          </p:grpSpPr>
          <p:sp>
            <p:nvSpPr>
              <p:cNvPr id="115722" name="Rectangle 10"/>
              <p:cNvSpPr>
                <a:spLocks noChangeArrowheads="1"/>
              </p:cNvSpPr>
              <p:nvPr/>
            </p:nvSpPr>
            <p:spPr bwMode="auto">
              <a:xfrm rot="1026418">
                <a:off x="3483" y="2301"/>
                <a:ext cx="288" cy="1059"/>
              </a:xfrm>
              <a:prstGeom prst="rect">
                <a:avLst/>
              </a:prstGeom>
              <a:solidFill>
                <a:srgbClr val="00FFFF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723" name="AutoShape 11"/>
              <p:cNvSpPr>
                <a:spLocks noChangeArrowheads="1"/>
              </p:cNvSpPr>
              <p:nvPr/>
            </p:nvSpPr>
            <p:spPr bwMode="auto">
              <a:xfrm rot="1170550" flipH="1">
                <a:off x="3697" y="2111"/>
                <a:ext cx="239" cy="241"/>
              </a:xfrm>
              <a:prstGeom prst="rtTriangle">
                <a:avLst/>
              </a:prstGeom>
              <a:solidFill>
                <a:srgbClr val="00FFFF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724" name="AutoShape 12"/>
              <p:cNvSpPr>
                <a:spLocks noChangeArrowheads="1"/>
              </p:cNvSpPr>
              <p:nvPr/>
            </p:nvSpPr>
            <p:spPr bwMode="auto">
              <a:xfrm rot="-4079656" flipH="1" flipV="1">
                <a:off x="3313" y="3311"/>
                <a:ext cx="239" cy="241"/>
              </a:xfrm>
              <a:prstGeom prst="rtTriangle">
                <a:avLst/>
              </a:prstGeom>
              <a:solidFill>
                <a:srgbClr val="00FFFF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5725" name="AutoShape 13"/>
            <p:cNvSpPr>
              <a:spLocks noChangeArrowheads="1"/>
            </p:cNvSpPr>
            <p:nvPr/>
          </p:nvSpPr>
          <p:spPr bwMode="auto">
            <a:xfrm>
              <a:off x="3792" y="1824"/>
              <a:ext cx="1296" cy="288"/>
            </a:xfrm>
            <a:prstGeom prst="hexagon">
              <a:avLst>
                <a:gd name="adj" fmla="val 137021"/>
                <a:gd name="vf" fmla="val 115470"/>
              </a:avLst>
            </a:prstGeom>
            <a:solidFill>
              <a:srgbClr val="00FFFF">
                <a:alpha val="50000"/>
              </a:srgbClr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5727" name="Group 15"/>
            <p:cNvGrpSpPr>
              <a:grpSpLocks/>
            </p:cNvGrpSpPr>
            <p:nvPr/>
          </p:nvGrpSpPr>
          <p:grpSpPr bwMode="auto">
            <a:xfrm>
              <a:off x="3802" y="1815"/>
              <a:ext cx="384" cy="1200"/>
              <a:chOff x="2736" y="2016"/>
              <a:chExt cx="384" cy="1200"/>
            </a:xfrm>
          </p:grpSpPr>
          <p:sp>
            <p:nvSpPr>
              <p:cNvPr id="115728" name="Line 16"/>
              <p:cNvSpPr>
                <a:spLocks noChangeShapeType="1"/>
              </p:cNvSpPr>
              <p:nvPr/>
            </p:nvSpPr>
            <p:spPr bwMode="auto">
              <a:xfrm flipH="1">
                <a:off x="2976" y="2016"/>
                <a:ext cx="144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15729" name="Line 17"/>
              <p:cNvSpPr>
                <a:spLocks noChangeShapeType="1"/>
              </p:cNvSpPr>
              <p:nvPr/>
            </p:nvSpPr>
            <p:spPr bwMode="auto">
              <a:xfrm flipH="1">
                <a:off x="2736" y="2448"/>
                <a:ext cx="240" cy="76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115730" name="Line 18"/>
            <p:cNvSpPr>
              <a:spLocks noChangeShapeType="1"/>
            </p:cNvSpPr>
            <p:nvPr/>
          </p:nvSpPr>
          <p:spPr bwMode="auto">
            <a:xfrm flipH="1">
              <a:off x="3706" y="1959"/>
              <a:ext cx="96" cy="2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5731" name="Line 19"/>
            <p:cNvSpPr>
              <a:spLocks noChangeShapeType="1"/>
            </p:cNvSpPr>
            <p:nvPr/>
          </p:nvSpPr>
          <p:spPr bwMode="auto">
            <a:xfrm flipH="1">
              <a:off x="3418" y="2247"/>
              <a:ext cx="288" cy="91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5732" name="Line 20"/>
            <p:cNvSpPr>
              <a:spLocks noChangeShapeType="1"/>
            </p:cNvSpPr>
            <p:nvPr/>
          </p:nvSpPr>
          <p:spPr bwMode="auto">
            <a:xfrm flipH="1">
              <a:off x="4954" y="1959"/>
              <a:ext cx="96" cy="2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5733" name="Line 21"/>
            <p:cNvSpPr>
              <a:spLocks noChangeShapeType="1"/>
            </p:cNvSpPr>
            <p:nvPr/>
          </p:nvSpPr>
          <p:spPr bwMode="auto">
            <a:xfrm flipH="1">
              <a:off x="4666" y="2247"/>
              <a:ext cx="288" cy="91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5734" name="Text Box 22"/>
            <p:cNvSpPr txBox="1">
              <a:spLocks noChangeArrowheads="1"/>
            </p:cNvSpPr>
            <p:nvPr/>
          </p:nvSpPr>
          <p:spPr bwMode="auto">
            <a:xfrm>
              <a:off x="3504" y="1776"/>
              <a:ext cx="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r>
                <a:rPr lang="en-US" b="1" baseline="-2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35" name="Text Box 23"/>
            <p:cNvSpPr txBox="1">
              <a:spLocks noChangeArrowheads="1"/>
            </p:cNvSpPr>
            <p:nvPr/>
          </p:nvSpPr>
          <p:spPr bwMode="auto">
            <a:xfrm>
              <a:off x="5088" y="1776"/>
              <a:ext cx="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  <a:r>
                <a:rPr lang="en-US" b="1" baseline="-2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36" name="Text Box 24"/>
            <p:cNvSpPr txBox="1">
              <a:spLocks noChangeArrowheads="1"/>
            </p:cNvSpPr>
            <p:nvPr/>
          </p:nvSpPr>
          <p:spPr bwMode="auto">
            <a:xfrm>
              <a:off x="4704" y="1536"/>
              <a:ext cx="2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</a:t>
              </a:r>
              <a:r>
                <a:rPr lang="en-US" b="1" baseline="-2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37" name="Text Box 25"/>
            <p:cNvSpPr txBox="1">
              <a:spLocks noChangeArrowheads="1"/>
            </p:cNvSpPr>
            <p:nvPr/>
          </p:nvSpPr>
          <p:spPr bwMode="auto">
            <a:xfrm>
              <a:off x="4176" y="1536"/>
              <a:ext cx="2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</a:t>
              </a:r>
              <a:r>
                <a:rPr lang="en-US" b="1" baseline="-2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38" name="Text Box 26"/>
            <p:cNvSpPr txBox="1">
              <a:spLocks noChangeArrowheads="1"/>
            </p:cNvSpPr>
            <p:nvPr/>
          </p:nvSpPr>
          <p:spPr bwMode="auto">
            <a:xfrm>
              <a:off x="3216" y="3120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39" name="Text Box 27"/>
            <p:cNvSpPr txBox="1">
              <a:spLocks noChangeArrowheads="1"/>
            </p:cNvSpPr>
            <p:nvPr/>
          </p:nvSpPr>
          <p:spPr bwMode="auto">
            <a:xfrm>
              <a:off x="3792" y="3312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40" name="Text Box 28"/>
            <p:cNvSpPr txBox="1">
              <a:spLocks noChangeArrowheads="1"/>
            </p:cNvSpPr>
            <p:nvPr/>
          </p:nvSpPr>
          <p:spPr bwMode="auto">
            <a:xfrm>
              <a:off x="4368" y="3264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41" name="Text Box 29"/>
            <p:cNvSpPr txBox="1">
              <a:spLocks noChangeArrowheads="1"/>
            </p:cNvSpPr>
            <p:nvPr/>
          </p:nvSpPr>
          <p:spPr bwMode="auto">
            <a:xfrm>
              <a:off x="4704" y="3072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42" name="Text Box 30"/>
            <p:cNvSpPr txBox="1">
              <a:spLocks noChangeArrowheads="1"/>
            </p:cNvSpPr>
            <p:nvPr/>
          </p:nvSpPr>
          <p:spPr bwMode="auto">
            <a:xfrm>
              <a:off x="4128" y="2736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43" name="Text Box 31"/>
            <p:cNvSpPr txBox="1">
              <a:spLocks noChangeArrowheads="1"/>
            </p:cNvSpPr>
            <p:nvPr/>
          </p:nvSpPr>
          <p:spPr bwMode="auto">
            <a:xfrm>
              <a:off x="3600" y="2784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115744" name="Group 32"/>
            <p:cNvGrpSpPr>
              <a:grpSpLocks/>
            </p:cNvGrpSpPr>
            <p:nvPr/>
          </p:nvGrpSpPr>
          <p:grpSpPr bwMode="auto">
            <a:xfrm>
              <a:off x="4330" y="1815"/>
              <a:ext cx="384" cy="1200"/>
              <a:chOff x="2736" y="2016"/>
              <a:chExt cx="384" cy="1200"/>
            </a:xfrm>
          </p:grpSpPr>
          <p:sp>
            <p:nvSpPr>
              <p:cNvPr id="115745" name="Line 33"/>
              <p:cNvSpPr>
                <a:spLocks noChangeShapeType="1"/>
              </p:cNvSpPr>
              <p:nvPr/>
            </p:nvSpPr>
            <p:spPr bwMode="auto">
              <a:xfrm flipH="1">
                <a:off x="2976" y="2016"/>
                <a:ext cx="144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15746" name="Line 34"/>
              <p:cNvSpPr>
                <a:spLocks noChangeShapeType="1"/>
              </p:cNvSpPr>
              <p:nvPr/>
            </p:nvSpPr>
            <p:spPr bwMode="auto">
              <a:xfrm flipH="1">
                <a:off x="2736" y="2448"/>
                <a:ext cx="240" cy="76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115747" name="Line 35"/>
            <p:cNvSpPr>
              <a:spLocks noChangeShapeType="1"/>
            </p:cNvSpPr>
            <p:nvPr/>
          </p:nvSpPr>
          <p:spPr bwMode="auto">
            <a:xfrm>
              <a:off x="3802" y="1959"/>
              <a:ext cx="432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5748" name="Line 36"/>
            <p:cNvSpPr>
              <a:spLocks noChangeShapeType="1"/>
            </p:cNvSpPr>
            <p:nvPr/>
          </p:nvSpPr>
          <p:spPr bwMode="auto">
            <a:xfrm flipV="1">
              <a:off x="4714" y="1959"/>
              <a:ext cx="336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5749" name="Line 37"/>
            <p:cNvSpPr>
              <a:spLocks noChangeShapeType="1"/>
            </p:cNvSpPr>
            <p:nvPr/>
          </p:nvSpPr>
          <p:spPr bwMode="auto">
            <a:xfrm>
              <a:off x="4714" y="1815"/>
              <a:ext cx="336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5750" name="Line 38"/>
            <p:cNvSpPr>
              <a:spLocks noChangeShapeType="1"/>
            </p:cNvSpPr>
            <p:nvPr/>
          </p:nvSpPr>
          <p:spPr bwMode="auto">
            <a:xfrm>
              <a:off x="4186" y="1815"/>
              <a:ext cx="52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5751" name="Line 39"/>
            <p:cNvSpPr>
              <a:spLocks noChangeShapeType="1"/>
            </p:cNvSpPr>
            <p:nvPr/>
          </p:nvSpPr>
          <p:spPr bwMode="auto">
            <a:xfrm flipV="1">
              <a:off x="3802" y="1815"/>
              <a:ext cx="384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5752" name="Line 40"/>
            <p:cNvSpPr>
              <a:spLocks noChangeShapeType="1"/>
            </p:cNvSpPr>
            <p:nvPr/>
          </p:nvSpPr>
          <p:spPr bwMode="auto">
            <a:xfrm flipV="1">
              <a:off x="4330" y="3159"/>
              <a:ext cx="336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5753" name="Line 41"/>
            <p:cNvSpPr>
              <a:spLocks noChangeShapeType="1"/>
            </p:cNvSpPr>
            <p:nvPr/>
          </p:nvSpPr>
          <p:spPr bwMode="auto">
            <a:xfrm>
              <a:off x="3850" y="3303"/>
              <a:ext cx="48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5754" name="Line 42"/>
            <p:cNvSpPr>
              <a:spLocks noChangeShapeType="1"/>
            </p:cNvSpPr>
            <p:nvPr/>
          </p:nvSpPr>
          <p:spPr bwMode="auto">
            <a:xfrm>
              <a:off x="3418" y="3159"/>
              <a:ext cx="432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5755" name="Line 43"/>
            <p:cNvSpPr>
              <a:spLocks noChangeShapeType="1"/>
            </p:cNvSpPr>
            <p:nvPr/>
          </p:nvSpPr>
          <p:spPr bwMode="auto">
            <a:xfrm flipV="1">
              <a:off x="3418" y="3015"/>
              <a:ext cx="384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5756" name="Line 44"/>
            <p:cNvSpPr>
              <a:spLocks noChangeShapeType="1"/>
            </p:cNvSpPr>
            <p:nvPr/>
          </p:nvSpPr>
          <p:spPr bwMode="auto">
            <a:xfrm>
              <a:off x="3802" y="3015"/>
              <a:ext cx="52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5757" name="Line 45"/>
            <p:cNvSpPr>
              <a:spLocks noChangeShapeType="1"/>
            </p:cNvSpPr>
            <p:nvPr/>
          </p:nvSpPr>
          <p:spPr bwMode="auto">
            <a:xfrm>
              <a:off x="4330" y="3015"/>
              <a:ext cx="336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grpSp>
          <p:nvGrpSpPr>
            <p:cNvPr id="115758" name="Group 46"/>
            <p:cNvGrpSpPr>
              <a:grpSpLocks/>
            </p:cNvGrpSpPr>
            <p:nvPr/>
          </p:nvGrpSpPr>
          <p:grpSpPr bwMode="auto">
            <a:xfrm>
              <a:off x="3850" y="2103"/>
              <a:ext cx="384" cy="1200"/>
              <a:chOff x="2784" y="2304"/>
              <a:chExt cx="384" cy="1200"/>
            </a:xfrm>
          </p:grpSpPr>
          <p:sp>
            <p:nvSpPr>
              <p:cNvPr id="115759" name="Line 47"/>
              <p:cNvSpPr>
                <a:spLocks noChangeShapeType="1"/>
              </p:cNvSpPr>
              <p:nvPr/>
            </p:nvSpPr>
            <p:spPr bwMode="auto">
              <a:xfrm flipH="1">
                <a:off x="3120" y="2304"/>
                <a:ext cx="48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15760" name="Line 48"/>
              <p:cNvSpPr>
                <a:spLocks noChangeShapeType="1"/>
              </p:cNvSpPr>
              <p:nvPr/>
            </p:nvSpPr>
            <p:spPr bwMode="auto">
              <a:xfrm flipH="1">
                <a:off x="2784" y="2448"/>
                <a:ext cx="336" cy="105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115761" name="Group 49"/>
            <p:cNvGrpSpPr>
              <a:grpSpLocks/>
            </p:cNvGrpSpPr>
            <p:nvPr/>
          </p:nvGrpSpPr>
          <p:grpSpPr bwMode="auto">
            <a:xfrm>
              <a:off x="4330" y="2103"/>
              <a:ext cx="384" cy="1200"/>
              <a:chOff x="3264" y="2304"/>
              <a:chExt cx="384" cy="1200"/>
            </a:xfrm>
          </p:grpSpPr>
          <p:sp>
            <p:nvSpPr>
              <p:cNvPr id="115762" name="Line 50"/>
              <p:cNvSpPr>
                <a:spLocks noChangeShapeType="1"/>
              </p:cNvSpPr>
              <p:nvPr/>
            </p:nvSpPr>
            <p:spPr bwMode="auto">
              <a:xfrm flipH="1">
                <a:off x="3600" y="2304"/>
                <a:ext cx="48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15763" name="Line 51"/>
              <p:cNvSpPr>
                <a:spLocks noChangeShapeType="1"/>
              </p:cNvSpPr>
              <p:nvPr/>
            </p:nvSpPr>
            <p:spPr bwMode="auto">
              <a:xfrm flipH="1">
                <a:off x="3264" y="2448"/>
                <a:ext cx="336" cy="105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115764" name="Text Box 52"/>
            <p:cNvSpPr txBox="1">
              <a:spLocks noChangeArrowheads="1"/>
            </p:cNvSpPr>
            <p:nvPr/>
          </p:nvSpPr>
          <p:spPr bwMode="auto">
            <a:xfrm>
              <a:off x="4224" y="2064"/>
              <a:ext cx="2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  <a:r>
                <a:rPr lang="en-US" b="1" baseline="-2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65" name="Text Box 53"/>
            <p:cNvSpPr txBox="1">
              <a:spLocks noChangeArrowheads="1"/>
            </p:cNvSpPr>
            <p:nvPr/>
          </p:nvSpPr>
          <p:spPr bwMode="auto">
            <a:xfrm>
              <a:off x="4656" y="2064"/>
              <a:ext cx="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  <a:r>
                <a:rPr lang="en-US" b="1" baseline="-2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66" name="Line 54"/>
            <p:cNvSpPr>
              <a:spLocks noChangeShapeType="1"/>
            </p:cNvSpPr>
            <p:nvPr/>
          </p:nvSpPr>
          <p:spPr bwMode="auto">
            <a:xfrm>
              <a:off x="4224" y="2112"/>
              <a:ext cx="48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115798" name="Group 86"/>
          <p:cNvGrpSpPr>
            <a:grpSpLocks/>
          </p:cNvGrpSpPr>
          <p:nvPr/>
        </p:nvGrpSpPr>
        <p:grpSpPr bwMode="auto">
          <a:xfrm>
            <a:off x="1524000" y="2590800"/>
            <a:ext cx="2508250" cy="2759075"/>
            <a:chOff x="912" y="1200"/>
            <a:chExt cx="1580" cy="1738"/>
          </a:xfrm>
        </p:grpSpPr>
        <p:sp>
          <p:nvSpPr>
            <p:cNvPr id="115781" name="Line 69"/>
            <p:cNvSpPr>
              <a:spLocks noChangeShapeType="1"/>
            </p:cNvSpPr>
            <p:nvPr/>
          </p:nvSpPr>
          <p:spPr bwMode="auto">
            <a:xfrm flipV="1">
              <a:off x="1968" y="2592"/>
              <a:ext cx="240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grpSp>
          <p:nvGrpSpPr>
            <p:cNvPr id="115797" name="Group 85"/>
            <p:cNvGrpSpPr>
              <a:grpSpLocks/>
            </p:cNvGrpSpPr>
            <p:nvPr/>
          </p:nvGrpSpPr>
          <p:grpSpPr bwMode="auto">
            <a:xfrm>
              <a:off x="912" y="1200"/>
              <a:ext cx="1580" cy="1738"/>
              <a:chOff x="912" y="1824"/>
              <a:chExt cx="1580" cy="1738"/>
            </a:xfrm>
          </p:grpSpPr>
          <p:sp>
            <p:nvSpPr>
              <p:cNvPr id="115770" name="AutoShape 58"/>
              <p:cNvSpPr>
                <a:spLocks noChangeArrowheads="1"/>
              </p:cNvSpPr>
              <p:nvPr/>
            </p:nvSpPr>
            <p:spPr bwMode="auto">
              <a:xfrm flipH="1">
                <a:off x="1968" y="2016"/>
                <a:ext cx="240" cy="144"/>
              </a:xfrm>
              <a:prstGeom prst="rtTriangle">
                <a:avLst/>
              </a:prstGeom>
              <a:solidFill>
                <a:srgbClr val="00FFFF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15796" name="Group 84"/>
              <p:cNvGrpSpPr>
                <a:grpSpLocks/>
              </p:cNvGrpSpPr>
              <p:nvPr/>
            </p:nvGrpSpPr>
            <p:grpSpPr bwMode="auto">
              <a:xfrm>
                <a:off x="912" y="1824"/>
                <a:ext cx="1580" cy="1738"/>
                <a:chOff x="912" y="1392"/>
                <a:chExt cx="1580" cy="1738"/>
              </a:xfrm>
            </p:grpSpPr>
            <p:sp>
              <p:nvSpPr>
                <p:cNvPr id="115769" name="Rectangle 57"/>
                <p:cNvSpPr>
                  <a:spLocks noChangeArrowheads="1"/>
                </p:cNvSpPr>
                <p:nvPr/>
              </p:nvSpPr>
              <p:spPr bwMode="auto">
                <a:xfrm>
                  <a:off x="1968" y="1728"/>
                  <a:ext cx="240" cy="1056"/>
                </a:xfrm>
                <a:prstGeom prst="rect">
                  <a:avLst/>
                </a:prstGeom>
                <a:solidFill>
                  <a:srgbClr val="00FFFF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772" name="AutoShape 60"/>
                <p:cNvSpPr>
                  <a:spLocks noChangeArrowheads="1"/>
                </p:cNvSpPr>
                <p:nvPr/>
              </p:nvSpPr>
              <p:spPr bwMode="auto">
                <a:xfrm>
                  <a:off x="1248" y="2784"/>
                  <a:ext cx="960" cy="144"/>
                </a:xfrm>
                <a:prstGeom prst="parallelogram">
                  <a:avLst>
                    <a:gd name="adj" fmla="val 166667"/>
                  </a:avLst>
                </a:prstGeom>
                <a:solidFill>
                  <a:srgbClr val="00FFFF">
                    <a:alpha val="50000"/>
                  </a:srgbClr>
                </a:solidFill>
                <a:ln w="317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773" name="Rectangle 61"/>
                <p:cNvSpPr>
                  <a:spLocks noChangeArrowheads="1"/>
                </p:cNvSpPr>
                <p:nvPr/>
              </p:nvSpPr>
              <p:spPr bwMode="auto">
                <a:xfrm>
                  <a:off x="1152" y="1728"/>
                  <a:ext cx="816" cy="1200"/>
                </a:xfrm>
                <a:prstGeom prst="rect">
                  <a:avLst/>
                </a:prstGeom>
                <a:solidFill>
                  <a:srgbClr val="00FFFF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774" name="AutoShape 62"/>
                <p:cNvSpPr>
                  <a:spLocks noChangeArrowheads="1"/>
                </p:cNvSpPr>
                <p:nvPr/>
              </p:nvSpPr>
              <p:spPr bwMode="auto">
                <a:xfrm>
                  <a:off x="1152" y="1584"/>
                  <a:ext cx="1056" cy="144"/>
                </a:xfrm>
                <a:prstGeom prst="parallelogram">
                  <a:avLst>
                    <a:gd name="adj" fmla="val 183333"/>
                  </a:avLst>
                </a:prstGeom>
                <a:solidFill>
                  <a:srgbClr val="00FFFF">
                    <a:alpha val="50000"/>
                  </a:srgbClr>
                </a:solidFill>
                <a:ln w="317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776" name="Line 64"/>
                <p:cNvSpPr>
                  <a:spLocks noChangeShapeType="1"/>
                </p:cNvSpPr>
                <p:nvPr/>
              </p:nvSpPr>
              <p:spPr bwMode="auto">
                <a:xfrm>
                  <a:off x="1392" y="1584"/>
                  <a:ext cx="0" cy="1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15777" name="Line 65"/>
                <p:cNvSpPr>
                  <a:spLocks noChangeShapeType="1"/>
                </p:cNvSpPr>
                <p:nvPr/>
              </p:nvSpPr>
              <p:spPr bwMode="auto">
                <a:xfrm>
                  <a:off x="1392" y="2784"/>
                  <a:ext cx="81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15778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1152" y="2784"/>
                  <a:ext cx="240" cy="144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15779" name="Line 67"/>
                <p:cNvSpPr>
                  <a:spLocks noChangeShapeType="1"/>
                </p:cNvSpPr>
                <p:nvPr/>
              </p:nvSpPr>
              <p:spPr bwMode="auto">
                <a:xfrm>
                  <a:off x="1152" y="1728"/>
                  <a:ext cx="0" cy="1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15780" name="Line 68"/>
                <p:cNvSpPr>
                  <a:spLocks noChangeShapeType="1"/>
                </p:cNvSpPr>
                <p:nvPr/>
              </p:nvSpPr>
              <p:spPr bwMode="auto">
                <a:xfrm>
                  <a:off x="1152" y="2928"/>
                  <a:ext cx="81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15782" name="Line 70"/>
                <p:cNvSpPr>
                  <a:spLocks noChangeShapeType="1"/>
                </p:cNvSpPr>
                <p:nvPr/>
              </p:nvSpPr>
              <p:spPr bwMode="auto">
                <a:xfrm>
                  <a:off x="1968" y="1728"/>
                  <a:ext cx="0" cy="1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15783" name="Line 71"/>
                <p:cNvSpPr>
                  <a:spLocks noChangeShapeType="1"/>
                </p:cNvSpPr>
                <p:nvPr/>
              </p:nvSpPr>
              <p:spPr bwMode="auto">
                <a:xfrm>
                  <a:off x="2208" y="1584"/>
                  <a:ext cx="0" cy="1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15784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1152" y="1584"/>
                  <a:ext cx="240" cy="144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15785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1968" y="1584"/>
                  <a:ext cx="240" cy="144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15786" name="Line 74"/>
                <p:cNvSpPr>
                  <a:spLocks noChangeShapeType="1"/>
                </p:cNvSpPr>
                <p:nvPr/>
              </p:nvSpPr>
              <p:spPr bwMode="auto">
                <a:xfrm>
                  <a:off x="1392" y="1584"/>
                  <a:ext cx="81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15787" name="Line 75"/>
                <p:cNvSpPr>
                  <a:spLocks noChangeShapeType="1"/>
                </p:cNvSpPr>
                <p:nvPr/>
              </p:nvSpPr>
              <p:spPr bwMode="auto">
                <a:xfrm>
                  <a:off x="1152" y="1728"/>
                  <a:ext cx="81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15788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960" y="2832"/>
                  <a:ext cx="23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A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15789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1920" y="2880"/>
                  <a:ext cx="22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B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15790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2208" y="2640"/>
                  <a:ext cx="23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C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15791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1152" y="2592"/>
                  <a:ext cx="23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D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15792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912" y="1680"/>
                  <a:ext cx="28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A</a:t>
                  </a:r>
                  <a:r>
                    <a:rPr lang="en-US" b="1" baseline="-20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1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15793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1968" y="1680"/>
                  <a:ext cx="27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B</a:t>
                  </a:r>
                  <a:r>
                    <a:rPr lang="en-US" b="1" baseline="-20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1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15794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2208" y="1392"/>
                  <a:ext cx="28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C</a:t>
                  </a:r>
                  <a:r>
                    <a:rPr lang="en-US" b="1" baseline="-20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1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1579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1104" y="1392"/>
                  <a:ext cx="28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D</a:t>
                  </a:r>
                  <a:r>
                    <a:rPr lang="en-US" b="1" baseline="-20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1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115801" name="Text Box 89"/>
          <p:cNvSpPr txBox="1">
            <a:spLocks noChangeArrowheads="1"/>
          </p:cNvSpPr>
          <p:nvPr/>
        </p:nvSpPr>
        <p:spPr bwMode="auto">
          <a:xfrm>
            <a:off x="1187450" y="5373688"/>
            <a:ext cx="2779713" cy="13731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Прямая</a:t>
            </a:r>
          </a:p>
          <a:p>
            <a:pPr algn="ctr"/>
            <a:r>
              <a:rPr lang="ru-RU" sz="28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(высота равна</a:t>
            </a:r>
          </a:p>
          <a:p>
            <a:pPr algn="ctr"/>
            <a:r>
              <a:rPr lang="ru-RU" sz="28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боковому ребру)</a:t>
            </a:r>
          </a:p>
        </p:txBody>
      </p:sp>
      <p:sp>
        <p:nvSpPr>
          <p:cNvPr id="115802" name="Text Box 90"/>
          <p:cNvSpPr txBox="1">
            <a:spLocks noChangeArrowheads="1"/>
          </p:cNvSpPr>
          <p:nvPr/>
        </p:nvSpPr>
        <p:spPr bwMode="auto">
          <a:xfrm>
            <a:off x="5219700" y="5516563"/>
            <a:ext cx="2184400" cy="5794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Наклонная</a:t>
            </a:r>
          </a:p>
        </p:txBody>
      </p:sp>
      <p:sp>
        <p:nvSpPr>
          <p:cNvPr id="115806" name="Text Box 94"/>
          <p:cNvSpPr txBox="1">
            <a:spLocks noChangeArrowheads="1"/>
          </p:cNvSpPr>
          <p:nvPr/>
        </p:nvSpPr>
        <p:spPr bwMode="auto">
          <a:xfrm>
            <a:off x="1166813" y="1050925"/>
            <a:ext cx="7654925" cy="701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Если боковые рёбра призмы перпендикулярны к основаниям, </a:t>
            </a:r>
          </a:p>
          <a:p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 призма называется прямой, в противном случае – наклонной.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5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5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5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5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5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1000"/>
                                        <p:tgtEl>
                                          <p:spTgt spid="11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5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5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1000"/>
                                        <p:tgtEl>
                                          <p:spTgt spid="11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801" grpId="0" animBg="1" autoUpdateAnimBg="0"/>
      <p:bldP spid="115802" grpId="0" animBg="1" autoUpdateAnimBg="0"/>
      <p:bldP spid="1158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878" name="Group 142"/>
          <p:cNvGrpSpPr>
            <a:grpSpLocks/>
          </p:cNvGrpSpPr>
          <p:nvPr/>
        </p:nvGrpSpPr>
        <p:grpSpPr bwMode="auto">
          <a:xfrm>
            <a:off x="6629400" y="2209800"/>
            <a:ext cx="2355850" cy="2378075"/>
            <a:chOff x="4080" y="1488"/>
            <a:chExt cx="1484" cy="1498"/>
          </a:xfrm>
        </p:grpSpPr>
        <p:sp>
          <p:nvSpPr>
            <p:cNvPr id="116758" name="Line 22"/>
            <p:cNvSpPr>
              <a:spLocks noChangeShapeType="1"/>
            </p:cNvSpPr>
            <p:nvPr/>
          </p:nvSpPr>
          <p:spPr bwMode="auto">
            <a:xfrm>
              <a:off x="4560" y="1728"/>
              <a:ext cx="72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grpSp>
          <p:nvGrpSpPr>
            <p:cNvPr id="116877" name="Group 141"/>
            <p:cNvGrpSpPr>
              <a:grpSpLocks/>
            </p:cNvGrpSpPr>
            <p:nvPr/>
          </p:nvGrpSpPr>
          <p:grpSpPr bwMode="auto">
            <a:xfrm>
              <a:off x="4080" y="1488"/>
              <a:ext cx="1484" cy="1498"/>
              <a:chOff x="4080" y="1440"/>
              <a:chExt cx="1484" cy="1498"/>
            </a:xfrm>
          </p:grpSpPr>
          <p:grpSp>
            <p:nvGrpSpPr>
              <p:cNvPr id="116768" name="Group 32"/>
              <p:cNvGrpSpPr>
                <a:grpSpLocks/>
              </p:cNvGrpSpPr>
              <p:nvPr/>
            </p:nvGrpSpPr>
            <p:grpSpPr bwMode="auto">
              <a:xfrm>
                <a:off x="4320" y="1680"/>
                <a:ext cx="960" cy="1056"/>
                <a:chOff x="4320" y="1680"/>
                <a:chExt cx="960" cy="1056"/>
              </a:xfrm>
            </p:grpSpPr>
            <p:sp>
              <p:nvSpPr>
                <p:cNvPr id="116741" name="Rectangle 5"/>
                <p:cNvSpPr>
                  <a:spLocks noChangeArrowheads="1"/>
                </p:cNvSpPr>
                <p:nvPr/>
              </p:nvSpPr>
              <p:spPr bwMode="auto">
                <a:xfrm>
                  <a:off x="5040" y="1824"/>
                  <a:ext cx="240" cy="768"/>
                </a:xfrm>
                <a:prstGeom prst="rect">
                  <a:avLst/>
                </a:prstGeom>
                <a:solidFill>
                  <a:srgbClr val="00FFFF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6742" name="AutoShape 6"/>
                <p:cNvSpPr>
                  <a:spLocks noChangeArrowheads="1"/>
                </p:cNvSpPr>
                <p:nvPr/>
              </p:nvSpPr>
              <p:spPr bwMode="auto">
                <a:xfrm flipH="1">
                  <a:off x="5040" y="1680"/>
                  <a:ext cx="240" cy="144"/>
                </a:xfrm>
                <a:prstGeom prst="rtTriangle">
                  <a:avLst/>
                </a:prstGeom>
                <a:solidFill>
                  <a:srgbClr val="00FFFF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6744" name="AutoShape 8"/>
                <p:cNvSpPr>
                  <a:spLocks noChangeArrowheads="1"/>
                </p:cNvSpPr>
                <p:nvPr/>
              </p:nvSpPr>
              <p:spPr bwMode="auto">
                <a:xfrm>
                  <a:off x="4320" y="2592"/>
                  <a:ext cx="960" cy="144"/>
                </a:xfrm>
                <a:prstGeom prst="parallelogram">
                  <a:avLst>
                    <a:gd name="adj" fmla="val 166667"/>
                  </a:avLst>
                </a:prstGeom>
                <a:solidFill>
                  <a:srgbClr val="00FFFF">
                    <a:alpha val="50000"/>
                  </a:srgbClr>
                </a:solidFill>
                <a:ln w="317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16745" name="Rectangle 9"/>
              <p:cNvSpPr>
                <a:spLocks noChangeArrowheads="1"/>
              </p:cNvSpPr>
              <p:nvPr/>
            </p:nvSpPr>
            <p:spPr bwMode="auto">
              <a:xfrm>
                <a:off x="4320" y="1824"/>
                <a:ext cx="720" cy="912"/>
              </a:xfrm>
              <a:prstGeom prst="rect">
                <a:avLst/>
              </a:prstGeom>
              <a:solidFill>
                <a:srgbClr val="00FFFF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746" name="AutoShape 10"/>
              <p:cNvSpPr>
                <a:spLocks noChangeArrowheads="1"/>
              </p:cNvSpPr>
              <p:nvPr/>
            </p:nvSpPr>
            <p:spPr bwMode="auto">
              <a:xfrm>
                <a:off x="4320" y="1680"/>
                <a:ext cx="960" cy="144"/>
              </a:xfrm>
              <a:prstGeom prst="parallelogram">
                <a:avLst>
                  <a:gd name="adj" fmla="val 166667"/>
                </a:avLst>
              </a:prstGeom>
              <a:solidFill>
                <a:srgbClr val="00FFFF">
                  <a:alpha val="50000"/>
                </a:srgbClr>
              </a:solidFill>
              <a:ln w="317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748" name="Line 12"/>
              <p:cNvSpPr>
                <a:spLocks noChangeShapeType="1"/>
              </p:cNvSpPr>
              <p:nvPr/>
            </p:nvSpPr>
            <p:spPr bwMode="auto">
              <a:xfrm>
                <a:off x="4560" y="1680"/>
                <a:ext cx="0" cy="9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16749" name="Line 13"/>
              <p:cNvSpPr>
                <a:spLocks noChangeShapeType="1"/>
              </p:cNvSpPr>
              <p:nvPr/>
            </p:nvSpPr>
            <p:spPr bwMode="auto">
              <a:xfrm>
                <a:off x="4560" y="2592"/>
                <a:ext cx="72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16750" name="Line 14"/>
              <p:cNvSpPr>
                <a:spLocks noChangeShapeType="1"/>
              </p:cNvSpPr>
              <p:nvPr/>
            </p:nvSpPr>
            <p:spPr bwMode="auto">
              <a:xfrm flipV="1">
                <a:off x="4320" y="2592"/>
                <a:ext cx="240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16751" name="Line 15"/>
              <p:cNvSpPr>
                <a:spLocks noChangeShapeType="1"/>
              </p:cNvSpPr>
              <p:nvPr/>
            </p:nvSpPr>
            <p:spPr bwMode="auto">
              <a:xfrm>
                <a:off x="4320" y="1824"/>
                <a:ext cx="0" cy="9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16752" name="Line 16"/>
              <p:cNvSpPr>
                <a:spLocks noChangeShapeType="1"/>
              </p:cNvSpPr>
              <p:nvPr/>
            </p:nvSpPr>
            <p:spPr bwMode="auto">
              <a:xfrm>
                <a:off x="4320" y="2736"/>
                <a:ext cx="72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16753" name="Line 17"/>
              <p:cNvSpPr>
                <a:spLocks noChangeShapeType="1"/>
              </p:cNvSpPr>
              <p:nvPr/>
            </p:nvSpPr>
            <p:spPr bwMode="auto">
              <a:xfrm flipV="1">
                <a:off x="5040" y="2592"/>
                <a:ext cx="240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16754" name="Line 18"/>
              <p:cNvSpPr>
                <a:spLocks noChangeShapeType="1"/>
              </p:cNvSpPr>
              <p:nvPr/>
            </p:nvSpPr>
            <p:spPr bwMode="auto">
              <a:xfrm>
                <a:off x="5040" y="1824"/>
                <a:ext cx="0" cy="9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16755" name="Line 19"/>
              <p:cNvSpPr>
                <a:spLocks noChangeShapeType="1"/>
              </p:cNvSpPr>
              <p:nvPr/>
            </p:nvSpPr>
            <p:spPr bwMode="auto">
              <a:xfrm>
                <a:off x="5280" y="1680"/>
                <a:ext cx="0" cy="9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16756" name="Line 20"/>
              <p:cNvSpPr>
                <a:spLocks noChangeShapeType="1"/>
              </p:cNvSpPr>
              <p:nvPr/>
            </p:nvSpPr>
            <p:spPr bwMode="auto">
              <a:xfrm flipV="1">
                <a:off x="4320" y="1680"/>
                <a:ext cx="240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16757" name="Line 21"/>
              <p:cNvSpPr>
                <a:spLocks noChangeShapeType="1"/>
              </p:cNvSpPr>
              <p:nvPr/>
            </p:nvSpPr>
            <p:spPr bwMode="auto">
              <a:xfrm flipV="1">
                <a:off x="5040" y="1680"/>
                <a:ext cx="240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16759" name="Line 23"/>
              <p:cNvSpPr>
                <a:spLocks noChangeShapeType="1"/>
              </p:cNvSpPr>
              <p:nvPr/>
            </p:nvSpPr>
            <p:spPr bwMode="auto">
              <a:xfrm>
                <a:off x="4320" y="1824"/>
                <a:ext cx="72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16760" name="Text Box 24"/>
              <p:cNvSpPr txBox="1">
                <a:spLocks noChangeArrowheads="1"/>
              </p:cNvSpPr>
              <p:nvPr/>
            </p:nvSpPr>
            <p:spPr bwMode="auto">
              <a:xfrm>
                <a:off x="4176" y="2688"/>
                <a:ext cx="2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A</a:t>
                </a:r>
                <a:endParaRPr lang="ru-RU" b="1"/>
              </a:p>
            </p:txBody>
          </p:sp>
          <p:sp>
            <p:nvSpPr>
              <p:cNvPr id="116761" name="Text Box 25"/>
              <p:cNvSpPr txBox="1">
                <a:spLocks noChangeArrowheads="1"/>
              </p:cNvSpPr>
              <p:nvPr/>
            </p:nvSpPr>
            <p:spPr bwMode="auto">
              <a:xfrm>
                <a:off x="4992" y="2688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B</a:t>
                </a:r>
                <a:endParaRPr lang="ru-RU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16762" name="Text Box 26"/>
              <p:cNvSpPr txBox="1">
                <a:spLocks noChangeArrowheads="1"/>
              </p:cNvSpPr>
              <p:nvPr/>
            </p:nvSpPr>
            <p:spPr bwMode="auto">
              <a:xfrm>
                <a:off x="5232" y="2448"/>
                <a:ext cx="2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</a:t>
                </a:r>
                <a:endParaRPr lang="ru-RU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16763" name="Text Box 27"/>
              <p:cNvSpPr txBox="1">
                <a:spLocks noChangeArrowheads="1"/>
              </p:cNvSpPr>
              <p:nvPr/>
            </p:nvSpPr>
            <p:spPr bwMode="auto">
              <a:xfrm>
                <a:off x="4320" y="2400"/>
                <a:ext cx="2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D</a:t>
                </a:r>
                <a:endParaRPr lang="ru-RU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16764" name="Text Box 28"/>
              <p:cNvSpPr txBox="1">
                <a:spLocks noChangeArrowheads="1"/>
              </p:cNvSpPr>
              <p:nvPr/>
            </p:nvSpPr>
            <p:spPr bwMode="auto">
              <a:xfrm>
                <a:off x="4080" y="1680"/>
                <a:ext cx="28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</a:t>
                </a:r>
                <a:r>
                  <a:rPr lang="en-US" b="1" baseline="-20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ru-RU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16765" name="Text Box 29"/>
              <p:cNvSpPr txBox="1">
                <a:spLocks noChangeArrowheads="1"/>
              </p:cNvSpPr>
              <p:nvPr/>
            </p:nvSpPr>
            <p:spPr bwMode="auto">
              <a:xfrm>
                <a:off x="5040" y="1728"/>
                <a:ext cx="27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B</a:t>
                </a:r>
                <a:r>
                  <a:rPr lang="en-US" b="1" baseline="-20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ru-RU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16766" name="Text Box 30"/>
              <p:cNvSpPr txBox="1">
                <a:spLocks noChangeArrowheads="1"/>
              </p:cNvSpPr>
              <p:nvPr/>
            </p:nvSpPr>
            <p:spPr bwMode="auto">
              <a:xfrm>
                <a:off x="5280" y="1488"/>
                <a:ext cx="28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</a:t>
                </a:r>
                <a:r>
                  <a:rPr lang="en-US" b="1" baseline="-20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ru-RU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16767" name="Text Box 31"/>
              <p:cNvSpPr txBox="1">
                <a:spLocks noChangeArrowheads="1"/>
              </p:cNvSpPr>
              <p:nvPr/>
            </p:nvSpPr>
            <p:spPr bwMode="auto">
              <a:xfrm>
                <a:off x="4320" y="1440"/>
                <a:ext cx="28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D</a:t>
                </a:r>
                <a:r>
                  <a:rPr lang="en-US" b="1" baseline="-20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ru-RU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116820" name="Text Box 84"/>
          <p:cNvSpPr txBox="1">
            <a:spLocks noChangeArrowheads="1"/>
          </p:cNvSpPr>
          <p:nvPr/>
        </p:nvSpPr>
        <p:spPr bwMode="auto">
          <a:xfrm>
            <a:off x="6132513" y="4724400"/>
            <a:ext cx="3011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Четырехугольная</a:t>
            </a:r>
          </a:p>
        </p:txBody>
      </p:sp>
      <p:sp>
        <p:nvSpPr>
          <p:cNvPr id="116821" name="Text Box 85"/>
          <p:cNvSpPr txBox="1">
            <a:spLocks noChangeArrowheads="1"/>
          </p:cNvSpPr>
          <p:nvPr/>
        </p:nvSpPr>
        <p:spPr bwMode="auto">
          <a:xfrm>
            <a:off x="3200400" y="5867400"/>
            <a:ext cx="2741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Шестиугольная</a:t>
            </a:r>
          </a:p>
        </p:txBody>
      </p:sp>
      <p:sp>
        <p:nvSpPr>
          <p:cNvPr id="116867" name="Text Box 131"/>
          <p:cNvSpPr txBox="1">
            <a:spLocks noChangeArrowheads="1"/>
          </p:cNvSpPr>
          <p:nvPr/>
        </p:nvSpPr>
        <p:spPr bwMode="auto">
          <a:xfrm>
            <a:off x="1143000" y="4343400"/>
            <a:ext cx="2105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Треугольная</a:t>
            </a:r>
          </a:p>
        </p:txBody>
      </p:sp>
      <p:grpSp>
        <p:nvGrpSpPr>
          <p:cNvPr id="116871" name="Group 135"/>
          <p:cNvGrpSpPr>
            <a:grpSpLocks/>
          </p:cNvGrpSpPr>
          <p:nvPr/>
        </p:nvGrpSpPr>
        <p:grpSpPr bwMode="auto">
          <a:xfrm>
            <a:off x="990600" y="2362200"/>
            <a:ext cx="2889250" cy="2149475"/>
            <a:chOff x="624" y="1440"/>
            <a:chExt cx="1820" cy="1354"/>
          </a:xfrm>
        </p:grpSpPr>
        <p:grpSp>
          <p:nvGrpSpPr>
            <p:cNvPr id="116870" name="Group 134"/>
            <p:cNvGrpSpPr>
              <a:grpSpLocks/>
            </p:cNvGrpSpPr>
            <p:nvPr/>
          </p:nvGrpSpPr>
          <p:grpSpPr bwMode="auto">
            <a:xfrm>
              <a:off x="864" y="1584"/>
              <a:ext cx="1296" cy="1008"/>
              <a:chOff x="864" y="1584"/>
              <a:chExt cx="1296" cy="1008"/>
            </a:xfrm>
          </p:grpSpPr>
          <p:grpSp>
            <p:nvGrpSpPr>
              <p:cNvPr id="116844" name="Group 108"/>
              <p:cNvGrpSpPr>
                <a:grpSpLocks/>
              </p:cNvGrpSpPr>
              <p:nvPr/>
            </p:nvGrpSpPr>
            <p:grpSpPr bwMode="auto">
              <a:xfrm>
                <a:off x="864" y="1776"/>
                <a:ext cx="432" cy="816"/>
                <a:chOff x="624" y="1824"/>
                <a:chExt cx="432" cy="816"/>
              </a:xfrm>
            </p:grpSpPr>
            <p:sp>
              <p:nvSpPr>
                <p:cNvPr id="116841" name="Rectangle 105"/>
                <p:cNvSpPr>
                  <a:spLocks noChangeArrowheads="1"/>
                </p:cNvSpPr>
                <p:nvPr/>
              </p:nvSpPr>
              <p:spPr bwMode="auto">
                <a:xfrm>
                  <a:off x="624" y="1968"/>
                  <a:ext cx="432" cy="528"/>
                </a:xfrm>
                <a:prstGeom prst="rect">
                  <a:avLst/>
                </a:prstGeom>
                <a:solidFill>
                  <a:srgbClr val="00FFFF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6842" name="AutoShape 106"/>
                <p:cNvSpPr>
                  <a:spLocks noChangeArrowheads="1"/>
                </p:cNvSpPr>
                <p:nvPr/>
              </p:nvSpPr>
              <p:spPr bwMode="auto">
                <a:xfrm>
                  <a:off x="624" y="1824"/>
                  <a:ext cx="432" cy="144"/>
                </a:xfrm>
                <a:prstGeom prst="rtTriangle">
                  <a:avLst/>
                </a:prstGeom>
                <a:solidFill>
                  <a:srgbClr val="00FFFF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6843" name="AutoShape 107"/>
                <p:cNvSpPr>
                  <a:spLocks noChangeArrowheads="1"/>
                </p:cNvSpPr>
                <p:nvPr/>
              </p:nvSpPr>
              <p:spPr bwMode="auto">
                <a:xfrm flipH="1" flipV="1">
                  <a:off x="624" y="2496"/>
                  <a:ext cx="432" cy="144"/>
                </a:xfrm>
                <a:prstGeom prst="rtTriangle">
                  <a:avLst/>
                </a:prstGeom>
                <a:solidFill>
                  <a:srgbClr val="00FFFF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6859" name="Group 123"/>
              <p:cNvGrpSpPr>
                <a:grpSpLocks/>
              </p:cNvGrpSpPr>
              <p:nvPr/>
            </p:nvGrpSpPr>
            <p:grpSpPr bwMode="auto">
              <a:xfrm>
                <a:off x="864" y="1584"/>
                <a:ext cx="1248" cy="336"/>
                <a:chOff x="672" y="1632"/>
                <a:chExt cx="1248" cy="336"/>
              </a:xfrm>
            </p:grpSpPr>
            <p:sp>
              <p:nvSpPr>
                <p:cNvPr id="116849" name="AutoShape 113"/>
                <p:cNvSpPr>
                  <a:spLocks noChangeArrowheads="1"/>
                </p:cNvSpPr>
                <p:nvPr/>
              </p:nvSpPr>
              <p:spPr bwMode="auto">
                <a:xfrm flipH="1" flipV="1">
                  <a:off x="672" y="1824"/>
                  <a:ext cx="384" cy="144"/>
                </a:xfrm>
                <a:prstGeom prst="rtTriangle">
                  <a:avLst/>
                </a:prstGeom>
                <a:solidFill>
                  <a:srgbClr val="00FFFF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6856" name="AutoShape 120"/>
                <p:cNvSpPr>
                  <a:spLocks noChangeArrowheads="1"/>
                </p:cNvSpPr>
                <p:nvPr/>
              </p:nvSpPr>
              <p:spPr bwMode="auto">
                <a:xfrm flipV="1">
                  <a:off x="960" y="1632"/>
                  <a:ext cx="960" cy="336"/>
                </a:xfrm>
                <a:prstGeom prst="lightningBolt">
                  <a:avLst/>
                </a:prstGeom>
                <a:solidFill>
                  <a:srgbClr val="00FFFF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6858" name="AutoShape 122"/>
                <p:cNvSpPr>
                  <a:spLocks noChangeArrowheads="1"/>
                </p:cNvSpPr>
                <p:nvPr/>
              </p:nvSpPr>
              <p:spPr bwMode="auto">
                <a:xfrm rot="-486284">
                  <a:off x="768" y="1728"/>
                  <a:ext cx="816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FFFF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6845" name="Group 109"/>
              <p:cNvGrpSpPr>
                <a:grpSpLocks/>
              </p:cNvGrpSpPr>
              <p:nvPr/>
            </p:nvGrpSpPr>
            <p:grpSpPr bwMode="auto">
              <a:xfrm>
                <a:off x="1296" y="1584"/>
                <a:ext cx="864" cy="1008"/>
                <a:chOff x="1056" y="1632"/>
                <a:chExt cx="864" cy="1008"/>
              </a:xfrm>
            </p:grpSpPr>
            <p:sp>
              <p:nvSpPr>
                <p:cNvPr id="116836" name="Rectangle 100"/>
                <p:cNvSpPr>
                  <a:spLocks noChangeArrowheads="1"/>
                </p:cNvSpPr>
                <p:nvPr/>
              </p:nvSpPr>
              <p:spPr bwMode="auto">
                <a:xfrm>
                  <a:off x="1056" y="1968"/>
                  <a:ext cx="864" cy="336"/>
                </a:xfrm>
                <a:prstGeom prst="rect">
                  <a:avLst/>
                </a:prstGeom>
                <a:solidFill>
                  <a:srgbClr val="00FFFF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6837" name="AutoShape 101"/>
                <p:cNvSpPr>
                  <a:spLocks noChangeArrowheads="1"/>
                </p:cNvSpPr>
                <p:nvPr/>
              </p:nvSpPr>
              <p:spPr bwMode="auto">
                <a:xfrm flipH="1">
                  <a:off x="1056" y="1632"/>
                  <a:ext cx="864" cy="336"/>
                </a:xfrm>
                <a:prstGeom prst="rtTriangle">
                  <a:avLst/>
                </a:prstGeom>
                <a:solidFill>
                  <a:srgbClr val="00FFFF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6838" name="AutoShape 102"/>
                <p:cNvSpPr>
                  <a:spLocks noChangeArrowheads="1"/>
                </p:cNvSpPr>
                <p:nvPr/>
              </p:nvSpPr>
              <p:spPr bwMode="auto">
                <a:xfrm flipV="1">
                  <a:off x="1056" y="2304"/>
                  <a:ext cx="864" cy="336"/>
                </a:xfrm>
                <a:prstGeom prst="rtTriangle">
                  <a:avLst/>
                </a:prstGeom>
                <a:solidFill>
                  <a:srgbClr val="00FFFF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16828" name="Line 92"/>
            <p:cNvSpPr>
              <a:spLocks noChangeShapeType="1"/>
            </p:cNvSpPr>
            <p:nvPr/>
          </p:nvSpPr>
          <p:spPr bwMode="auto">
            <a:xfrm flipV="1">
              <a:off x="1296" y="1584"/>
              <a:ext cx="864" cy="3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6826" name="Line 90"/>
            <p:cNvSpPr>
              <a:spLocks noChangeShapeType="1"/>
            </p:cNvSpPr>
            <p:nvPr/>
          </p:nvSpPr>
          <p:spPr bwMode="auto">
            <a:xfrm>
              <a:off x="2160" y="1584"/>
              <a:ext cx="0" cy="67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6824" name="Line 88"/>
            <p:cNvSpPr>
              <a:spLocks noChangeShapeType="1"/>
            </p:cNvSpPr>
            <p:nvPr/>
          </p:nvSpPr>
          <p:spPr bwMode="auto">
            <a:xfrm>
              <a:off x="1296" y="1920"/>
              <a:ext cx="0" cy="67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6825" name="Line 89"/>
            <p:cNvSpPr>
              <a:spLocks noChangeShapeType="1"/>
            </p:cNvSpPr>
            <p:nvPr/>
          </p:nvSpPr>
          <p:spPr bwMode="auto">
            <a:xfrm>
              <a:off x="864" y="1776"/>
              <a:ext cx="0" cy="67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6861" name="Text Box 125"/>
            <p:cNvSpPr txBox="1">
              <a:spLocks noChangeArrowheads="1"/>
            </p:cNvSpPr>
            <p:nvPr/>
          </p:nvSpPr>
          <p:spPr bwMode="auto">
            <a:xfrm>
              <a:off x="672" y="2352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6862" name="Text Box 126"/>
            <p:cNvSpPr txBox="1">
              <a:spLocks noChangeArrowheads="1"/>
            </p:cNvSpPr>
            <p:nvPr/>
          </p:nvSpPr>
          <p:spPr bwMode="auto">
            <a:xfrm>
              <a:off x="1248" y="2544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6863" name="Text Box 127"/>
            <p:cNvSpPr txBox="1">
              <a:spLocks noChangeArrowheads="1"/>
            </p:cNvSpPr>
            <p:nvPr/>
          </p:nvSpPr>
          <p:spPr bwMode="auto">
            <a:xfrm>
              <a:off x="2064" y="2208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6864" name="Text Box 128"/>
            <p:cNvSpPr txBox="1">
              <a:spLocks noChangeArrowheads="1"/>
            </p:cNvSpPr>
            <p:nvPr/>
          </p:nvSpPr>
          <p:spPr bwMode="auto">
            <a:xfrm>
              <a:off x="624" y="1632"/>
              <a:ext cx="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r>
                <a:rPr lang="en-US" b="1" baseline="-2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6866" name="Text Box 130"/>
            <p:cNvSpPr txBox="1">
              <a:spLocks noChangeArrowheads="1"/>
            </p:cNvSpPr>
            <p:nvPr/>
          </p:nvSpPr>
          <p:spPr bwMode="auto">
            <a:xfrm>
              <a:off x="2160" y="1440"/>
              <a:ext cx="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  <a:r>
                <a:rPr lang="en-US" b="1" baseline="-2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116868" name="Group 132"/>
            <p:cNvGrpSpPr>
              <a:grpSpLocks/>
            </p:cNvGrpSpPr>
            <p:nvPr/>
          </p:nvGrpSpPr>
          <p:grpSpPr bwMode="auto">
            <a:xfrm>
              <a:off x="864" y="2256"/>
              <a:ext cx="1296" cy="336"/>
              <a:chOff x="864" y="2256"/>
              <a:chExt cx="1296" cy="336"/>
            </a:xfrm>
          </p:grpSpPr>
          <p:sp>
            <p:nvSpPr>
              <p:cNvPr id="116823" name="Line 87"/>
              <p:cNvSpPr>
                <a:spLocks noChangeShapeType="1"/>
              </p:cNvSpPr>
              <p:nvPr/>
            </p:nvSpPr>
            <p:spPr bwMode="auto">
              <a:xfrm flipV="1">
                <a:off x="1296" y="2256"/>
                <a:ext cx="864" cy="33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16830" name="Line 94"/>
              <p:cNvSpPr>
                <a:spLocks noChangeShapeType="1"/>
              </p:cNvSpPr>
              <p:nvPr/>
            </p:nvSpPr>
            <p:spPr bwMode="auto">
              <a:xfrm flipV="1">
                <a:off x="864" y="2256"/>
                <a:ext cx="1296" cy="19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16822" name="Line 86"/>
              <p:cNvSpPr>
                <a:spLocks noChangeShapeType="1"/>
              </p:cNvSpPr>
              <p:nvPr/>
            </p:nvSpPr>
            <p:spPr bwMode="auto">
              <a:xfrm>
                <a:off x="864" y="2448"/>
                <a:ext cx="432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116827" name="Line 91"/>
            <p:cNvSpPr>
              <a:spLocks noChangeShapeType="1"/>
            </p:cNvSpPr>
            <p:nvPr/>
          </p:nvSpPr>
          <p:spPr bwMode="auto">
            <a:xfrm>
              <a:off x="864" y="1776"/>
              <a:ext cx="432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6865" name="Text Box 129"/>
            <p:cNvSpPr txBox="1">
              <a:spLocks noChangeArrowheads="1"/>
            </p:cNvSpPr>
            <p:nvPr/>
          </p:nvSpPr>
          <p:spPr bwMode="auto">
            <a:xfrm>
              <a:off x="1296" y="1872"/>
              <a:ext cx="2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  <a:r>
                <a:rPr lang="en-US" b="1" baseline="-2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6829" name="Line 93"/>
            <p:cNvSpPr>
              <a:spLocks noChangeShapeType="1"/>
            </p:cNvSpPr>
            <p:nvPr/>
          </p:nvSpPr>
          <p:spPr bwMode="auto">
            <a:xfrm flipV="1">
              <a:off x="864" y="1584"/>
              <a:ext cx="1296" cy="19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116880" name="Group 144"/>
          <p:cNvGrpSpPr>
            <a:grpSpLocks/>
          </p:cNvGrpSpPr>
          <p:nvPr/>
        </p:nvGrpSpPr>
        <p:grpSpPr bwMode="auto">
          <a:xfrm>
            <a:off x="3505200" y="3048000"/>
            <a:ext cx="3194050" cy="2835275"/>
            <a:chOff x="2208" y="1920"/>
            <a:chExt cx="2012" cy="1786"/>
          </a:xfrm>
        </p:grpSpPr>
        <p:sp>
          <p:nvSpPr>
            <p:cNvPr id="116793" name="Text Box 57"/>
            <p:cNvSpPr txBox="1">
              <a:spLocks noChangeArrowheads="1"/>
            </p:cNvSpPr>
            <p:nvPr/>
          </p:nvSpPr>
          <p:spPr bwMode="auto">
            <a:xfrm>
              <a:off x="3264" y="3456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116879" name="Group 143"/>
            <p:cNvGrpSpPr>
              <a:grpSpLocks/>
            </p:cNvGrpSpPr>
            <p:nvPr/>
          </p:nvGrpSpPr>
          <p:grpSpPr bwMode="auto">
            <a:xfrm>
              <a:off x="2208" y="1920"/>
              <a:ext cx="2012" cy="1786"/>
              <a:chOff x="2256" y="2016"/>
              <a:chExt cx="2012" cy="1786"/>
            </a:xfrm>
          </p:grpSpPr>
          <p:grpSp>
            <p:nvGrpSpPr>
              <p:cNvPr id="116835" name="Group 99"/>
              <p:cNvGrpSpPr>
                <a:grpSpLocks/>
              </p:cNvGrpSpPr>
              <p:nvPr/>
            </p:nvGrpSpPr>
            <p:grpSpPr bwMode="auto">
              <a:xfrm>
                <a:off x="2256" y="2016"/>
                <a:ext cx="2012" cy="1786"/>
                <a:chOff x="2064" y="1920"/>
                <a:chExt cx="2012" cy="1786"/>
              </a:xfrm>
            </p:grpSpPr>
            <p:grpSp>
              <p:nvGrpSpPr>
                <p:cNvPr id="116834" name="Group 98"/>
                <p:cNvGrpSpPr>
                  <a:grpSpLocks/>
                </p:cNvGrpSpPr>
                <p:nvPr/>
              </p:nvGrpSpPr>
              <p:grpSpPr bwMode="auto">
                <a:xfrm>
                  <a:off x="2064" y="1920"/>
                  <a:ext cx="2012" cy="1786"/>
                  <a:chOff x="2064" y="1920"/>
                  <a:chExt cx="2012" cy="1786"/>
                </a:xfrm>
              </p:grpSpPr>
              <p:sp>
                <p:nvSpPr>
                  <p:cNvPr id="116777" name="AutoShape 41"/>
                  <p:cNvSpPr>
                    <a:spLocks noChangeArrowheads="1"/>
                  </p:cNvSpPr>
                  <p:nvPr/>
                </p:nvSpPr>
                <p:spPr bwMode="auto">
                  <a:xfrm rot="1170550" flipH="1">
                    <a:off x="3552" y="2256"/>
                    <a:ext cx="239" cy="241"/>
                  </a:xfrm>
                  <a:prstGeom prst="rtTriangle">
                    <a:avLst/>
                  </a:prstGeom>
                  <a:solidFill>
                    <a:srgbClr val="00FFFF">
                      <a:alpha val="50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778" name="AutoShape 42"/>
                  <p:cNvSpPr>
                    <a:spLocks noChangeArrowheads="1"/>
                  </p:cNvSpPr>
                  <p:nvPr/>
                </p:nvSpPr>
                <p:spPr bwMode="auto">
                  <a:xfrm rot="-4079656" flipH="1" flipV="1">
                    <a:off x="3169" y="3312"/>
                    <a:ext cx="239" cy="241"/>
                  </a:xfrm>
                  <a:prstGeom prst="rtTriangle">
                    <a:avLst/>
                  </a:prstGeom>
                  <a:solidFill>
                    <a:srgbClr val="00FFFF">
                      <a:alpha val="50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770" name="Rectangle 34"/>
                  <p:cNvSpPr>
                    <a:spLocks noChangeArrowheads="1"/>
                  </p:cNvSpPr>
                  <p:nvPr/>
                </p:nvSpPr>
                <p:spPr bwMode="auto">
                  <a:xfrm rot="1080000">
                    <a:off x="2401" y="2344"/>
                    <a:ext cx="478" cy="1104"/>
                  </a:xfrm>
                  <a:prstGeom prst="rect">
                    <a:avLst/>
                  </a:prstGeom>
                  <a:solidFill>
                    <a:srgbClr val="00FFFF">
                      <a:alpha val="50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16771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2736" y="2208"/>
                    <a:ext cx="836" cy="1295"/>
                    <a:chOff x="3888" y="2016"/>
                    <a:chExt cx="836" cy="1295"/>
                  </a:xfrm>
                </p:grpSpPr>
                <p:sp>
                  <p:nvSpPr>
                    <p:cNvPr id="116772" name="AutoShap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8" y="3071"/>
                      <a:ext cx="454" cy="240"/>
                    </a:xfrm>
                    <a:prstGeom prst="rtTriangle">
                      <a:avLst/>
                    </a:prstGeom>
                    <a:solidFill>
                      <a:srgbClr val="00FFFF">
                        <a:alpha val="50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6773" name="Rectangle 37"/>
                    <p:cNvSpPr>
                      <a:spLocks noChangeArrowheads="1"/>
                    </p:cNvSpPr>
                    <p:nvPr/>
                  </p:nvSpPr>
                  <p:spPr bwMode="auto">
                    <a:xfrm rot="1020847">
                      <a:off x="4024" y="2159"/>
                      <a:ext cx="482" cy="1096"/>
                    </a:xfrm>
                    <a:prstGeom prst="rect">
                      <a:avLst/>
                    </a:prstGeom>
                    <a:solidFill>
                      <a:srgbClr val="00FFFF">
                        <a:alpha val="50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6774" name="AutoShape 38"/>
                    <p:cNvSpPr>
                      <a:spLocks noChangeArrowheads="1"/>
                    </p:cNvSpPr>
                    <p:nvPr/>
                  </p:nvSpPr>
                  <p:spPr bwMode="auto">
                    <a:xfrm rot="11849075" flipV="1">
                      <a:off x="4176" y="2016"/>
                      <a:ext cx="548" cy="183"/>
                    </a:xfrm>
                    <a:prstGeom prst="rtTriangle">
                      <a:avLst/>
                    </a:prstGeom>
                    <a:solidFill>
                      <a:srgbClr val="00FFFF">
                        <a:alpha val="50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16776" name="Rectangle 40"/>
                  <p:cNvSpPr>
                    <a:spLocks noChangeArrowheads="1"/>
                  </p:cNvSpPr>
                  <p:nvPr/>
                </p:nvSpPr>
                <p:spPr bwMode="auto">
                  <a:xfrm rot="1026418">
                    <a:off x="3364" y="2448"/>
                    <a:ext cx="288" cy="908"/>
                  </a:xfrm>
                  <a:prstGeom prst="rect">
                    <a:avLst/>
                  </a:prstGeom>
                  <a:solidFill>
                    <a:srgbClr val="00FFFF">
                      <a:alpha val="50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779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160"/>
                    <a:ext cx="1296" cy="288"/>
                  </a:xfrm>
                  <a:prstGeom prst="hexagon">
                    <a:avLst>
                      <a:gd name="adj" fmla="val 137021"/>
                      <a:gd name="vf" fmla="val 115470"/>
                    </a:avLst>
                  </a:prstGeom>
                  <a:solidFill>
                    <a:srgbClr val="00FFFF">
                      <a:alpha val="50000"/>
                    </a:srgbClr>
                  </a:solidFill>
                  <a:ln w="3175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16780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2650" y="2160"/>
                    <a:ext cx="326" cy="1047"/>
                    <a:chOff x="2736" y="2016"/>
                    <a:chExt cx="384" cy="1200"/>
                  </a:xfrm>
                </p:grpSpPr>
                <p:sp>
                  <p:nvSpPr>
                    <p:cNvPr id="116781" name="Line 4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76" y="2016"/>
                      <a:ext cx="144" cy="4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prstDash val="dash"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6782" name="Line 4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36" y="2448"/>
                      <a:ext cx="240" cy="768"/>
                    </a:xfrm>
                    <a:prstGeom prst="line">
                      <a:avLst/>
                    </a:prstGeom>
                    <a:noFill/>
                    <a:ln w="22225">
                      <a:solidFill>
                        <a:schemeClr val="tx1"/>
                      </a:solidFill>
                      <a:prstDash val="dash"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16783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44" y="2304"/>
                    <a:ext cx="48" cy="144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16784" name="Line 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56" y="2448"/>
                    <a:ext cx="288" cy="91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16785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02" y="2304"/>
                    <a:ext cx="38" cy="13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16786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14" y="2439"/>
                    <a:ext cx="288" cy="91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16787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56" y="2160"/>
                    <a:ext cx="324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 </a:t>
                    </a:r>
                    <a:r>
                      <a:rPr lang="en-US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A</a:t>
                    </a:r>
                    <a:r>
                      <a:rPr lang="en-US" b="1" baseline="-2000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1</a:t>
                    </a:r>
                    <a:endParaRPr lang="ru-RU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  <p:sp>
                <p:nvSpPr>
                  <p:cNvPr id="116788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92" y="2112"/>
                    <a:ext cx="284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D</a:t>
                    </a:r>
                    <a:r>
                      <a:rPr lang="en-US" b="1" baseline="-2000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1</a:t>
                    </a:r>
                    <a:endParaRPr lang="ru-RU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  <p:sp>
                <p:nvSpPr>
                  <p:cNvPr id="116789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08" y="1920"/>
                    <a:ext cx="27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E</a:t>
                    </a:r>
                    <a:r>
                      <a:rPr lang="en-US" b="1" baseline="-2000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1</a:t>
                    </a:r>
                    <a:endParaRPr lang="ru-RU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  <p:sp>
                <p:nvSpPr>
                  <p:cNvPr id="116790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1920"/>
                    <a:ext cx="266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F</a:t>
                    </a:r>
                    <a:r>
                      <a:rPr lang="en-US" b="1" baseline="-2000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1</a:t>
                    </a:r>
                    <a:endParaRPr lang="ru-RU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  <p:sp>
                <p:nvSpPr>
                  <p:cNvPr id="116791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64" y="3264"/>
                    <a:ext cx="232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A</a:t>
                    </a:r>
                    <a:endParaRPr lang="ru-RU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  <p:sp>
                <p:nvSpPr>
                  <p:cNvPr id="116792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40" y="3456"/>
                    <a:ext cx="223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B</a:t>
                    </a:r>
                    <a:endParaRPr lang="ru-RU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  <p:sp>
                <p:nvSpPr>
                  <p:cNvPr id="116794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04" y="3264"/>
                    <a:ext cx="232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D</a:t>
                    </a:r>
                    <a:endParaRPr lang="ru-RU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  <p:sp>
                <p:nvSpPr>
                  <p:cNvPr id="116795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2976"/>
                    <a:ext cx="223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E</a:t>
                    </a:r>
                    <a:endParaRPr lang="ru-RU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  <p:sp>
                <p:nvSpPr>
                  <p:cNvPr id="116796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48" y="2976"/>
                    <a:ext cx="214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F</a:t>
                    </a:r>
                    <a:endParaRPr lang="ru-RU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  <p:grpSp>
                <p:nvGrpSpPr>
                  <p:cNvPr id="116797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3178" y="2160"/>
                    <a:ext cx="326" cy="1047"/>
                    <a:chOff x="2736" y="2016"/>
                    <a:chExt cx="384" cy="1200"/>
                  </a:xfrm>
                </p:grpSpPr>
                <p:sp>
                  <p:nvSpPr>
                    <p:cNvPr id="116798" name="Line 6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76" y="2016"/>
                      <a:ext cx="144" cy="4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prstDash val="dash"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6799" name="Line 6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36" y="2448"/>
                      <a:ext cx="240" cy="768"/>
                    </a:xfrm>
                    <a:prstGeom prst="line">
                      <a:avLst/>
                    </a:prstGeom>
                    <a:noFill/>
                    <a:ln w="22225">
                      <a:solidFill>
                        <a:schemeClr val="tx1"/>
                      </a:solidFill>
                      <a:prstDash val="dash"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16800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2304"/>
                    <a:ext cx="432" cy="144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16801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4" y="2304"/>
                    <a:ext cx="336" cy="144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16802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504" y="2160"/>
                    <a:ext cx="336" cy="144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16803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2976" y="2160"/>
                    <a:ext cx="528" cy="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16805" name="Line 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78" y="3351"/>
                    <a:ext cx="336" cy="144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16806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2698" y="3495"/>
                    <a:ext cx="480" cy="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16807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2266" y="3351"/>
                    <a:ext cx="432" cy="144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16808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66" y="3207"/>
                    <a:ext cx="384" cy="144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16809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2650" y="3207"/>
                    <a:ext cx="528" cy="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16810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3178" y="3207"/>
                    <a:ext cx="336" cy="144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grpSp>
                <p:nvGrpSpPr>
                  <p:cNvPr id="116811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2698" y="2448"/>
                    <a:ext cx="326" cy="1047"/>
                    <a:chOff x="2784" y="2304"/>
                    <a:chExt cx="384" cy="1200"/>
                  </a:xfrm>
                </p:grpSpPr>
                <p:sp>
                  <p:nvSpPr>
                    <p:cNvPr id="116812" name="Line 7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20" y="2304"/>
                      <a:ext cx="48" cy="144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6813" name="Line 7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84" y="2448"/>
                      <a:ext cx="336" cy="1056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6814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3178" y="2448"/>
                    <a:ext cx="326" cy="1047"/>
                    <a:chOff x="3264" y="2304"/>
                    <a:chExt cx="384" cy="1200"/>
                  </a:xfrm>
                </p:grpSpPr>
                <p:sp>
                  <p:nvSpPr>
                    <p:cNvPr id="116815" name="Line 7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600" y="2304"/>
                      <a:ext cx="48" cy="144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6816" name="Line 8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264" y="2448"/>
                      <a:ext cx="336" cy="1056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16817" name="Text Box 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2400"/>
                    <a:ext cx="27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B</a:t>
                    </a:r>
                    <a:r>
                      <a:rPr lang="en-US" b="1" baseline="-2000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1</a:t>
                    </a:r>
                    <a:endParaRPr lang="ru-RU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16818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3504" y="2400"/>
                  <a:ext cx="28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C</a:t>
                  </a:r>
                  <a:r>
                    <a:rPr lang="en-US" b="1" baseline="-20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1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116819" name="Line 83"/>
              <p:cNvSpPr>
                <a:spLocks noChangeShapeType="1"/>
              </p:cNvSpPr>
              <p:nvPr/>
            </p:nvSpPr>
            <p:spPr bwMode="auto">
              <a:xfrm>
                <a:off x="3216" y="2544"/>
                <a:ext cx="48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16804" name="Line 68"/>
              <p:cNvSpPr>
                <a:spLocks noChangeShapeType="1"/>
              </p:cNvSpPr>
              <p:nvPr/>
            </p:nvSpPr>
            <p:spPr bwMode="auto">
              <a:xfrm flipV="1">
                <a:off x="2784" y="2256"/>
                <a:ext cx="384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  <p:sp>
        <p:nvSpPr>
          <p:cNvPr id="116882" name="Rectangle 146"/>
          <p:cNvSpPr>
            <a:spLocks noChangeArrowheads="1"/>
          </p:cNvSpPr>
          <p:nvPr/>
        </p:nvSpPr>
        <p:spPr bwMode="auto">
          <a:xfrm>
            <a:off x="684213" y="765175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ru-RU" sz="4000" b="1" i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Виды призм по </a:t>
            </a:r>
            <a:r>
              <a:rPr lang="en-US" sz="4400" b="1" i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</a:t>
            </a:r>
            <a:r>
              <a:rPr lang="en-US" sz="4000" b="1" i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-</a:t>
            </a:r>
            <a:r>
              <a:rPr lang="ru-RU" sz="4000" b="1" i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угольнику в основании</a:t>
            </a:r>
            <a:r>
              <a:rPr lang="en-US" sz="4000" b="1" i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  <a:endParaRPr lang="ru-RU" sz="4000" b="1" i="1" u="sng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1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1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1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1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20" grpId="0" autoUpdateAnimBg="0"/>
      <p:bldP spid="116821" grpId="0" autoUpdateAnimBg="0"/>
      <p:bldP spid="116867" grpId="0" autoUpdateAnimBg="0"/>
      <p:bldP spid="1168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14" name="Text Box 30"/>
          <p:cNvSpPr txBox="1">
            <a:spLocks noChangeArrowheads="1"/>
          </p:cNvSpPr>
          <p:nvPr/>
        </p:nvSpPr>
        <p:spPr bwMode="auto">
          <a:xfrm>
            <a:off x="3203575" y="0"/>
            <a:ext cx="5111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 i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Параллелепипед</a:t>
            </a:r>
          </a:p>
        </p:txBody>
      </p:sp>
      <p:sp>
        <p:nvSpPr>
          <p:cNvPr id="144476" name="Text Box 92"/>
          <p:cNvSpPr txBox="1">
            <a:spLocks noChangeArrowheads="1"/>
          </p:cNvSpPr>
          <p:nvPr/>
        </p:nvSpPr>
        <p:spPr bwMode="auto">
          <a:xfrm>
            <a:off x="1116013" y="908050"/>
            <a:ext cx="7488237" cy="822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Призма, в основании которой лежит параллелограмм называется параллелепипедом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grpSp>
        <p:nvGrpSpPr>
          <p:cNvPr id="144477" name="Group 93"/>
          <p:cNvGrpSpPr>
            <a:grpSpLocks/>
          </p:cNvGrpSpPr>
          <p:nvPr/>
        </p:nvGrpSpPr>
        <p:grpSpPr bwMode="auto">
          <a:xfrm>
            <a:off x="1187450" y="3213100"/>
            <a:ext cx="2466975" cy="2917825"/>
            <a:chOff x="521" y="890"/>
            <a:chExt cx="1554" cy="1838"/>
          </a:xfrm>
        </p:grpSpPr>
        <p:grpSp>
          <p:nvGrpSpPr>
            <p:cNvPr id="144478" name="Group 94"/>
            <p:cNvGrpSpPr>
              <a:grpSpLocks/>
            </p:cNvGrpSpPr>
            <p:nvPr/>
          </p:nvGrpSpPr>
          <p:grpSpPr bwMode="auto">
            <a:xfrm>
              <a:off x="657" y="1162"/>
              <a:ext cx="1193" cy="1361"/>
              <a:chOff x="748" y="1207"/>
              <a:chExt cx="1193" cy="1361"/>
            </a:xfrm>
          </p:grpSpPr>
          <p:sp>
            <p:nvSpPr>
              <p:cNvPr id="144479" name="Line 95"/>
              <p:cNvSpPr>
                <a:spLocks noChangeShapeType="1"/>
              </p:cNvSpPr>
              <p:nvPr/>
            </p:nvSpPr>
            <p:spPr bwMode="auto">
              <a:xfrm flipV="1">
                <a:off x="884" y="1207"/>
                <a:ext cx="24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44480" name="Line 96"/>
              <p:cNvSpPr>
                <a:spLocks noChangeShapeType="1"/>
              </p:cNvSpPr>
              <p:nvPr/>
            </p:nvSpPr>
            <p:spPr bwMode="auto">
              <a:xfrm flipV="1">
                <a:off x="1701" y="1207"/>
                <a:ext cx="24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grpSp>
            <p:nvGrpSpPr>
              <p:cNvPr id="144481" name="Group 97"/>
              <p:cNvGrpSpPr>
                <a:grpSpLocks/>
              </p:cNvGrpSpPr>
              <p:nvPr/>
            </p:nvGrpSpPr>
            <p:grpSpPr bwMode="auto">
              <a:xfrm>
                <a:off x="748" y="1207"/>
                <a:ext cx="1179" cy="1361"/>
                <a:chOff x="748" y="1207"/>
                <a:chExt cx="1179" cy="1361"/>
              </a:xfrm>
            </p:grpSpPr>
            <p:sp>
              <p:nvSpPr>
                <p:cNvPr id="144482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748" y="1344"/>
                  <a:ext cx="136" cy="122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144483" name="Group 99"/>
                <p:cNvGrpSpPr>
                  <a:grpSpLocks/>
                </p:cNvGrpSpPr>
                <p:nvPr/>
              </p:nvGrpSpPr>
              <p:grpSpPr bwMode="auto">
                <a:xfrm>
                  <a:off x="761" y="1207"/>
                  <a:ext cx="1166" cy="1355"/>
                  <a:chOff x="761" y="1207"/>
                  <a:chExt cx="1166" cy="1355"/>
                </a:xfrm>
              </p:grpSpPr>
              <p:sp>
                <p:nvSpPr>
                  <p:cNvPr id="144484" name="Line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61" y="2418"/>
                    <a:ext cx="240" cy="14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grpSp>
                <p:nvGrpSpPr>
                  <p:cNvPr id="144485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761" y="1207"/>
                    <a:ext cx="1166" cy="1355"/>
                    <a:chOff x="761" y="1207"/>
                    <a:chExt cx="1166" cy="1355"/>
                  </a:xfrm>
                </p:grpSpPr>
                <p:sp>
                  <p:nvSpPr>
                    <p:cNvPr id="144486" name="Line 10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77" y="2418"/>
                      <a:ext cx="240" cy="144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487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1" y="2562"/>
                      <a:ext cx="81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488" name="Line 10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77" y="1344"/>
                      <a:ext cx="124" cy="121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44489" name="Group 1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1" y="1207"/>
                      <a:ext cx="926" cy="1211"/>
                      <a:chOff x="1001" y="1207"/>
                      <a:chExt cx="926" cy="1211"/>
                    </a:xfrm>
                  </p:grpSpPr>
                  <p:sp>
                    <p:nvSpPr>
                      <p:cNvPr id="144490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001" y="1207"/>
                        <a:ext cx="110" cy="1211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4491" name="Line 10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01" y="2418"/>
                        <a:ext cx="816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4492" name="Line 10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817" y="1207"/>
                        <a:ext cx="110" cy="1211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4493" name="Line 10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11" y="1207"/>
                        <a:ext cx="816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  <p:sp>
                <p:nvSpPr>
                  <p:cNvPr id="144494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884" y="1344"/>
                    <a:ext cx="81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144495" name="Text Box 111"/>
            <p:cNvSpPr txBox="1">
              <a:spLocks noChangeArrowheads="1"/>
            </p:cNvSpPr>
            <p:nvPr/>
          </p:nvSpPr>
          <p:spPr bwMode="auto">
            <a:xfrm>
              <a:off x="521" y="2478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44496" name="Text Box 112"/>
            <p:cNvSpPr txBox="1">
              <a:spLocks noChangeArrowheads="1"/>
            </p:cNvSpPr>
            <p:nvPr/>
          </p:nvSpPr>
          <p:spPr bwMode="auto">
            <a:xfrm>
              <a:off x="1429" y="2478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44497" name="Text Box 113"/>
            <p:cNvSpPr txBox="1">
              <a:spLocks noChangeArrowheads="1"/>
            </p:cNvSpPr>
            <p:nvPr/>
          </p:nvSpPr>
          <p:spPr bwMode="auto">
            <a:xfrm>
              <a:off x="1746" y="2205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44498" name="Text Box 114"/>
            <p:cNvSpPr txBox="1">
              <a:spLocks noChangeArrowheads="1"/>
            </p:cNvSpPr>
            <p:nvPr/>
          </p:nvSpPr>
          <p:spPr bwMode="auto">
            <a:xfrm>
              <a:off x="930" y="2115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44499" name="Text Box 115"/>
            <p:cNvSpPr txBox="1">
              <a:spLocks noChangeArrowheads="1"/>
            </p:cNvSpPr>
            <p:nvPr/>
          </p:nvSpPr>
          <p:spPr bwMode="auto">
            <a:xfrm>
              <a:off x="521" y="1253"/>
              <a:ext cx="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r>
                <a:rPr lang="en-US" b="1" baseline="-2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44500" name="Text Box 116"/>
            <p:cNvSpPr txBox="1">
              <a:spLocks noChangeArrowheads="1"/>
            </p:cNvSpPr>
            <p:nvPr/>
          </p:nvSpPr>
          <p:spPr bwMode="auto">
            <a:xfrm>
              <a:off x="1565" y="1298"/>
              <a:ext cx="2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  <a:r>
                <a:rPr lang="en-US" b="1" baseline="-2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44501" name="Text Box 117"/>
            <p:cNvSpPr txBox="1">
              <a:spLocks noChangeArrowheads="1"/>
            </p:cNvSpPr>
            <p:nvPr/>
          </p:nvSpPr>
          <p:spPr bwMode="auto">
            <a:xfrm>
              <a:off x="1791" y="981"/>
              <a:ext cx="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  <a:r>
                <a:rPr lang="en-US" b="1" baseline="-2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44502" name="Text Box 118"/>
            <p:cNvSpPr txBox="1">
              <a:spLocks noChangeArrowheads="1"/>
            </p:cNvSpPr>
            <p:nvPr/>
          </p:nvSpPr>
          <p:spPr bwMode="auto">
            <a:xfrm>
              <a:off x="930" y="890"/>
              <a:ext cx="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  <a:r>
                <a:rPr lang="en-US" b="1" baseline="-2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44503" name="Text Box 119"/>
          <p:cNvSpPr txBox="1">
            <a:spLocks noChangeArrowheads="1"/>
          </p:cNvSpPr>
          <p:nvPr/>
        </p:nvSpPr>
        <p:spPr bwMode="auto">
          <a:xfrm>
            <a:off x="1187450" y="2420938"/>
            <a:ext cx="2414588" cy="822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i="1" u="sng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Наклонный</a:t>
            </a:r>
            <a:endParaRPr lang="en-US" sz="2400" b="1" i="1" u="sng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2400" b="1" i="1" u="sng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параллелепипед</a:t>
            </a:r>
          </a:p>
        </p:txBody>
      </p:sp>
      <p:grpSp>
        <p:nvGrpSpPr>
          <p:cNvPr id="144504" name="Group 120"/>
          <p:cNvGrpSpPr>
            <a:grpSpLocks/>
          </p:cNvGrpSpPr>
          <p:nvPr/>
        </p:nvGrpSpPr>
        <p:grpSpPr bwMode="auto">
          <a:xfrm>
            <a:off x="5580063" y="3213100"/>
            <a:ext cx="2508250" cy="2759075"/>
            <a:chOff x="912" y="1200"/>
            <a:chExt cx="1580" cy="1738"/>
          </a:xfrm>
        </p:grpSpPr>
        <p:sp>
          <p:nvSpPr>
            <p:cNvPr id="144505" name="Line 121"/>
            <p:cNvSpPr>
              <a:spLocks noChangeShapeType="1"/>
            </p:cNvSpPr>
            <p:nvPr/>
          </p:nvSpPr>
          <p:spPr bwMode="auto">
            <a:xfrm flipV="1">
              <a:off x="1968" y="2592"/>
              <a:ext cx="240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grpSp>
          <p:nvGrpSpPr>
            <p:cNvPr id="144506" name="Group 122"/>
            <p:cNvGrpSpPr>
              <a:grpSpLocks/>
            </p:cNvGrpSpPr>
            <p:nvPr/>
          </p:nvGrpSpPr>
          <p:grpSpPr bwMode="auto">
            <a:xfrm>
              <a:off x="912" y="1200"/>
              <a:ext cx="1580" cy="1738"/>
              <a:chOff x="912" y="1824"/>
              <a:chExt cx="1580" cy="1738"/>
            </a:xfrm>
          </p:grpSpPr>
          <p:sp>
            <p:nvSpPr>
              <p:cNvPr id="144507" name="AutoShape 123"/>
              <p:cNvSpPr>
                <a:spLocks noChangeArrowheads="1"/>
              </p:cNvSpPr>
              <p:nvPr/>
            </p:nvSpPr>
            <p:spPr bwMode="auto">
              <a:xfrm flipH="1">
                <a:off x="1968" y="2016"/>
                <a:ext cx="240" cy="144"/>
              </a:xfrm>
              <a:prstGeom prst="rtTriangl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44508" name="Group 124"/>
              <p:cNvGrpSpPr>
                <a:grpSpLocks/>
              </p:cNvGrpSpPr>
              <p:nvPr/>
            </p:nvGrpSpPr>
            <p:grpSpPr bwMode="auto">
              <a:xfrm>
                <a:off x="912" y="1824"/>
                <a:ext cx="1580" cy="1738"/>
                <a:chOff x="912" y="1392"/>
                <a:chExt cx="1580" cy="1738"/>
              </a:xfrm>
            </p:grpSpPr>
            <p:sp>
              <p:nvSpPr>
                <p:cNvPr id="144509" name="Rectangle 125"/>
                <p:cNvSpPr>
                  <a:spLocks noChangeArrowheads="1"/>
                </p:cNvSpPr>
                <p:nvPr/>
              </p:nvSpPr>
              <p:spPr bwMode="auto">
                <a:xfrm>
                  <a:off x="1968" y="1728"/>
                  <a:ext cx="240" cy="1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510" name="AutoShape 126"/>
                <p:cNvSpPr>
                  <a:spLocks noChangeArrowheads="1"/>
                </p:cNvSpPr>
                <p:nvPr/>
              </p:nvSpPr>
              <p:spPr bwMode="auto">
                <a:xfrm>
                  <a:off x="1248" y="2784"/>
                  <a:ext cx="960" cy="144"/>
                </a:xfrm>
                <a:prstGeom prst="parallelogram">
                  <a:avLst>
                    <a:gd name="adj" fmla="val 166667"/>
                  </a:avLst>
                </a:prstGeom>
                <a:noFill/>
                <a:ln w="317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511" name="Rectangle 127"/>
                <p:cNvSpPr>
                  <a:spLocks noChangeArrowheads="1"/>
                </p:cNvSpPr>
                <p:nvPr/>
              </p:nvSpPr>
              <p:spPr bwMode="auto">
                <a:xfrm>
                  <a:off x="1152" y="1728"/>
                  <a:ext cx="816" cy="1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512" name="AutoShape 128"/>
                <p:cNvSpPr>
                  <a:spLocks noChangeArrowheads="1"/>
                </p:cNvSpPr>
                <p:nvPr/>
              </p:nvSpPr>
              <p:spPr bwMode="auto">
                <a:xfrm>
                  <a:off x="1152" y="1584"/>
                  <a:ext cx="1056" cy="144"/>
                </a:xfrm>
                <a:prstGeom prst="parallelogram">
                  <a:avLst>
                    <a:gd name="adj" fmla="val 183333"/>
                  </a:avLst>
                </a:prstGeom>
                <a:noFill/>
                <a:ln w="317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513" name="Line 129"/>
                <p:cNvSpPr>
                  <a:spLocks noChangeShapeType="1"/>
                </p:cNvSpPr>
                <p:nvPr/>
              </p:nvSpPr>
              <p:spPr bwMode="auto">
                <a:xfrm>
                  <a:off x="1392" y="1584"/>
                  <a:ext cx="0" cy="1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44514" name="Line 130"/>
                <p:cNvSpPr>
                  <a:spLocks noChangeShapeType="1"/>
                </p:cNvSpPr>
                <p:nvPr/>
              </p:nvSpPr>
              <p:spPr bwMode="auto">
                <a:xfrm>
                  <a:off x="1392" y="2784"/>
                  <a:ext cx="81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44515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1152" y="2784"/>
                  <a:ext cx="240" cy="144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44516" name="Line 132"/>
                <p:cNvSpPr>
                  <a:spLocks noChangeShapeType="1"/>
                </p:cNvSpPr>
                <p:nvPr/>
              </p:nvSpPr>
              <p:spPr bwMode="auto">
                <a:xfrm>
                  <a:off x="1152" y="1728"/>
                  <a:ext cx="0" cy="1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44517" name="Line 133"/>
                <p:cNvSpPr>
                  <a:spLocks noChangeShapeType="1"/>
                </p:cNvSpPr>
                <p:nvPr/>
              </p:nvSpPr>
              <p:spPr bwMode="auto">
                <a:xfrm>
                  <a:off x="1152" y="2928"/>
                  <a:ext cx="81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44518" name="Line 134"/>
                <p:cNvSpPr>
                  <a:spLocks noChangeShapeType="1"/>
                </p:cNvSpPr>
                <p:nvPr/>
              </p:nvSpPr>
              <p:spPr bwMode="auto">
                <a:xfrm>
                  <a:off x="1968" y="1728"/>
                  <a:ext cx="0" cy="1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44519" name="Line 135"/>
                <p:cNvSpPr>
                  <a:spLocks noChangeShapeType="1"/>
                </p:cNvSpPr>
                <p:nvPr/>
              </p:nvSpPr>
              <p:spPr bwMode="auto">
                <a:xfrm>
                  <a:off x="2208" y="1584"/>
                  <a:ext cx="0" cy="1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44520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1152" y="1584"/>
                  <a:ext cx="240" cy="144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44521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1968" y="1584"/>
                  <a:ext cx="240" cy="144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44522" name="Line 138"/>
                <p:cNvSpPr>
                  <a:spLocks noChangeShapeType="1"/>
                </p:cNvSpPr>
                <p:nvPr/>
              </p:nvSpPr>
              <p:spPr bwMode="auto">
                <a:xfrm>
                  <a:off x="1392" y="1584"/>
                  <a:ext cx="81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44523" name="Line 139"/>
                <p:cNvSpPr>
                  <a:spLocks noChangeShapeType="1"/>
                </p:cNvSpPr>
                <p:nvPr/>
              </p:nvSpPr>
              <p:spPr bwMode="auto">
                <a:xfrm>
                  <a:off x="1152" y="1728"/>
                  <a:ext cx="81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44524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960" y="2832"/>
                  <a:ext cx="23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A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44525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1920" y="2880"/>
                  <a:ext cx="22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B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44526" name="Text Box 142"/>
                <p:cNvSpPr txBox="1">
                  <a:spLocks noChangeArrowheads="1"/>
                </p:cNvSpPr>
                <p:nvPr/>
              </p:nvSpPr>
              <p:spPr bwMode="auto">
                <a:xfrm>
                  <a:off x="2208" y="2640"/>
                  <a:ext cx="23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C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44527" name="Text Box 143"/>
                <p:cNvSpPr txBox="1">
                  <a:spLocks noChangeArrowheads="1"/>
                </p:cNvSpPr>
                <p:nvPr/>
              </p:nvSpPr>
              <p:spPr bwMode="auto">
                <a:xfrm>
                  <a:off x="1152" y="2592"/>
                  <a:ext cx="23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D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44528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912" y="1680"/>
                  <a:ext cx="28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A</a:t>
                  </a:r>
                  <a:r>
                    <a:rPr lang="en-US" b="1" baseline="-20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1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44529" name="Text Box 145"/>
                <p:cNvSpPr txBox="1">
                  <a:spLocks noChangeArrowheads="1"/>
                </p:cNvSpPr>
                <p:nvPr/>
              </p:nvSpPr>
              <p:spPr bwMode="auto">
                <a:xfrm>
                  <a:off x="1968" y="1680"/>
                  <a:ext cx="27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B</a:t>
                  </a:r>
                  <a:r>
                    <a:rPr lang="en-US" b="1" baseline="-20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1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44530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2208" y="1392"/>
                  <a:ext cx="28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C</a:t>
                  </a:r>
                  <a:r>
                    <a:rPr lang="en-US" b="1" baseline="-20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1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44531" name="Text Box 147"/>
                <p:cNvSpPr txBox="1">
                  <a:spLocks noChangeArrowheads="1"/>
                </p:cNvSpPr>
                <p:nvPr/>
              </p:nvSpPr>
              <p:spPr bwMode="auto">
                <a:xfrm>
                  <a:off x="1104" y="1392"/>
                  <a:ext cx="28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D</a:t>
                  </a:r>
                  <a:r>
                    <a:rPr lang="en-US" b="1" baseline="-20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1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144532" name="Text Box 148"/>
          <p:cNvSpPr txBox="1">
            <a:spLocks noChangeArrowheads="1"/>
          </p:cNvSpPr>
          <p:nvPr/>
        </p:nvSpPr>
        <p:spPr bwMode="auto">
          <a:xfrm>
            <a:off x="5795963" y="2420938"/>
            <a:ext cx="2347912" cy="822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i="1" u="sng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Прямой</a:t>
            </a:r>
          </a:p>
          <a:p>
            <a:pPr algn="ctr"/>
            <a:r>
              <a:rPr lang="ru-RU" sz="2400" b="1" i="1" u="sng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параллелепипед</a:t>
            </a:r>
          </a:p>
        </p:txBody>
      </p:sp>
      <p:sp>
        <p:nvSpPr>
          <p:cNvPr id="144533" name="Text Box 149"/>
          <p:cNvSpPr txBox="1">
            <a:spLocks noChangeArrowheads="1"/>
          </p:cNvSpPr>
          <p:nvPr/>
        </p:nvSpPr>
        <p:spPr bwMode="auto">
          <a:xfrm>
            <a:off x="755650" y="6092825"/>
            <a:ext cx="3668713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 грани - параллелограммы</a:t>
            </a:r>
          </a:p>
        </p:txBody>
      </p:sp>
      <p:sp>
        <p:nvSpPr>
          <p:cNvPr id="144534" name="Text Box 150"/>
          <p:cNvSpPr txBox="1">
            <a:spLocks noChangeArrowheads="1"/>
          </p:cNvSpPr>
          <p:nvPr/>
        </p:nvSpPr>
        <p:spPr bwMode="auto">
          <a:xfrm>
            <a:off x="4643438" y="5949950"/>
            <a:ext cx="4356100" cy="701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Боковые грани – прямоугольники,</a:t>
            </a:r>
            <a:endParaRPr lang="en-US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основания - параллелограммы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4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4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14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4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14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14" grpId="0" autoUpdateAnimBg="0"/>
      <p:bldP spid="144476" grpId="0" animBg="1" autoUpdateAnimBg="0"/>
      <p:bldP spid="144503" grpId="0" animBg="1" autoUpdateAnimBg="0"/>
      <p:bldP spid="144532" grpId="0" animBg="1" autoUpdateAnimBg="0"/>
      <p:bldP spid="144533" grpId="0" animBg="1"/>
      <p:bldP spid="1445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21" name="Text Box 61"/>
          <p:cNvSpPr txBox="1">
            <a:spLocks noChangeArrowheads="1"/>
          </p:cNvSpPr>
          <p:nvPr/>
        </p:nvSpPr>
        <p:spPr bwMode="auto">
          <a:xfrm>
            <a:off x="6227763" y="1125538"/>
            <a:ext cx="769937" cy="528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 u="sng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Куб</a:t>
            </a:r>
          </a:p>
        </p:txBody>
      </p:sp>
      <p:grpSp>
        <p:nvGrpSpPr>
          <p:cNvPr id="117831" name="Group 71"/>
          <p:cNvGrpSpPr>
            <a:grpSpLocks/>
          </p:cNvGrpSpPr>
          <p:nvPr/>
        </p:nvGrpSpPr>
        <p:grpSpPr bwMode="auto">
          <a:xfrm>
            <a:off x="5435600" y="1916113"/>
            <a:ext cx="2355850" cy="2149475"/>
            <a:chOff x="3600" y="1776"/>
            <a:chExt cx="1484" cy="1354"/>
          </a:xfrm>
        </p:grpSpPr>
        <p:grpSp>
          <p:nvGrpSpPr>
            <p:cNvPr id="117830" name="Group 70"/>
            <p:cNvGrpSpPr>
              <a:grpSpLocks/>
            </p:cNvGrpSpPr>
            <p:nvPr/>
          </p:nvGrpSpPr>
          <p:grpSpPr bwMode="auto">
            <a:xfrm>
              <a:off x="3600" y="1776"/>
              <a:ext cx="1484" cy="1354"/>
              <a:chOff x="3456" y="1920"/>
              <a:chExt cx="1484" cy="1354"/>
            </a:xfrm>
          </p:grpSpPr>
          <p:grpSp>
            <p:nvGrpSpPr>
              <p:cNvPr id="117819" name="Group 59"/>
              <p:cNvGrpSpPr>
                <a:grpSpLocks/>
              </p:cNvGrpSpPr>
              <p:nvPr/>
            </p:nvGrpSpPr>
            <p:grpSpPr bwMode="auto">
              <a:xfrm>
                <a:off x="3696" y="2160"/>
                <a:ext cx="960" cy="912"/>
                <a:chOff x="3696" y="2160"/>
                <a:chExt cx="960" cy="912"/>
              </a:xfrm>
            </p:grpSpPr>
            <p:sp>
              <p:nvSpPr>
                <p:cNvPr id="117792" name="Rectangle 32"/>
                <p:cNvSpPr>
                  <a:spLocks noChangeArrowheads="1"/>
                </p:cNvSpPr>
                <p:nvPr/>
              </p:nvSpPr>
              <p:spPr bwMode="auto">
                <a:xfrm>
                  <a:off x="4416" y="2256"/>
                  <a:ext cx="240" cy="6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793" name="AutoShape 33"/>
                <p:cNvSpPr>
                  <a:spLocks noChangeArrowheads="1"/>
                </p:cNvSpPr>
                <p:nvPr/>
              </p:nvSpPr>
              <p:spPr bwMode="auto">
                <a:xfrm flipH="1">
                  <a:off x="4416" y="2160"/>
                  <a:ext cx="240" cy="96"/>
                </a:xfrm>
                <a:prstGeom prst="rtTriangle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795" name="AutoShape 35"/>
                <p:cNvSpPr>
                  <a:spLocks noChangeArrowheads="1"/>
                </p:cNvSpPr>
                <p:nvPr/>
              </p:nvSpPr>
              <p:spPr bwMode="auto">
                <a:xfrm>
                  <a:off x="3696" y="2928"/>
                  <a:ext cx="960" cy="144"/>
                </a:xfrm>
                <a:prstGeom prst="parallelogram">
                  <a:avLst>
                    <a:gd name="adj" fmla="val 166667"/>
                  </a:avLst>
                </a:prstGeom>
                <a:noFill/>
                <a:ln w="317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796" name="Rectangle 36"/>
                <p:cNvSpPr>
                  <a:spLocks noChangeArrowheads="1"/>
                </p:cNvSpPr>
                <p:nvPr/>
              </p:nvSpPr>
              <p:spPr bwMode="auto">
                <a:xfrm>
                  <a:off x="3696" y="2304"/>
                  <a:ext cx="720" cy="7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797" name="AutoShape 37"/>
                <p:cNvSpPr>
                  <a:spLocks noChangeArrowheads="1"/>
                </p:cNvSpPr>
                <p:nvPr/>
              </p:nvSpPr>
              <p:spPr bwMode="auto">
                <a:xfrm>
                  <a:off x="3696" y="2160"/>
                  <a:ext cx="960" cy="144"/>
                </a:xfrm>
                <a:prstGeom prst="parallelogram">
                  <a:avLst>
                    <a:gd name="adj" fmla="val 166667"/>
                  </a:avLst>
                </a:prstGeom>
                <a:noFill/>
                <a:ln w="317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17799" name="Line 39"/>
              <p:cNvSpPr>
                <a:spLocks noChangeShapeType="1"/>
              </p:cNvSpPr>
              <p:nvPr/>
            </p:nvSpPr>
            <p:spPr bwMode="auto">
              <a:xfrm>
                <a:off x="3936" y="2160"/>
                <a:ext cx="0" cy="76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17800" name="Line 40"/>
              <p:cNvSpPr>
                <a:spLocks noChangeShapeType="1"/>
              </p:cNvSpPr>
              <p:nvPr/>
            </p:nvSpPr>
            <p:spPr bwMode="auto">
              <a:xfrm>
                <a:off x="3936" y="2928"/>
                <a:ext cx="72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17801" name="Line 41"/>
              <p:cNvSpPr>
                <a:spLocks noChangeShapeType="1"/>
              </p:cNvSpPr>
              <p:nvPr/>
            </p:nvSpPr>
            <p:spPr bwMode="auto">
              <a:xfrm flipV="1">
                <a:off x="3696" y="2928"/>
                <a:ext cx="240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17802" name="Line 42"/>
              <p:cNvSpPr>
                <a:spLocks noChangeShapeType="1"/>
              </p:cNvSpPr>
              <p:nvPr/>
            </p:nvSpPr>
            <p:spPr bwMode="auto">
              <a:xfrm>
                <a:off x="3696" y="2304"/>
                <a:ext cx="0" cy="76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17803" name="Line 43"/>
              <p:cNvSpPr>
                <a:spLocks noChangeShapeType="1"/>
              </p:cNvSpPr>
              <p:nvPr/>
            </p:nvSpPr>
            <p:spPr bwMode="auto">
              <a:xfrm>
                <a:off x="3696" y="3072"/>
                <a:ext cx="72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17804" name="Line 44"/>
              <p:cNvSpPr>
                <a:spLocks noChangeShapeType="1"/>
              </p:cNvSpPr>
              <p:nvPr/>
            </p:nvSpPr>
            <p:spPr bwMode="auto">
              <a:xfrm flipV="1">
                <a:off x="4416" y="2928"/>
                <a:ext cx="240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17805" name="Line 45"/>
              <p:cNvSpPr>
                <a:spLocks noChangeShapeType="1"/>
              </p:cNvSpPr>
              <p:nvPr/>
            </p:nvSpPr>
            <p:spPr bwMode="auto">
              <a:xfrm>
                <a:off x="4416" y="2304"/>
                <a:ext cx="0" cy="76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17806" name="Line 46"/>
              <p:cNvSpPr>
                <a:spLocks noChangeShapeType="1"/>
              </p:cNvSpPr>
              <p:nvPr/>
            </p:nvSpPr>
            <p:spPr bwMode="auto">
              <a:xfrm>
                <a:off x="4656" y="2160"/>
                <a:ext cx="0" cy="76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17807" name="Line 47"/>
              <p:cNvSpPr>
                <a:spLocks noChangeShapeType="1"/>
              </p:cNvSpPr>
              <p:nvPr/>
            </p:nvSpPr>
            <p:spPr bwMode="auto">
              <a:xfrm flipV="1">
                <a:off x="3696" y="2160"/>
                <a:ext cx="240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17808" name="Line 48"/>
              <p:cNvSpPr>
                <a:spLocks noChangeShapeType="1"/>
              </p:cNvSpPr>
              <p:nvPr/>
            </p:nvSpPr>
            <p:spPr bwMode="auto">
              <a:xfrm flipV="1">
                <a:off x="4416" y="2160"/>
                <a:ext cx="240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17809" name="Line 49"/>
              <p:cNvSpPr>
                <a:spLocks noChangeShapeType="1"/>
              </p:cNvSpPr>
              <p:nvPr/>
            </p:nvSpPr>
            <p:spPr bwMode="auto">
              <a:xfrm>
                <a:off x="3936" y="2160"/>
                <a:ext cx="72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17810" name="Line 50"/>
              <p:cNvSpPr>
                <a:spLocks noChangeShapeType="1"/>
              </p:cNvSpPr>
              <p:nvPr/>
            </p:nvSpPr>
            <p:spPr bwMode="auto">
              <a:xfrm>
                <a:off x="3696" y="2304"/>
                <a:ext cx="72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17811" name="Text Box 51"/>
              <p:cNvSpPr txBox="1">
                <a:spLocks noChangeArrowheads="1"/>
              </p:cNvSpPr>
              <p:nvPr/>
            </p:nvSpPr>
            <p:spPr bwMode="auto">
              <a:xfrm>
                <a:off x="3552" y="3024"/>
                <a:ext cx="2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</a:t>
                </a:r>
                <a:endParaRPr lang="ru-RU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17812" name="Text Box 52"/>
              <p:cNvSpPr txBox="1">
                <a:spLocks noChangeArrowheads="1"/>
              </p:cNvSpPr>
              <p:nvPr/>
            </p:nvSpPr>
            <p:spPr bwMode="auto">
              <a:xfrm>
                <a:off x="4368" y="3024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B</a:t>
                </a:r>
                <a:endParaRPr lang="ru-RU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17813" name="Text Box 53"/>
              <p:cNvSpPr txBox="1">
                <a:spLocks noChangeArrowheads="1"/>
              </p:cNvSpPr>
              <p:nvPr/>
            </p:nvSpPr>
            <p:spPr bwMode="auto">
              <a:xfrm>
                <a:off x="4608" y="2784"/>
                <a:ext cx="2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</a:t>
                </a:r>
                <a:endParaRPr lang="ru-RU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17814" name="Text Box 54"/>
              <p:cNvSpPr txBox="1">
                <a:spLocks noChangeArrowheads="1"/>
              </p:cNvSpPr>
              <p:nvPr/>
            </p:nvSpPr>
            <p:spPr bwMode="auto">
              <a:xfrm>
                <a:off x="3696" y="2736"/>
                <a:ext cx="2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D</a:t>
                </a:r>
                <a:endParaRPr lang="ru-RU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17815" name="Text Box 55"/>
              <p:cNvSpPr txBox="1">
                <a:spLocks noChangeArrowheads="1"/>
              </p:cNvSpPr>
              <p:nvPr/>
            </p:nvSpPr>
            <p:spPr bwMode="auto">
              <a:xfrm>
                <a:off x="3456" y="2160"/>
                <a:ext cx="28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</a:t>
                </a:r>
                <a:r>
                  <a:rPr lang="en-US" b="1" baseline="-20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ru-RU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17817" name="Text Box 57"/>
              <p:cNvSpPr txBox="1">
                <a:spLocks noChangeArrowheads="1"/>
              </p:cNvSpPr>
              <p:nvPr/>
            </p:nvSpPr>
            <p:spPr bwMode="auto">
              <a:xfrm>
                <a:off x="4656" y="1920"/>
                <a:ext cx="28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</a:t>
                </a:r>
                <a:r>
                  <a:rPr lang="en-US" b="1" baseline="-20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ru-RU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17818" name="Text Box 58"/>
              <p:cNvSpPr txBox="1">
                <a:spLocks noChangeArrowheads="1"/>
              </p:cNvSpPr>
              <p:nvPr/>
            </p:nvSpPr>
            <p:spPr bwMode="auto">
              <a:xfrm>
                <a:off x="3648" y="1920"/>
                <a:ext cx="28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D</a:t>
                </a:r>
                <a:r>
                  <a:rPr lang="en-US" b="1" baseline="-20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ru-RU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17816" name="Text Box 56"/>
            <p:cNvSpPr txBox="1">
              <a:spLocks noChangeArrowheads="1"/>
            </p:cNvSpPr>
            <p:nvPr/>
          </p:nvSpPr>
          <p:spPr bwMode="auto">
            <a:xfrm>
              <a:off x="4560" y="2064"/>
              <a:ext cx="2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  <a:r>
                <a:rPr lang="en-US" b="1" baseline="-2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17833" name="Text Box 73"/>
          <p:cNvSpPr txBox="1">
            <a:spLocks noChangeArrowheads="1"/>
          </p:cNvSpPr>
          <p:nvPr/>
        </p:nvSpPr>
        <p:spPr bwMode="auto">
          <a:xfrm>
            <a:off x="5076825" y="4149725"/>
            <a:ext cx="3429000" cy="11874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Прямая призма, все грани которой квадраты.</a:t>
            </a:r>
          </a:p>
        </p:txBody>
      </p:sp>
      <p:grpSp>
        <p:nvGrpSpPr>
          <p:cNvPr id="117837" name="Group 77"/>
          <p:cNvGrpSpPr>
            <a:grpSpLocks/>
          </p:cNvGrpSpPr>
          <p:nvPr/>
        </p:nvGrpSpPr>
        <p:grpSpPr bwMode="auto">
          <a:xfrm>
            <a:off x="971550" y="2060575"/>
            <a:ext cx="2508250" cy="2759075"/>
            <a:chOff x="912" y="1200"/>
            <a:chExt cx="1580" cy="1738"/>
          </a:xfrm>
        </p:grpSpPr>
        <p:sp>
          <p:nvSpPr>
            <p:cNvPr id="117838" name="Line 78"/>
            <p:cNvSpPr>
              <a:spLocks noChangeShapeType="1"/>
            </p:cNvSpPr>
            <p:nvPr/>
          </p:nvSpPr>
          <p:spPr bwMode="auto">
            <a:xfrm flipV="1">
              <a:off x="1968" y="2592"/>
              <a:ext cx="240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grpSp>
          <p:nvGrpSpPr>
            <p:cNvPr id="117839" name="Group 79"/>
            <p:cNvGrpSpPr>
              <a:grpSpLocks/>
            </p:cNvGrpSpPr>
            <p:nvPr/>
          </p:nvGrpSpPr>
          <p:grpSpPr bwMode="auto">
            <a:xfrm>
              <a:off x="912" y="1200"/>
              <a:ext cx="1580" cy="1738"/>
              <a:chOff x="912" y="1824"/>
              <a:chExt cx="1580" cy="1738"/>
            </a:xfrm>
          </p:grpSpPr>
          <p:sp>
            <p:nvSpPr>
              <p:cNvPr id="117840" name="AutoShape 80"/>
              <p:cNvSpPr>
                <a:spLocks noChangeArrowheads="1"/>
              </p:cNvSpPr>
              <p:nvPr/>
            </p:nvSpPr>
            <p:spPr bwMode="auto">
              <a:xfrm flipH="1">
                <a:off x="1968" y="2016"/>
                <a:ext cx="240" cy="144"/>
              </a:xfrm>
              <a:prstGeom prst="rtTriangl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17841" name="Group 81"/>
              <p:cNvGrpSpPr>
                <a:grpSpLocks/>
              </p:cNvGrpSpPr>
              <p:nvPr/>
            </p:nvGrpSpPr>
            <p:grpSpPr bwMode="auto">
              <a:xfrm>
                <a:off x="912" y="1824"/>
                <a:ext cx="1580" cy="1738"/>
                <a:chOff x="912" y="1392"/>
                <a:chExt cx="1580" cy="1738"/>
              </a:xfrm>
            </p:grpSpPr>
            <p:sp>
              <p:nvSpPr>
                <p:cNvPr id="117842" name="Rectangle 82"/>
                <p:cNvSpPr>
                  <a:spLocks noChangeArrowheads="1"/>
                </p:cNvSpPr>
                <p:nvPr/>
              </p:nvSpPr>
              <p:spPr bwMode="auto">
                <a:xfrm>
                  <a:off x="1968" y="1728"/>
                  <a:ext cx="240" cy="1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843" name="AutoShape 83"/>
                <p:cNvSpPr>
                  <a:spLocks noChangeArrowheads="1"/>
                </p:cNvSpPr>
                <p:nvPr/>
              </p:nvSpPr>
              <p:spPr bwMode="auto">
                <a:xfrm>
                  <a:off x="1248" y="2784"/>
                  <a:ext cx="960" cy="144"/>
                </a:xfrm>
                <a:prstGeom prst="parallelogram">
                  <a:avLst>
                    <a:gd name="adj" fmla="val 166667"/>
                  </a:avLst>
                </a:prstGeom>
                <a:noFill/>
                <a:ln w="317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844" name="Rectangle 84"/>
                <p:cNvSpPr>
                  <a:spLocks noChangeArrowheads="1"/>
                </p:cNvSpPr>
                <p:nvPr/>
              </p:nvSpPr>
              <p:spPr bwMode="auto">
                <a:xfrm>
                  <a:off x="1152" y="1728"/>
                  <a:ext cx="816" cy="1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845" name="AutoShape 85"/>
                <p:cNvSpPr>
                  <a:spLocks noChangeArrowheads="1"/>
                </p:cNvSpPr>
                <p:nvPr/>
              </p:nvSpPr>
              <p:spPr bwMode="auto">
                <a:xfrm>
                  <a:off x="1152" y="1584"/>
                  <a:ext cx="1056" cy="144"/>
                </a:xfrm>
                <a:prstGeom prst="parallelogram">
                  <a:avLst>
                    <a:gd name="adj" fmla="val 183333"/>
                  </a:avLst>
                </a:prstGeom>
                <a:noFill/>
                <a:ln w="317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846" name="Line 86"/>
                <p:cNvSpPr>
                  <a:spLocks noChangeShapeType="1"/>
                </p:cNvSpPr>
                <p:nvPr/>
              </p:nvSpPr>
              <p:spPr bwMode="auto">
                <a:xfrm>
                  <a:off x="1392" y="1584"/>
                  <a:ext cx="0" cy="1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17847" name="Line 87"/>
                <p:cNvSpPr>
                  <a:spLocks noChangeShapeType="1"/>
                </p:cNvSpPr>
                <p:nvPr/>
              </p:nvSpPr>
              <p:spPr bwMode="auto">
                <a:xfrm>
                  <a:off x="1392" y="2784"/>
                  <a:ext cx="81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17848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152" y="2784"/>
                  <a:ext cx="240" cy="144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17849" name="Line 89"/>
                <p:cNvSpPr>
                  <a:spLocks noChangeShapeType="1"/>
                </p:cNvSpPr>
                <p:nvPr/>
              </p:nvSpPr>
              <p:spPr bwMode="auto">
                <a:xfrm>
                  <a:off x="1152" y="1728"/>
                  <a:ext cx="0" cy="1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17850" name="Line 90"/>
                <p:cNvSpPr>
                  <a:spLocks noChangeShapeType="1"/>
                </p:cNvSpPr>
                <p:nvPr/>
              </p:nvSpPr>
              <p:spPr bwMode="auto">
                <a:xfrm>
                  <a:off x="1152" y="2928"/>
                  <a:ext cx="81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17851" name="Line 91"/>
                <p:cNvSpPr>
                  <a:spLocks noChangeShapeType="1"/>
                </p:cNvSpPr>
                <p:nvPr/>
              </p:nvSpPr>
              <p:spPr bwMode="auto">
                <a:xfrm>
                  <a:off x="1968" y="1728"/>
                  <a:ext cx="0" cy="1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17852" name="Line 92"/>
                <p:cNvSpPr>
                  <a:spLocks noChangeShapeType="1"/>
                </p:cNvSpPr>
                <p:nvPr/>
              </p:nvSpPr>
              <p:spPr bwMode="auto">
                <a:xfrm>
                  <a:off x="2208" y="1584"/>
                  <a:ext cx="0" cy="1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17853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1152" y="1584"/>
                  <a:ext cx="240" cy="144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17854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1968" y="1584"/>
                  <a:ext cx="240" cy="144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17855" name="Line 95"/>
                <p:cNvSpPr>
                  <a:spLocks noChangeShapeType="1"/>
                </p:cNvSpPr>
                <p:nvPr/>
              </p:nvSpPr>
              <p:spPr bwMode="auto">
                <a:xfrm>
                  <a:off x="1392" y="1584"/>
                  <a:ext cx="81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17856" name="Line 96"/>
                <p:cNvSpPr>
                  <a:spLocks noChangeShapeType="1"/>
                </p:cNvSpPr>
                <p:nvPr/>
              </p:nvSpPr>
              <p:spPr bwMode="auto">
                <a:xfrm>
                  <a:off x="1152" y="1728"/>
                  <a:ext cx="81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1785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960" y="2832"/>
                  <a:ext cx="23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A</a:t>
                  </a:r>
                  <a:endParaRPr lang="ru-RU"/>
                </a:p>
              </p:txBody>
            </p:sp>
            <p:sp>
              <p:nvSpPr>
                <p:cNvPr id="117858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1920" y="2880"/>
                  <a:ext cx="22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B</a:t>
                  </a:r>
                  <a:endParaRPr lang="ru-RU"/>
                </a:p>
              </p:txBody>
            </p:sp>
            <p:sp>
              <p:nvSpPr>
                <p:cNvPr id="117859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2208" y="2640"/>
                  <a:ext cx="22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C</a:t>
                  </a:r>
                  <a:endParaRPr lang="ru-RU"/>
                </a:p>
              </p:txBody>
            </p:sp>
            <p:sp>
              <p:nvSpPr>
                <p:cNvPr id="117860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1152" y="2592"/>
                  <a:ext cx="23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D</a:t>
                  </a:r>
                  <a:endParaRPr lang="ru-RU"/>
                </a:p>
              </p:txBody>
            </p:sp>
            <p:sp>
              <p:nvSpPr>
                <p:cNvPr id="117861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912" y="1680"/>
                  <a:ext cx="28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A</a:t>
                  </a:r>
                  <a:r>
                    <a:rPr lang="en-US" b="1" baseline="-20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1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17862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1968" y="1680"/>
                  <a:ext cx="27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B</a:t>
                  </a:r>
                  <a:r>
                    <a:rPr lang="en-US" b="1" baseline="-20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1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17863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2208" y="1392"/>
                  <a:ext cx="28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C</a:t>
                  </a:r>
                  <a:r>
                    <a:rPr lang="en-US" b="1" baseline="-20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1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17864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1104" y="1392"/>
                  <a:ext cx="28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D</a:t>
                  </a:r>
                  <a:r>
                    <a:rPr lang="en-US" b="1" baseline="-20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1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117865" name="Text Box 105"/>
          <p:cNvSpPr txBox="1">
            <a:spLocks noChangeArrowheads="1"/>
          </p:cNvSpPr>
          <p:nvPr/>
        </p:nvSpPr>
        <p:spPr bwMode="auto">
          <a:xfrm>
            <a:off x="1116013" y="1052513"/>
            <a:ext cx="2347912" cy="822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i="1" u="sng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Прямоугольный</a:t>
            </a:r>
          </a:p>
          <a:p>
            <a:pPr algn="ctr"/>
            <a:r>
              <a:rPr lang="ru-RU" sz="2400" b="1" i="1" u="sng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параллелепипед</a:t>
            </a:r>
          </a:p>
        </p:txBody>
      </p:sp>
      <p:sp>
        <p:nvSpPr>
          <p:cNvPr id="117866" name="Text Box 106"/>
          <p:cNvSpPr txBox="1">
            <a:spLocks noChangeArrowheads="1"/>
          </p:cNvSpPr>
          <p:nvPr/>
        </p:nvSpPr>
        <p:spPr bwMode="auto">
          <a:xfrm>
            <a:off x="955675" y="4941888"/>
            <a:ext cx="2713038" cy="11874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Прямая призма, </a:t>
            </a:r>
          </a:p>
          <a:p>
            <a:pPr algn="ctr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 грани которой</a:t>
            </a:r>
          </a:p>
          <a:p>
            <a:pPr algn="ctr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прямоугольники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7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17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21" grpId="0" animBg="1" autoUpdateAnimBg="0"/>
      <p:bldP spid="117833" grpId="0" animBg="1" autoUpdateAnimBg="0"/>
      <p:bldP spid="117865" grpId="0" animBg="1" autoUpdateAnimBg="0"/>
      <p:bldP spid="117866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>
                <a:solidFill>
                  <a:srgbClr val="003366"/>
                </a:solidFill>
                <a:latin typeface="Times New Roman" pitchFamily="18" charset="0"/>
              </a:rPr>
              <a:t>План :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852738"/>
            <a:ext cx="7761287" cy="3082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200" b="1">
                <a:solidFill>
                  <a:srgbClr val="000000"/>
                </a:solidFill>
              </a:rPr>
              <a:t>Определение призмы</a:t>
            </a:r>
            <a:r>
              <a:rPr lang="ru-RU" sz="3200">
                <a:solidFill>
                  <a:srgbClr val="000000"/>
                </a:solidFill>
              </a:rPr>
              <a:t>    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п.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27 стр.62)</a:t>
            </a:r>
          </a:p>
          <a:p>
            <a:pPr>
              <a:lnSpc>
                <a:spcPct val="90000"/>
              </a:lnSpc>
            </a:pP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Элементы призмы</a:t>
            </a:r>
            <a:r>
              <a:rPr lang="ru-RU" sz="3200">
                <a:solidFill>
                  <a:srgbClr val="000000"/>
                </a:solidFill>
              </a:rPr>
              <a:t>          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п.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27 стр.63)</a:t>
            </a:r>
          </a:p>
          <a:p>
            <a:pPr>
              <a:lnSpc>
                <a:spcPct val="90000"/>
              </a:lnSpc>
            </a:pP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Виды призмы</a:t>
            </a:r>
            <a:r>
              <a:rPr lang="ru-RU" sz="3200">
                <a:solidFill>
                  <a:srgbClr val="000000"/>
                </a:solidFill>
              </a:rPr>
              <a:t>                  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п.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27 стр.63)</a:t>
            </a:r>
            <a:r>
              <a:rPr lang="ru-RU" sz="3200">
                <a:solidFill>
                  <a:srgbClr val="000000"/>
                </a:solidFill>
              </a:rPr>
              <a:t>           </a:t>
            </a:r>
          </a:p>
          <a:p>
            <a:pPr>
              <a:lnSpc>
                <a:spcPct val="90000"/>
              </a:lnSpc>
            </a:pP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Площади боковой и полной поверхностей, объём призмы</a:t>
            </a:r>
            <a:r>
              <a:rPr lang="ru-RU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>
                <a:solidFill>
                  <a:srgbClr val="000000"/>
                </a:solidFill>
              </a:rPr>
              <a:t>                                                      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(п.27 стр.63)</a:t>
            </a:r>
            <a:r>
              <a:rPr lang="ru-RU">
                <a:solidFill>
                  <a:srgbClr val="000000"/>
                </a:solidFill>
              </a:rPr>
              <a:t>                                              </a:t>
            </a:r>
            <a:r>
              <a:rPr lang="ru-RU">
                <a:solidFill>
                  <a:srgbClr val="003300"/>
                </a:solidFill>
              </a:rPr>
              <a:t> </a:t>
            </a:r>
          </a:p>
        </p:txBody>
      </p:sp>
      <p:graphicFrame>
        <p:nvGraphicFramePr>
          <p:cNvPr id="89095" name="Object 7"/>
          <p:cNvGraphicFramePr>
            <a:graphicFrameLocks noChangeAspect="1"/>
          </p:cNvGraphicFramePr>
          <p:nvPr/>
        </p:nvGraphicFramePr>
        <p:xfrm>
          <a:off x="1216025" y="1616075"/>
          <a:ext cx="6081713" cy="4056063"/>
        </p:xfrm>
        <a:graphic>
          <a:graphicData uri="http://schemas.openxmlformats.org/presentationml/2006/ole">
            <p:oleObj spid="_x0000_s89095" name="Диаграмма" r:id="rId3" imgW="6096000" imgH="4067251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utoUpdateAnimBg="0"/>
      <p:bldP spid="8909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3203575" y="404813"/>
            <a:ext cx="51117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b="1" i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Параллелепипед.</a:t>
            </a:r>
          </a:p>
          <a:p>
            <a:pPr algn="ctr"/>
            <a:r>
              <a:rPr lang="ru-RU" sz="4400" b="1" i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Свойства.</a:t>
            </a:r>
          </a:p>
        </p:txBody>
      </p:sp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1116013" y="2492375"/>
            <a:ext cx="7488237" cy="822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Противоположные грани параллелепипеда равны </a:t>
            </a:r>
          </a:p>
          <a:p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и параллельны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3851275" y="4941888"/>
            <a:ext cx="4824413" cy="15525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Все четыре диагонали параллелепипеда </a:t>
            </a:r>
          </a:p>
          <a:p>
            <a:pPr algn="ctr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пересекаются в одной точке и </a:t>
            </a:r>
          </a:p>
          <a:p>
            <a:pPr algn="ctr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делятся ею пополам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grpSp>
        <p:nvGrpSpPr>
          <p:cNvPr id="151557" name="Group 5"/>
          <p:cNvGrpSpPr>
            <a:grpSpLocks/>
          </p:cNvGrpSpPr>
          <p:nvPr/>
        </p:nvGrpSpPr>
        <p:grpSpPr bwMode="auto">
          <a:xfrm>
            <a:off x="1187450" y="3284538"/>
            <a:ext cx="2466975" cy="2917825"/>
            <a:chOff x="748" y="2069"/>
            <a:chExt cx="1554" cy="1838"/>
          </a:xfrm>
        </p:grpSpPr>
        <p:grpSp>
          <p:nvGrpSpPr>
            <p:cNvPr id="151558" name="Group 6"/>
            <p:cNvGrpSpPr>
              <a:grpSpLocks/>
            </p:cNvGrpSpPr>
            <p:nvPr/>
          </p:nvGrpSpPr>
          <p:grpSpPr bwMode="auto">
            <a:xfrm>
              <a:off x="748" y="2069"/>
              <a:ext cx="1554" cy="1838"/>
              <a:chOff x="521" y="890"/>
              <a:chExt cx="1554" cy="1838"/>
            </a:xfrm>
          </p:grpSpPr>
          <p:grpSp>
            <p:nvGrpSpPr>
              <p:cNvPr id="151559" name="Group 7"/>
              <p:cNvGrpSpPr>
                <a:grpSpLocks/>
              </p:cNvGrpSpPr>
              <p:nvPr/>
            </p:nvGrpSpPr>
            <p:grpSpPr bwMode="auto">
              <a:xfrm>
                <a:off x="657" y="1162"/>
                <a:ext cx="1193" cy="1361"/>
                <a:chOff x="748" y="1207"/>
                <a:chExt cx="1193" cy="1361"/>
              </a:xfrm>
            </p:grpSpPr>
            <p:sp>
              <p:nvSpPr>
                <p:cNvPr id="151560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884" y="1207"/>
                  <a:ext cx="240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51561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701" y="1207"/>
                  <a:ext cx="240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151562" name="Group 10"/>
                <p:cNvGrpSpPr>
                  <a:grpSpLocks/>
                </p:cNvGrpSpPr>
                <p:nvPr/>
              </p:nvGrpSpPr>
              <p:grpSpPr bwMode="auto">
                <a:xfrm>
                  <a:off x="748" y="1207"/>
                  <a:ext cx="1179" cy="1361"/>
                  <a:chOff x="748" y="1207"/>
                  <a:chExt cx="1179" cy="1361"/>
                </a:xfrm>
              </p:grpSpPr>
              <p:sp>
                <p:nvSpPr>
                  <p:cNvPr id="151563" name="Line 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8" y="1344"/>
                    <a:ext cx="136" cy="122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grpSp>
                <p:nvGrpSpPr>
                  <p:cNvPr id="151564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761" y="1207"/>
                    <a:ext cx="1166" cy="1355"/>
                    <a:chOff x="761" y="1207"/>
                    <a:chExt cx="1166" cy="1355"/>
                  </a:xfrm>
                </p:grpSpPr>
                <p:sp>
                  <p:nvSpPr>
                    <p:cNvPr id="151565" name="Line 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61" y="2418"/>
                      <a:ext cx="240" cy="144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prstDash val="dash"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51566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1" y="1207"/>
                      <a:ext cx="1166" cy="1355"/>
                      <a:chOff x="761" y="1207"/>
                      <a:chExt cx="1166" cy="1355"/>
                    </a:xfrm>
                  </p:grpSpPr>
                  <p:sp>
                    <p:nvSpPr>
                      <p:cNvPr id="151567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577" y="2418"/>
                        <a:ext cx="240" cy="144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51568" name="Line 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61" y="2562"/>
                        <a:ext cx="816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51569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577" y="1344"/>
                        <a:ext cx="124" cy="121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51570" name="Group 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01" y="1207"/>
                        <a:ext cx="926" cy="1211"/>
                        <a:chOff x="1001" y="1207"/>
                        <a:chExt cx="926" cy="1211"/>
                      </a:xfrm>
                    </p:grpSpPr>
                    <p:sp>
                      <p:nvSpPr>
                        <p:cNvPr id="151571" name="Line 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001" y="1207"/>
                          <a:ext cx="110" cy="1211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chemeClr val="tx1"/>
                          </a:solidFill>
                          <a:prstDash val="dash"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1572" name="Line 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01" y="2418"/>
                          <a:ext cx="816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chemeClr val="tx1"/>
                          </a:solidFill>
                          <a:prstDash val="dash"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1573" name="Line 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817" y="1207"/>
                          <a:ext cx="110" cy="1211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1574" name="Line 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11" y="1207"/>
                          <a:ext cx="816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sp>
                  <p:nvSpPr>
                    <p:cNvPr id="151575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84" y="1344"/>
                      <a:ext cx="81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151576" name="Text Box 24"/>
              <p:cNvSpPr txBox="1">
                <a:spLocks noChangeArrowheads="1"/>
              </p:cNvSpPr>
              <p:nvPr/>
            </p:nvSpPr>
            <p:spPr bwMode="auto">
              <a:xfrm>
                <a:off x="521" y="2478"/>
                <a:ext cx="2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</a:t>
                </a:r>
                <a:endParaRPr lang="ru-RU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51577" name="Text Box 25"/>
              <p:cNvSpPr txBox="1">
                <a:spLocks noChangeArrowheads="1"/>
              </p:cNvSpPr>
              <p:nvPr/>
            </p:nvSpPr>
            <p:spPr bwMode="auto">
              <a:xfrm>
                <a:off x="1429" y="2478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B</a:t>
                </a:r>
                <a:endParaRPr lang="ru-RU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51578" name="Text Box 26"/>
              <p:cNvSpPr txBox="1">
                <a:spLocks noChangeArrowheads="1"/>
              </p:cNvSpPr>
              <p:nvPr/>
            </p:nvSpPr>
            <p:spPr bwMode="auto">
              <a:xfrm>
                <a:off x="1746" y="2205"/>
                <a:ext cx="2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</a:t>
                </a:r>
                <a:endParaRPr lang="ru-RU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51579" name="Text Box 27"/>
              <p:cNvSpPr txBox="1">
                <a:spLocks noChangeArrowheads="1"/>
              </p:cNvSpPr>
              <p:nvPr/>
            </p:nvSpPr>
            <p:spPr bwMode="auto">
              <a:xfrm>
                <a:off x="930" y="2115"/>
                <a:ext cx="2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D</a:t>
                </a:r>
                <a:endParaRPr lang="ru-RU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51580" name="Text Box 28"/>
              <p:cNvSpPr txBox="1">
                <a:spLocks noChangeArrowheads="1"/>
              </p:cNvSpPr>
              <p:nvPr/>
            </p:nvSpPr>
            <p:spPr bwMode="auto">
              <a:xfrm>
                <a:off x="521" y="1253"/>
                <a:ext cx="28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</a:t>
                </a:r>
                <a:r>
                  <a:rPr lang="en-US" b="1" baseline="-20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ru-RU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51581" name="Text Box 29"/>
              <p:cNvSpPr txBox="1">
                <a:spLocks noChangeArrowheads="1"/>
              </p:cNvSpPr>
              <p:nvPr/>
            </p:nvSpPr>
            <p:spPr bwMode="auto">
              <a:xfrm>
                <a:off x="1565" y="1298"/>
                <a:ext cx="27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B</a:t>
                </a:r>
                <a:r>
                  <a:rPr lang="en-US" b="1" baseline="-20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ru-RU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51582" name="Text Box 30"/>
              <p:cNvSpPr txBox="1">
                <a:spLocks noChangeArrowheads="1"/>
              </p:cNvSpPr>
              <p:nvPr/>
            </p:nvSpPr>
            <p:spPr bwMode="auto">
              <a:xfrm>
                <a:off x="1791" y="981"/>
                <a:ext cx="28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</a:t>
                </a:r>
                <a:r>
                  <a:rPr lang="en-US" b="1" baseline="-20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ru-RU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51583" name="Text Box 31"/>
              <p:cNvSpPr txBox="1">
                <a:spLocks noChangeArrowheads="1"/>
              </p:cNvSpPr>
              <p:nvPr/>
            </p:nvSpPr>
            <p:spPr bwMode="auto">
              <a:xfrm>
                <a:off x="930" y="890"/>
                <a:ext cx="28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D</a:t>
                </a:r>
                <a:r>
                  <a:rPr lang="en-US" b="1" baseline="-20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ru-RU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51584" name="Line 32"/>
            <p:cNvSpPr>
              <a:spLocks noChangeShapeType="1"/>
            </p:cNvSpPr>
            <p:nvPr/>
          </p:nvSpPr>
          <p:spPr bwMode="auto">
            <a:xfrm>
              <a:off x="1247" y="2341"/>
              <a:ext cx="454" cy="13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51585" name="Line 33"/>
            <p:cNvSpPr>
              <a:spLocks noChangeShapeType="1"/>
            </p:cNvSpPr>
            <p:nvPr/>
          </p:nvSpPr>
          <p:spPr bwMode="auto">
            <a:xfrm>
              <a:off x="1020" y="2478"/>
              <a:ext cx="907" cy="10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51586" name="Text Box 34"/>
            <p:cNvSpPr txBox="1">
              <a:spLocks noChangeArrowheads="1"/>
            </p:cNvSpPr>
            <p:nvPr/>
          </p:nvSpPr>
          <p:spPr bwMode="auto">
            <a:xfrm>
              <a:off x="1429" y="2840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</a:t>
              </a:r>
            </a:p>
          </p:txBody>
        </p:sp>
      </p:grpSp>
      <p:sp>
        <p:nvSpPr>
          <p:cNvPr id="151587" name="Text Box 35"/>
          <p:cNvSpPr txBox="1">
            <a:spLocks noChangeArrowheads="1"/>
          </p:cNvSpPr>
          <p:nvPr/>
        </p:nvSpPr>
        <p:spPr bwMode="auto">
          <a:xfrm>
            <a:off x="3851275" y="3500438"/>
            <a:ext cx="4824413" cy="11874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Любая грань параллелепипеда </a:t>
            </a:r>
          </a:p>
          <a:p>
            <a:pPr algn="ctr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может являться его </a:t>
            </a:r>
          </a:p>
          <a:p>
            <a:pPr algn="ctr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основанием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1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1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 autoUpdateAnimBg="0"/>
      <p:bldP spid="151555" grpId="0" animBg="1"/>
      <p:bldP spid="151556" grpId="0" animBg="1"/>
      <p:bldP spid="15158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2627313" y="692150"/>
            <a:ext cx="6048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 i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Свойства  прямоугольного параллелепипеда.</a:t>
            </a:r>
          </a:p>
        </p:txBody>
      </p:sp>
      <p:sp>
        <p:nvSpPr>
          <p:cNvPr id="150590" name="Text Box 62"/>
          <p:cNvSpPr txBox="1">
            <a:spLocks noChangeArrowheads="1"/>
          </p:cNvSpPr>
          <p:nvPr/>
        </p:nvSpPr>
        <p:spPr bwMode="auto">
          <a:xfrm>
            <a:off x="3492500" y="2420938"/>
            <a:ext cx="5400675" cy="15525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Длины трёх рёбер прямоугольного </a:t>
            </a:r>
          </a:p>
          <a:p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параллелепипеда, выходящих из </a:t>
            </a:r>
          </a:p>
          <a:p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одной вершины называются его </a:t>
            </a:r>
            <a:endParaRPr lang="en-US" sz="2400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измерениями </a:t>
            </a:r>
            <a:r>
              <a:rPr lang="en-US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a, b, c</a:t>
            </a:r>
            <a:r>
              <a:rPr lang="en-US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ru-RU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50595" name="Group 67"/>
          <p:cNvGrpSpPr>
            <a:grpSpLocks/>
          </p:cNvGrpSpPr>
          <p:nvPr/>
        </p:nvGrpSpPr>
        <p:grpSpPr bwMode="auto">
          <a:xfrm>
            <a:off x="900113" y="2349500"/>
            <a:ext cx="2508250" cy="2759075"/>
            <a:chOff x="912" y="1200"/>
            <a:chExt cx="1580" cy="1738"/>
          </a:xfrm>
        </p:grpSpPr>
        <p:sp>
          <p:nvSpPr>
            <p:cNvPr id="150596" name="Line 68"/>
            <p:cNvSpPr>
              <a:spLocks noChangeShapeType="1"/>
            </p:cNvSpPr>
            <p:nvPr/>
          </p:nvSpPr>
          <p:spPr bwMode="auto">
            <a:xfrm flipV="1">
              <a:off x="1968" y="2592"/>
              <a:ext cx="240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grpSp>
          <p:nvGrpSpPr>
            <p:cNvPr id="150597" name="Group 69"/>
            <p:cNvGrpSpPr>
              <a:grpSpLocks/>
            </p:cNvGrpSpPr>
            <p:nvPr/>
          </p:nvGrpSpPr>
          <p:grpSpPr bwMode="auto">
            <a:xfrm>
              <a:off x="912" y="1200"/>
              <a:ext cx="1580" cy="1738"/>
              <a:chOff x="912" y="1824"/>
              <a:chExt cx="1580" cy="1738"/>
            </a:xfrm>
          </p:grpSpPr>
          <p:sp>
            <p:nvSpPr>
              <p:cNvPr id="150598" name="AutoShape 70"/>
              <p:cNvSpPr>
                <a:spLocks noChangeArrowheads="1"/>
              </p:cNvSpPr>
              <p:nvPr/>
            </p:nvSpPr>
            <p:spPr bwMode="auto">
              <a:xfrm flipH="1">
                <a:off x="1968" y="2016"/>
                <a:ext cx="240" cy="144"/>
              </a:xfrm>
              <a:prstGeom prst="rtTriangl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50599" name="Group 71"/>
              <p:cNvGrpSpPr>
                <a:grpSpLocks/>
              </p:cNvGrpSpPr>
              <p:nvPr/>
            </p:nvGrpSpPr>
            <p:grpSpPr bwMode="auto">
              <a:xfrm>
                <a:off x="912" y="1824"/>
                <a:ext cx="1580" cy="1738"/>
                <a:chOff x="912" y="1392"/>
                <a:chExt cx="1580" cy="1738"/>
              </a:xfrm>
            </p:grpSpPr>
            <p:sp>
              <p:nvSpPr>
                <p:cNvPr id="150600" name="Rectangle 72"/>
                <p:cNvSpPr>
                  <a:spLocks noChangeArrowheads="1"/>
                </p:cNvSpPr>
                <p:nvPr/>
              </p:nvSpPr>
              <p:spPr bwMode="auto">
                <a:xfrm>
                  <a:off x="1968" y="1728"/>
                  <a:ext cx="240" cy="1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0601" name="AutoShape 73"/>
                <p:cNvSpPr>
                  <a:spLocks noChangeArrowheads="1"/>
                </p:cNvSpPr>
                <p:nvPr/>
              </p:nvSpPr>
              <p:spPr bwMode="auto">
                <a:xfrm>
                  <a:off x="1248" y="2784"/>
                  <a:ext cx="960" cy="144"/>
                </a:xfrm>
                <a:prstGeom prst="parallelogram">
                  <a:avLst>
                    <a:gd name="adj" fmla="val 166667"/>
                  </a:avLst>
                </a:prstGeom>
                <a:noFill/>
                <a:ln w="317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0602" name="Rectangle 74"/>
                <p:cNvSpPr>
                  <a:spLocks noChangeArrowheads="1"/>
                </p:cNvSpPr>
                <p:nvPr/>
              </p:nvSpPr>
              <p:spPr bwMode="auto">
                <a:xfrm>
                  <a:off x="1152" y="1728"/>
                  <a:ext cx="816" cy="1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0603" name="AutoShape 75"/>
                <p:cNvSpPr>
                  <a:spLocks noChangeArrowheads="1"/>
                </p:cNvSpPr>
                <p:nvPr/>
              </p:nvSpPr>
              <p:spPr bwMode="auto">
                <a:xfrm>
                  <a:off x="1152" y="1584"/>
                  <a:ext cx="1056" cy="144"/>
                </a:xfrm>
                <a:prstGeom prst="parallelogram">
                  <a:avLst>
                    <a:gd name="adj" fmla="val 183333"/>
                  </a:avLst>
                </a:prstGeom>
                <a:noFill/>
                <a:ln w="317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0604" name="Line 76"/>
                <p:cNvSpPr>
                  <a:spLocks noChangeShapeType="1"/>
                </p:cNvSpPr>
                <p:nvPr/>
              </p:nvSpPr>
              <p:spPr bwMode="auto">
                <a:xfrm>
                  <a:off x="1392" y="1584"/>
                  <a:ext cx="0" cy="1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50605" name="Line 77"/>
                <p:cNvSpPr>
                  <a:spLocks noChangeShapeType="1"/>
                </p:cNvSpPr>
                <p:nvPr/>
              </p:nvSpPr>
              <p:spPr bwMode="auto">
                <a:xfrm>
                  <a:off x="1392" y="2784"/>
                  <a:ext cx="81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50606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1152" y="2784"/>
                  <a:ext cx="240" cy="144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50607" name="Line 79"/>
                <p:cNvSpPr>
                  <a:spLocks noChangeShapeType="1"/>
                </p:cNvSpPr>
                <p:nvPr/>
              </p:nvSpPr>
              <p:spPr bwMode="auto">
                <a:xfrm>
                  <a:off x="1152" y="1728"/>
                  <a:ext cx="0" cy="1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50608" name="Line 80"/>
                <p:cNvSpPr>
                  <a:spLocks noChangeShapeType="1"/>
                </p:cNvSpPr>
                <p:nvPr/>
              </p:nvSpPr>
              <p:spPr bwMode="auto">
                <a:xfrm>
                  <a:off x="1152" y="2928"/>
                  <a:ext cx="81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50609" name="Line 81"/>
                <p:cNvSpPr>
                  <a:spLocks noChangeShapeType="1"/>
                </p:cNvSpPr>
                <p:nvPr/>
              </p:nvSpPr>
              <p:spPr bwMode="auto">
                <a:xfrm>
                  <a:off x="1968" y="1728"/>
                  <a:ext cx="0" cy="1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50610" name="Line 82"/>
                <p:cNvSpPr>
                  <a:spLocks noChangeShapeType="1"/>
                </p:cNvSpPr>
                <p:nvPr/>
              </p:nvSpPr>
              <p:spPr bwMode="auto">
                <a:xfrm>
                  <a:off x="2208" y="1584"/>
                  <a:ext cx="0" cy="1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50611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1152" y="1584"/>
                  <a:ext cx="240" cy="144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50612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1968" y="1584"/>
                  <a:ext cx="240" cy="144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50613" name="Line 85"/>
                <p:cNvSpPr>
                  <a:spLocks noChangeShapeType="1"/>
                </p:cNvSpPr>
                <p:nvPr/>
              </p:nvSpPr>
              <p:spPr bwMode="auto">
                <a:xfrm>
                  <a:off x="1392" y="1584"/>
                  <a:ext cx="81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50614" name="Line 86"/>
                <p:cNvSpPr>
                  <a:spLocks noChangeShapeType="1"/>
                </p:cNvSpPr>
                <p:nvPr/>
              </p:nvSpPr>
              <p:spPr bwMode="auto">
                <a:xfrm>
                  <a:off x="1152" y="1728"/>
                  <a:ext cx="81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5061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960" y="2832"/>
                  <a:ext cx="23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A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50616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1920" y="2880"/>
                  <a:ext cx="22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B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50617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2208" y="2640"/>
                  <a:ext cx="23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C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50618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1152" y="2592"/>
                  <a:ext cx="23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D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50619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912" y="1680"/>
                  <a:ext cx="28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A</a:t>
                  </a:r>
                  <a:r>
                    <a:rPr lang="en-US" b="1" baseline="-20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1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50620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1968" y="1680"/>
                  <a:ext cx="27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B</a:t>
                  </a:r>
                  <a:r>
                    <a:rPr lang="en-US" b="1" baseline="-20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1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50621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2208" y="1392"/>
                  <a:ext cx="28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C</a:t>
                  </a:r>
                  <a:r>
                    <a:rPr lang="en-US" b="1" baseline="-20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1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50622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1104" y="1392"/>
                  <a:ext cx="28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D</a:t>
                  </a:r>
                  <a:r>
                    <a:rPr lang="en-US" b="1" baseline="-20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1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150623" name="Text Box 95"/>
          <p:cNvSpPr txBox="1">
            <a:spLocks noChangeArrowheads="1"/>
          </p:cNvSpPr>
          <p:nvPr/>
        </p:nvSpPr>
        <p:spPr bwMode="auto">
          <a:xfrm>
            <a:off x="3563938" y="4149725"/>
            <a:ext cx="5329237" cy="11874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Все четыре диагонали прямоугольного параллелепипеда равны.</a:t>
            </a:r>
            <a:endParaRPr lang="ru-RU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50637" name="Group 109"/>
          <p:cNvGrpSpPr>
            <a:grpSpLocks/>
          </p:cNvGrpSpPr>
          <p:nvPr/>
        </p:nvGrpSpPr>
        <p:grpSpPr bwMode="auto">
          <a:xfrm>
            <a:off x="1258888" y="2924175"/>
            <a:ext cx="1871662" cy="2319338"/>
            <a:chOff x="793" y="1842"/>
            <a:chExt cx="1179" cy="1461"/>
          </a:xfrm>
        </p:grpSpPr>
        <p:grpSp>
          <p:nvGrpSpPr>
            <p:cNvPr id="150629" name="Group 101"/>
            <p:cNvGrpSpPr>
              <a:grpSpLocks/>
            </p:cNvGrpSpPr>
            <p:nvPr/>
          </p:nvGrpSpPr>
          <p:grpSpPr bwMode="auto">
            <a:xfrm>
              <a:off x="793" y="1842"/>
              <a:ext cx="1089" cy="1180"/>
              <a:chOff x="793" y="1842"/>
              <a:chExt cx="1089" cy="1180"/>
            </a:xfrm>
          </p:grpSpPr>
          <p:sp>
            <p:nvSpPr>
              <p:cNvPr id="150625" name="Line 97"/>
              <p:cNvSpPr>
                <a:spLocks noChangeShapeType="1"/>
              </p:cNvSpPr>
              <p:nvPr/>
            </p:nvSpPr>
            <p:spPr bwMode="auto">
              <a:xfrm>
                <a:off x="793" y="3022"/>
                <a:ext cx="862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50627" name="Line 99"/>
              <p:cNvSpPr>
                <a:spLocks noChangeShapeType="1"/>
              </p:cNvSpPr>
              <p:nvPr/>
            </p:nvSpPr>
            <p:spPr bwMode="auto">
              <a:xfrm flipV="1">
                <a:off x="1655" y="2840"/>
                <a:ext cx="227" cy="18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50628" name="Line 100"/>
              <p:cNvSpPr>
                <a:spLocks noChangeShapeType="1"/>
              </p:cNvSpPr>
              <p:nvPr/>
            </p:nvSpPr>
            <p:spPr bwMode="auto">
              <a:xfrm>
                <a:off x="1610" y="1842"/>
                <a:ext cx="0" cy="118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150631" name="Text Box 103"/>
            <p:cNvSpPr txBox="1">
              <a:spLocks noChangeArrowheads="1"/>
            </p:cNvSpPr>
            <p:nvPr/>
          </p:nvSpPr>
          <p:spPr bwMode="auto">
            <a:xfrm>
              <a:off x="1112" y="2976"/>
              <a:ext cx="2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endParaRPr 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50632" name="Text Box 104"/>
            <p:cNvSpPr txBox="1">
              <a:spLocks noChangeArrowheads="1"/>
            </p:cNvSpPr>
            <p:nvPr/>
          </p:nvSpPr>
          <p:spPr bwMode="auto">
            <a:xfrm>
              <a:off x="1746" y="2840"/>
              <a:ext cx="2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  <a:endParaRPr 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50633" name="Text Box 105"/>
            <p:cNvSpPr txBox="1">
              <a:spLocks noChangeArrowheads="1"/>
            </p:cNvSpPr>
            <p:nvPr/>
          </p:nvSpPr>
          <p:spPr bwMode="auto">
            <a:xfrm>
              <a:off x="1610" y="2251"/>
              <a:ext cx="2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  <a:endParaRPr 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50638" name="Text Box 110"/>
          <p:cNvSpPr txBox="1">
            <a:spLocks noChangeArrowheads="1"/>
          </p:cNvSpPr>
          <p:nvPr/>
        </p:nvSpPr>
        <p:spPr bwMode="auto">
          <a:xfrm>
            <a:off x="1476375" y="5445125"/>
            <a:ext cx="7416800" cy="11874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Квадрат любой диагонали прямоугольного параллелепипеда равен сумме квадратов его измерений    </a:t>
            </a:r>
            <a:r>
              <a:rPr lang="en-US" sz="24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 </a:t>
            </a:r>
            <a:r>
              <a:rPr lang="en-US" sz="2400" b="1" baseline="300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</a:t>
            </a:r>
            <a:r>
              <a:rPr lang="en-US" sz="24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400" b="1" baseline="300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+ </a:t>
            </a:r>
            <a:r>
              <a:rPr lang="en-US" sz="24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2400" b="1" baseline="300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+ </a:t>
            </a:r>
            <a:r>
              <a:rPr lang="en-US" sz="24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2400" b="1" baseline="300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ru-RU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50640" name="Group 112"/>
          <p:cNvGrpSpPr>
            <a:grpSpLocks/>
          </p:cNvGrpSpPr>
          <p:nvPr/>
        </p:nvGrpSpPr>
        <p:grpSpPr bwMode="auto">
          <a:xfrm>
            <a:off x="1692275" y="2636838"/>
            <a:ext cx="863600" cy="2160587"/>
            <a:chOff x="1066" y="1661"/>
            <a:chExt cx="544" cy="1361"/>
          </a:xfrm>
        </p:grpSpPr>
        <p:sp>
          <p:nvSpPr>
            <p:cNvPr id="150636" name="Line 108"/>
            <p:cNvSpPr>
              <a:spLocks noChangeShapeType="1"/>
            </p:cNvSpPr>
            <p:nvPr/>
          </p:nvSpPr>
          <p:spPr bwMode="auto">
            <a:xfrm>
              <a:off x="1066" y="1661"/>
              <a:ext cx="544" cy="136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50639" name="Text Box 111"/>
            <p:cNvSpPr txBox="1">
              <a:spLocks noChangeArrowheads="1"/>
            </p:cNvSpPr>
            <p:nvPr/>
          </p:nvSpPr>
          <p:spPr bwMode="auto">
            <a:xfrm>
              <a:off x="1066" y="2205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  <a:endParaRPr 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0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0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0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0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0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0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0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0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0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0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0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0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150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autoUpdateAnimBg="0"/>
      <p:bldP spid="150590" grpId="0" animBg="1"/>
      <p:bldP spid="150623" grpId="0" animBg="1"/>
      <p:bldP spid="1506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2627313" y="692150"/>
            <a:ext cx="6048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 i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Углы в прямоугольном параллелепипеде.</a:t>
            </a: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3635375" y="2781300"/>
            <a:ext cx="4968875" cy="11874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 Угол наклона диагонали параллелепипеда к плоскости основания  -  </a:t>
            </a: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</a:t>
            </a:r>
            <a:r>
              <a:rPr lang="en-US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 D</a:t>
            </a:r>
            <a:r>
              <a:rPr lang="en-US" sz="2400" b="1" baseline="-250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1</a:t>
            </a:r>
            <a:r>
              <a:rPr lang="en-US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BD</a:t>
            </a: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grpSp>
        <p:nvGrpSpPr>
          <p:cNvPr id="154628" name="Group 4"/>
          <p:cNvGrpSpPr>
            <a:grpSpLocks/>
          </p:cNvGrpSpPr>
          <p:nvPr/>
        </p:nvGrpSpPr>
        <p:grpSpPr bwMode="auto">
          <a:xfrm>
            <a:off x="900113" y="2349500"/>
            <a:ext cx="2508250" cy="2759075"/>
            <a:chOff x="912" y="1200"/>
            <a:chExt cx="1580" cy="1738"/>
          </a:xfrm>
        </p:grpSpPr>
        <p:sp>
          <p:nvSpPr>
            <p:cNvPr id="154629" name="Line 5"/>
            <p:cNvSpPr>
              <a:spLocks noChangeShapeType="1"/>
            </p:cNvSpPr>
            <p:nvPr/>
          </p:nvSpPr>
          <p:spPr bwMode="auto">
            <a:xfrm flipV="1">
              <a:off x="1968" y="2592"/>
              <a:ext cx="240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grpSp>
          <p:nvGrpSpPr>
            <p:cNvPr id="154630" name="Group 6"/>
            <p:cNvGrpSpPr>
              <a:grpSpLocks/>
            </p:cNvGrpSpPr>
            <p:nvPr/>
          </p:nvGrpSpPr>
          <p:grpSpPr bwMode="auto">
            <a:xfrm>
              <a:off x="912" y="1200"/>
              <a:ext cx="1580" cy="1738"/>
              <a:chOff x="912" y="1824"/>
              <a:chExt cx="1580" cy="1738"/>
            </a:xfrm>
          </p:grpSpPr>
          <p:sp>
            <p:nvSpPr>
              <p:cNvPr id="154631" name="AutoShape 7"/>
              <p:cNvSpPr>
                <a:spLocks noChangeArrowheads="1"/>
              </p:cNvSpPr>
              <p:nvPr/>
            </p:nvSpPr>
            <p:spPr bwMode="auto">
              <a:xfrm flipH="1">
                <a:off x="1968" y="2016"/>
                <a:ext cx="240" cy="144"/>
              </a:xfrm>
              <a:prstGeom prst="rtTriangl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54632" name="Group 8"/>
              <p:cNvGrpSpPr>
                <a:grpSpLocks/>
              </p:cNvGrpSpPr>
              <p:nvPr/>
            </p:nvGrpSpPr>
            <p:grpSpPr bwMode="auto">
              <a:xfrm>
                <a:off x="912" y="1824"/>
                <a:ext cx="1580" cy="1738"/>
                <a:chOff x="912" y="1392"/>
                <a:chExt cx="1580" cy="1738"/>
              </a:xfrm>
            </p:grpSpPr>
            <p:sp>
              <p:nvSpPr>
                <p:cNvPr id="154633" name="Rectangle 9"/>
                <p:cNvSpPr>
                  <a:spLocks noChangeArrowheads="1"/>
                </p:cNvSpPr>
                <p:nvPr/>
              </p:nvSpPr>
              <p:spPr bwMode="auto">
                <a:xfrm>
                  <a:off x="1968" y="1728"/>
                  <a:ext cx="240" cy="1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4634" name="AutoShape 10"/>
                <p:cNvSpPr>
                  <a:spLocks noChangeArrowheads="1"/>
                </p:cNvSpPr>
                <p:nvPr/>
              </p:nvSpPr>
              <p:spPr bwMode="auto">
                <a:xfrm>
                  <a:off x="1248" y="2784"/>
                  <a:ext cx="960" cy="144"/>
                </a:xfrm>
                <a:prstGeom prst="parallelogram">
                  <a:avLst>
                    <a:gd name="adj" fmla="val 166667"/>
                  </a:avLst>
                </a:prstGeom>
                <a:noFill/>
                <a:ln w="317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4635" name="Rectangle 11"/>
                <p:cNvSpPr>
                  <a:spLocks noChangeArrowheads="1"/>
                </p:cNvSpPr>
                <p:nvPr/>
              </p:nvSpPr>
              <p:spPr bwMode="auto">
                <a:xfrm>
                  <a:off x="1152" y="1728"/>
                  <a:ext cx="816" cy="1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4636" name="AutoShape 12"/>
                <p:cNvSpPr>
                  <a:spLocks noChangeArrowheads="1"/>
                </p:cNvSpPr>
                <p:nvPr/>
              </p:nvSpPr>
              <p:spPr bwMode="auto">
                <a:xfrm>
                  <a:off x="1152" y="1584"/>
                  <a:ext cx="1056" cy="144"/>
                </a:xfrm>
                <a:prstGeom prst="parallelogram">
                  <a:avLst>
                    <a:gd name="adj" fmla="val 183333"/>
                  </a:avLst>
                </a:prstGeom>
                <a:noFill/>
                <a:ln w="317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4637" name="Line 13"/>
                <p:cNvSpPr>
                  <a:spLocks noChangeShapeType="1"/>
                </p:cNvSpPr>
                <p:nvPr/>
              </p:nvSpPr>
              <p:spPr bwMode="auto">
                <a:xfrm>
                  <a:off x="1392" y="1584"/>
                  <a:ext cx="0" cy="1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54638" name="Line 14"/>
                <p:cNvSpPr>
                  <a:spLocks noChangeShapeType="1"/>
                </p:cNvSpPr>
                <p:nvPr/>
              </p:nvSpPr>
              <p:spPr bwMode="auto">
                <a:xfrm>
                  <a:off x="1392" y="2784"/>
                  <a:ext cx="81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5463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152" y="2784"/>
                  <a:ext cx="240" cy="144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54640" name="Line 16"/>
                <p:cNvSpPr>
                  <a:spLocks noChangeShapeType="1"/>
                </p:cNvSpPr>
                <p:nvPr/>
              </p:nvSpPr>
              <p:spPr bwMode="auto">
                <a:xfrm>
                  <a:off x="1152" y="1728"/>
                  <a:ext cx="0" cy="1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54641" name="Line 17"/>
                <p:cNvSpPr>
                  <a:spLocks noChangeShapeType="1"/>
                </p:cNvSpPr>
                <p:nvPr/>
              </p:nvSpPr>
              <p:spPr bwMode="auto">
                <a:xfrm>
                  <a:off x="1152" y="2928"/>
                  <a:ext cx="81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54642" name="Line 18"/>
                <p:cNvSpPr>
                  <a:spLocks noChangeShapeType="1"/>
                </p:cNvSpPr>
                <p:nvPr/>
              </p:nvSpPr>
              <p:spPr bwMode="auto">
                <a:xfrm>
                  <a:off x="1968" y="1728"/>
                  <a:ext cx="0" cy="1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54643" name="Line 19"/>
                <p:cNvSpPr>
                  <a:spLocks noChangeShapeType="1"/>
                </p:cNvSpPr>
                <p:nvPr/>
              </p:nvSpPr>
              <p:spPr bwMode="auto">
                <a:xfrm>
                  <a:off x="2208" y="1584"/>
                  <a:ext cx="0" cy="1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5464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52" y="1584"/>
                  <a:ext cx="240" cy="144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54645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968" y="1584"/>
                  <a:ext cx="240" cy="144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54646" name="Line 22"/>
                <p:cNvSpPr>
                  <a:spLocks noChangeShapeType="1"/>
                </p:cNvSpPr>
                <p:nvPr/>
              </p:nvSpPr>
              <p:spPr bwMode="auto">
                <a:xfrm>
                  <a:off x="1392" y="1584"/>
                  <a:ext cx="81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54647" name="Line 23"/>
                <p:cNvSpPr>
                  <a:spLocks noChangeShapeType="1"/>
                </p:cNvSpPr>
                <p:nvPr/>
              </p:nvSpPr>
              <p:spPr bwMode="auto">
                <a:xfrm>
                  <a:off x="1152" y="1728"/>
                  <a:ext cx="81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5464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960" y="2832"/>
                  <a:ext cx="23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A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54649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920" y="2880"/>
                  <a:ext cx="22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B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5465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208" y="2640"/>
                  <a:ext cx="23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C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5465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152" y="2592"/>
                  <a:ext cx="23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D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5465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912" y="1680"/>
                  <a:ext cx="28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A</a:t>
                  </a:r>
                  <a:r>
                    <a:rPr lang="en-US" b="1" baseline="-20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1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5465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968" y="1680"/>
                  <a:ext cx="27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B</a:t>
                  </a:r>
                  <a:r>
                    <a:rPr lang="en-US" b="1" baseline="-20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1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5465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208" y="1392"/>
                  <a:ext cx="28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C</a:t>
                  </a:r>
                  <a:r>
                    <a:rPr lang="en-US" b="1" baseline="-20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1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54655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104" y="1392"/>
                  <a:ext cx="28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D</a:t>
                  </a:r>
                  <a:r>
                    <a:rPr lang="en-US" b="1" baseline="-20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1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154669" name="Line 45"/>
          <p:cNvSpPr>
            <a:spLocks noChangeShapeType="1"/>
          </p:cNvSpPr>
          <p:nvPr/>
        </p:nvSpPr>
        <p:spPr bwMode="auto">
          <a:xfrm>
            <a:off x="1692275" y="4581525"/>
            <a:ext cx="863600" cy="2159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54670" name="Arc 46"/>
          <p:cNvSpPr>
            <a:spLocks/>
          </p:cNvSpPr>
          <p:nvPr/>
        </p:nvSpPr>
        <p:spPr bwMode="auto">
          <a:xfrm flipH="1">
            <a:off x="2051050" y="4221163"/>
            <a:ext cx="288925" cy="431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672" name="Text Box 48"/>
          <p:cNvSpPr txBox="1">
            <a:spLocks noChangeArrowheads="1"/>
          </p:cNvSpPr>
          <p:nvPr/>
        </p:nvSpPr>
        <p:spPr bwMode="auto">
          <a:xfrm>
            <a:off x="3635375" y="4365625"/>
            <a:ext cx="4968875" cy="1917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2. Угол наклона диагонали параллелепипеда к плоскости боковой грани  -  </a:t>
            </a: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</a:t>
            </a:r>
            <a:r>
              <a:rPr lang="en-US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 D</a:t>
            </a:r>
            <a:r>
              <a:rPr lang="en-US" sz="2400" b="1" baseline="-250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1</a:t>
            </a:r>
            <a:r>
              <a:rPr lang="en-US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B</a:t>
            </a: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А</a:t>
            </a:r>
            <a:r>
              <a:rPr lang="ru-RU" sz="2400" b="1" baseline="-250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1</a:t>
            </a: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  <a:p>
            <a:pPr algn="ctr"/>
            <a:endParaRPr lang="ru-RU" sz="2400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4674" name="Line 50"/>
          <p:cNvSpPr>
            <a:spLocks noChangeShapeType="1"/>
          </p:cNvSpPr>
          <p:nvPr/>
        </p:nvSpPr>
        <p:spPr bwMode="auto">
          <a:xfrm>
            <a:off x="1258888" y="2852738"/>
            <a:ext cx="1296987" cy="1944687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grpSp>
        <p:nvGrpSpPr>
          <p:cNvPr id="154666" name="Group 42"/>
          <p:cNvGrpSpPr>
            <a:grpSpLocks/>
          </p:cNvGrpSpPr>
          <p:nvPr/>
        </p:nvGrpSpPr>
        <p:grpSpPr bwMode="auto">
          <a:xfrm>
            <a:off x="1692275" y="2636838"/>
            <a:ext cx="863600" cy="2160587"/>
            <a:chOff x="1066" y="1661"/>
            <a:chExt cx="544" cy="1361"/>
          </a:xfrm>
        </p:grpSpPr>
        <p:sp>
          <p:nvSpPr>
            <p:cNvPr id="154667" name="Line 43"/>
            <p:cNvSpPr>
              <a:spLocks noChangeShapeType="1"/>
            </p:cNvSpPr>
            <p:nvPr/>
          </p:nvSpPr>
          <p:spPr bwMode="auto">
            <a:xfrm>
              <a:off x="1066" y="1661"/>
              <a:ext cx="544" cy="136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54668" name="Text Box 44"/>
            <p:cNvSpPr txBox="1">
              <a:spLocks noChangeArrowheads="1"/>
            </p:cNvSpPr>
            <p:nvPr/>
          </p:nvSpPr>
          <p:spPr bwMode="auto">
            <a:xfrm>
              <a:off x="1066" y="2205"/>
              <a:ext cx="1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54677" name="Arc 53"/>
          <p:cNvSpPr>
            <a:spLocks/>
          </p:cNvSpPr>
          <p:nvPr/>
        </p:nvSpPr>
        <p:spPr bwMode="auto">
          <a:xfrm rot="10800000" flipV="1">
            <a:off x="1851025" y="3646488"/>
            <a:ext cx="273050" cy="1444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397"/>
              <a:gd name="T1" fmla="*/ 0 h 21600"/>
              <a:gd name="T2" fmla="*/ 20397 w 20397"/>
              <a:gd name="T3" fmla="*/ 14493 h 21600"/>
              <a:gd name="T4" fmla="*/ 0 w 2039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397" h="21600" fill="none" extrusionOk="0">
                <a:moveTo>
                  <a:pt x="-1" y="0"/>
                </a:moveTo>
                <a:cubicBezTo>
                  <a:pt x="9189" y="0"/>
                  <a:pt x="17373" y="5814"/>
                  <a:pt x="20397" y="14492"/>
                </a:cubicBezTo>
              </a:path>
              <a:path w="20397" h="21600" stroke="0" extrusionOk="0">
                <a:moveTo>
                  <a:pt x="-1" y="0"/>
                </a:moveTo>
                <a:cubicBezTo>
                  <a:pt x="9189" y="0"/>
                  <a:pt x="17373" y="5814"/>
                  <a:pt x="20397" y="14492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54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154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54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4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54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54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54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4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54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4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4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54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4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4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1000"/>
                                        <p:tgtEl>
                                          <p:spTgt spid="154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15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5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autoUpdateAnimBg="0"/>
      <p:bldP spid="154627" grpId="0" animBg="1"/>
      <p:bldP spid="154669" grpId="0" animBg="1"/>
      <p:bldP spid="154669" grpId="1" animBg="1"/>
      <p:bldP spid="154670" grpId="0" animBg="1"/>
      <p:bldP spid="154670" grpId="1" animBg="1"/>
      <p:bldP spid="154672" grpId="0" animBg="1"/>
      <p:bldP spid="154674" grpId="0" animBg="1"/>
      <p:bldP spid="15467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052513"/>
            <a:ext cx="6840537" cy="708025"/>
          </a:xfrm>
        </p:spPr>
        <p:txBody>
          <a:bodyPr/>
          <a:lstStyle/>
          <a:p>
            <a:pPr algn="ctr"/>
            <a:r>
              <a:rPr lang="ru-RU" sz="4400" i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Правильная призма</a:t>
            </a: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900113" y="2362200"/>
            <a:ext cx="8064500" cy="15541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Правильной</a:t>
            </a:r>
            <a:r>
              <a:rPr lang="ru-RU" sz="32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называется </a:t>
            </a:r>
            <a:r>
              <a:rPr lang="ru-RU" sz="32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прямая призма</a:t>
            </a:r>
            <a:r>
              <a:rPr lang="ru-RU" sz="32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в основании которой лежит </a:t>
            </a:r>
            <a:r>
              <a:rPr lang="ru-RU" sz="32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правильный многоугольник</a:t>
            </a:r>
            <a:r>
              <a:rPr lang="ru-RU" sz="32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grpSp>
        <p:nvGrpSpPr>
          <p:cNvPr id="130083" name="Group 35"/>
          <p:cNvGrpSpPr>
            <a:grpSpLocks/>
          </p:cNvGrpSpPr>
          <p:nvPr/>
        </p:nvGrpSpPr>
        <p:grpSpPr bwMode="auto">
          <a:xfrm>
            <a:off x="1258888" y="4365625"/>
            <a:ext cx="1524000" cy="1752600"/>
            <a:chOff x="672" y="1680"/>
            <a:chExt cx="960" cy="1104"/>
          </a:xfrm>
        </p:grpSpPr>
        <p:grpSp>
          <p:nvGrpSpPr>
            <p:cNvPr id="130082" name="Group 34"/>
            <p:cNvGrpSpPr>
              <a:grpSpLocks/>
            </p:cNvGrpSpPr>
            <p:nvPr/>
          </p:nvGrpSpPr>
          <p:grpSpPr bwMode="auto">
            <a:xfrm>
              <a:off x="672" y="1680"/>
              <a:ext cx="960" cy="1104"/>
              <a:chOff x="672" y="1680"/>
              <a:chExt cx="960" cy="1104"/>
            </a:xfrm>
          </p:grpSpPr>
          <p:sp>
            <p:nvSpPr>
              <p:cNvPr id="130055" name="Rectangle 7"/>
              <p:cNvSpPr>
                <a:spLocks noChangeArrowheads="1"/>
              </p:cNvSpPr>
              <p:nvPr/>
            </p:nvSpPr>
            <p:spPr bwMode="auto">
              <a:xfrm>
                <a:off x="1392" y="1824"/>
                <a:ext cx="240" cy="816"/>
              </a:xfrm>
              <a:prstGeom prst="rect">
                <a:avLst/>
              </a:prstGeom>
              <a:solidFill>
                <a:srgbClr val="CCFFCC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56" name="AutoShape 8"/>
              <p:cNvSpPr>
                <a:spLocks noChangeArrowheads="1"/>
              </p:cNvSpPr>
              <p:nvPr/>
            </p:nvSpPr>
            <p:spPr bwMode="auto">
              <a:xfrm flipH="1">
                <a:off x="1392" y="1728"/>
                <a:ext cx="240" cy="96"/>
              </a:xfrm>
              <a:prstGeom prst="rtTriangle">
                <a:avLst/>
              </a:prstGeom>
              <a:solidFill>
                <a:srgbClr val="CCFFCC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57" name="AutoShape 9"/>
              <p:cNvSpPr>
                <a:spLocks noChangeArrowheads="1"/>
              </p:cNvSpPr>
              <p:nvPr/>
            </p:nvSpPr>
            <p:spPr bwMode="auto">
              <a:xfrm>
                <a:off x="672" y="2640"/>
                <a:ext cx="960" cy="144"/>
              </a:xfrm>
              <a:prstGeom prst="parallelogram">
                <a:avLst>
                  <a:gd name="adj" fmla="val 166667"/>
                </a:avLst>
              </a:prstGeom>
              <a:solidFill>
                <a:srgbClr val="CCFFCC">
                  <a:alpha val="50000"/>
                </a:srgbClr>
              </a:solidFill>
              <a:ln w="317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58" name="Rectangle 10"/>
              <p:cNvSpPr>
                <a:spLocks noChangeArrowheads="1"/>
              </p:cNvSpPr>
              <p:nvPr/>
            </p:nvSpPr>
            <p:spPr bwMode="auto">
              <a:xfrm>
                <a:off x="672" y="1824"/>
                <a:ext cx="720" cy="960"/>
              </a:xfrm>
              <a:prstGeom prst="rect">
                <a:avLst/>
              </a:prstGeom>
              <a:solidFill>
                <a:srgbClr val="CCFFCC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59" name="AutoShape 11"/>
              <p:cNvSpPr>
                <a:spLocks noChangeArrowheads="1"/>
              </p:cNvSpPr>
              <p:nvPr/>
            </p:nvSpPr>
            <p:spPr bwMode="auto">
              <a:xfrm>
                <a:off x="672" y="1680"/>
                <a:ext cx="960" cy="144"/>
              </a:xfrm>
              <a:prstGeom prst="parallelogram">
                <a:avLst>
                  <a:gd name="adj" fmla="val 166667"/>
                </a:avLst>
              </a:prstGeom>
              <a:solidFill>
                <a:srgbClr val="CCFFCC">
                  <a:alpha val="50000"/>
                </a:srgbClr>
              </a:solidFill>
              <a:ln w="317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60" name="Line 12"/>
              <p:cNvSpPr>
                <a:spLocks noChangeShapeType="1"/>
              </p:cNvSpPr>
              <p:nvPr/>
            </p:nvSpPr>
            <p:spPr bwMode="auto">
              <a:xfrm>
                <a:off x="912" y="1680"/>
                <a:ext cx="0" cy="96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30061" name="Line 13"/>
              <p:cNvSpPr>
                <a:spLocks noChangeShapeType="1"/>
              </p:cNvSpPr>
              <p:nvPr/>
            </p:nvSpPr>
            <p:spPr bwMode="auto">
              <a:xfrm>
                <a:off x="912" y="2640"/>
                <a:ext cx="72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30062" name="Line 14"/>
              <p:cNvSpPr>
                <a:spLocks noChangeShapeType="1"/>
              </p:cNvSpPr>
              <p:nvPr/>
            </p:nvSpPr>
            <p:spPr bwMode="auto">
              <a:xfrm flipV="1">
                <a:off x="672" y="2640"/>
                <a:ext cx="240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30063" name="Line 15"/>
              <p:cNvSpPr>
                <a:spLocks noChangeShapeType="1"/>
              </p:cNvSpPr>
              <p:nvPr/>
            </p:nvSpPr>
            <p:spPr bwMode="auto">
              <a:xfrm>
                <a:off x="672" y="1824"/>
                <a:ext cx="0" cy="96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30064" name="Line 16"/>
              <p:cNvSpPr>
                <a:spLocks noChangeShapeType="1"/>
              </p:cNvSpPr>
              <p:nvPr/>
            </p:nvSpPr>
            <p:spPr bwMode="auto">
              <a:xfrm>
                <a:off x="672" y="2784"/>
                <a:ext cx="72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30066" name="Line 18"/>
              <p:cNvSpPr>
                <a:spLocks noChangeShapeType="1"/>
              </p:cNvSpPr>
              <p:nvPr/>
            </p:nvSpPr>
            <p:spPr bwMode="auto">
              <a:xfrm>
                <a:off x="1392" y="1824"/>
                <a:ext cx="0" cy="96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30067" name="Line 19"/>
              <p:cNvSpPr>
                <a:spLocks noChangeShapeType="1"/>
              </p:cNvSpPr>
              <p:nvPr/>
            </p:nvSpPr>
            <p:spPr bwMode="auto">
              <a:xfrm>
                <a:off x="1632" y="1680"/>
                <a:ext cx="0" cy="96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30068" name="Line 20"/>
              <p:cNvSpPr>
                <a:spLocks noChangeShapeType="1"/>
              </p:cNvSpPr>
              <p:nvPr/>
            </p:nvSpPr>
            <p:spPr bwMode="auto">
              <a:xfrm flipV="1">
                <a:off x="672" y="1680"/>
                <a:ext cx="240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30070" name="Line 22"/>
              <p:cNvSpPr>
                <a:spLocks noChangeShapeType="1"/>
              </p:cNvSpPr>
              <p:nvPr/>
            </p:nvSpPr>
            <p:spPr bwMode="auto">
              <a:xfrm>
                <a:off x="912" y="1680"/>
                <a:ext cx="72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30071" name="Line 23"/>
              <p:cNvSpPr>
                <a:spLocks noChangeShapeType="1"/>
              </p:cNvSpPr>
              <p:nvPr/>
            </p:nvSpPr>
            <p:spPr bwMode="auto">
              <a:xfrm>
                <a:off x="672" y="1824"/>
                <a:ext cx="72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30069" name="Line 21"/>
              <p:cNvSpPr>
                <a:spLocks noChangeShapeType="1"/>
              </p:cNvSpPr>
              <p:nvPr/>
            </p:nvSpPr>
            <p:spPr bwMode="auto">
              <a:xfrm flipV="1">
                <a:off x="1392" y="1680"/>
                <a:ext cx="240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130065" name="Line 17"/>
            <p:cNvSpPr>
              <a:spLocks noChangeShapeType="1"/>
            </p:cNvSpPr>
            <p:nvPr/>
          </p:nvSpPr>
          <p:spPr bwMode="auto">
            <a:xfrm flipV="1">
              <a:off x="1392" y="2640"/>
              <a:ext cx="240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130088" name="Group 40"/>
          <p:cNvGrpSpPr>
            <a:grpSpLocks/>
          </p:cNvGrpSpPr>
          <p:nvPr/>
        </p:nvGrpSpPr>
        <p:grpSpPr bwMode="auto">
          <a:xfrm>
            <a:off x="3419475" y="4437063"/>
            <a:ext cx="2133600" cy="1676400"/>
            <a:chOff x="816" y="2112"/>
            <a:chExt cx="1344" cy="1056"/>
          </a:xfrm>
        </p:grpSpPr>
        <p:grpSp>
          <p:nvGrpSpPr>
            <p:cNvPr id="130089" name="Group 41"/>
            <p:cNvGrpSpPr>
              <a:grpSpLocks/>
            </p:cNvGrpSpPr>
            <p:nvPr/>
          </p:nvGrpSpPr>
          <p:grpSpPr bwMode="auto">
            <a:xfrm>
              <a:off x="864" y="2304"/>
              <a:ext cx="576" cy="816"/>
              <a:chOff x="624" y="1824"/>
              <a:chExt cx="432" cy="816"/>
            </a:xfrm>
          </p:grpSpPr>
          <p:sp>
            <p:nvSpPr>
              <p:cNvPr id="130090" name="Rectangle 42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432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91" name="AutoShape 43"/>
              <p:cNvSpPr>
                <a:spLocks noChangeArrowheads="1"/>
              </p:cNvSpPr>
              <p:nvPr/>
            </p:nvSpPr>
            <p:spPr bwMode="auto">
              <a:xfrm>
                <a:off x="624" y="1824"/>
                <a:ext cx="432" cy="144"/>
              </a:xfrm>
              <a:prstGeom prst="rtTriangl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92" name="AutoShape 44"/>
              <p:cNvSpPr>
                <a:spLocks noChangeArrowheads="1"/>
              </p:cNvSpPr>
              <p:nvPr/>
            </p:nvSpPr>
            <p:spPr bwMode="auto">
              <a:xfrm flipH="1" flipV="1">
                <a:off x="624" y="2496"/>
                <a:ext cx="432" cy="144"/>
              </a:xfrm>
              <a:prstGeom prst="rtTriangl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30093" name="Group 45"/>
            <p:cNvGrpSpPr>
              <a:grpSpLocks/>
            </p:cNvGrpSpPr>
            <p:nvPr/>
          </p:nvGrpSpPr>
          <p:grpSpPr bwMode="auto">
            <a:xfrm>
              <a:off x="816" y="2112"/>
              <a:ext cx="1344" cy="384"/>
              <a:chOff x="672" y="1632"/>
              <a:chExt cx="1248" cy="336"/>
            </a:xfrm>
          </p:grpSpPr>
          <p:sp>
            <p:nvSpPr>
              <p:cNvPr id="130094" name="AutoShape 46"/>
              <p:cNvSpPr>
                <a:spLocks noChangeArrowheads="1"/>
              </p:cNvSpPr>
              <p:nvPr/>
            </p:nvSpPr>
            <p:spPr bwMode="auto">
              <a:xfrm flipH="1" flipV="1">
                <a:off x="672" y="1824"/>
                <a:ext cx="384" cy="144"/>
              </a:xfrm>
              <a:prstGeom prst="rtTriangl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95" name="AutoShape 47"/>
              <p:cNvSpPr>
                <a:spLocks noChangeArrowheads="1"/>
              </p:cNvSpPr>
              <p:nvPr/>
            </p:nvSpPr>
            <p:spPr bwMode="auto">
              <a:xfrm flipV="1">
                <a:off x="960" y="1632"/>
                <a:ext cx="960" cy="336"/>
              </a:xfrm>
              <a:prstGeom prst="lightningBol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96" name="AutoShape 48"/>
              <p:cNvSpPr>
                <a:spLocks noChangeArrowheads="1"/>
              </p:cNvSpPr>
              <p:nvPr/>
            </p:nvSpPr>
            <p:spPr bwMode="auto">
              <a:xfrm rot="-486284">
                <a:off x="768" y="1728"/>
                <a:ext cx="816" cy="14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30097" name="Rectangle 49"/>
            <p:cNvSpPr>
              <a:spLocks noChangeArrowheads="1"/>
            </p:cNvSpPr>
            <p:nvPr/>
          </p:nvSpPr>
          <p:spPr bwMode="auto">
            <a:xfrm>
              <a:off x="1440" y="2448"/>
              <a:ext cx="72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0098" name="AutoShape 50"/>
            <p:cNvSpPr>
              <a:spLocks noChangeArrowheads="1"/>
            </p:cNvSpPr>
            <p:nvPr/>
          </p:nvSpPr>
          <p:spPr bwMode="auto">
            <a:xfrm flipH="1">
              <a:off x="1440" y="2112"/>
              <a:ext cx="720" cy="336"/>
            </a:xfrm>
            <a:prstGeom prst="rtTriangle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0099" name="AutoShape 51"/>
            <p:cNvSpPr>
              <a:spLocks noChangeArrowheads="1"/>
            </p:cNvSpPr>
            <p:nvPr/>
          </p:nvSpPr>
          <p:spPr bwMode="auto">
            <a:xfrm flipV="1">
              <a:off x="1440" y="2784"/>
              <a:ext cx="720" cy="384"/>
            </a:xfrm>
            <a:prstGeom prst="rtTriangle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0100" name="Line 52"/>
            <p:cNvSpPr>
              <a:spLocks noChangeShapeType="1"/>
            </p:cNvSpPr>
            <p:nvPr/>
          </p:nvSpPr>
          <p:spPr bwMode="auto">
            <a:xfrm flipV="1">
              <a:off x="1440" y="2112"/>
              <a:ext cx="720" cy="38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30101" name="Line 53"/>
            <p:cNvSpPr>
              <a:spLocks noChangeShapeType="1"/>
            </p:cNvSpPr>
            <p:nvPr/>
          </p:nvSpPr>
          <p:spPr bwMode="auto">
            <a:xfrm>
              <a:off x="2160" y="2112"/>
              <a:ext cx="0" cy="67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30102" name="Line 54"/>
            <p:cNvSpPr>
              <a:spLocks noChangeShapeType="1"/>
            </p:cNvSpPr>
            <p:nvPr/>
          </p:nvSpPr>
          <p:spPr bwMode="auto">
            <a:xfrm>
              <a:off x="1440" y="2496"/>
              <a:ext cx="0" cy="67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30103" name="Line 55"/>
            <p:cNvSpPr>
              <a:spLocks noChangeShapeType="1"/>
            </p:cNvSpPr>
            <p:nvPr/>
          </p:nvSpPr>
          <p:spPr bwMode="auto">
            <a:xfrm>
              <a:off x="864" y="2304"/>
              <a:ext cx="0" cy="67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30104" name="Line 56"/>
            <p:cNvSpPr>
              <a:spLocks noChangeShapeType="1"/>
            </p:cNvSpPr>
            <p:nvPr/>
          </p:nvSpPr>
          <p:spPr bwMode="auto">
            <a:xfrm flipV="1">
              <a:off x="1440" y="2784"/>
              <a:ext cx="720" cy="38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30105" name="Line 57"/>
            <p:cNvSpPr>
              <a:spLocks noChangeShapeType="1"/>
            </p:cNvSpPr>
            <p:nvPr/>
          </p:nvSpPr>
          <p:spPr bwMode="auto">
            <a:xfrm flipV="1">
              <a:off x="864" y="2784"/>
              <a:ext cx="1296" cy="19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30106" name="Line 58"/>
            <p:cNvSpPr>
              <a:spLocks noChangeShapeType="1"/>
            </p:cNvSpPr>
            <p:nvPr/>
          </p:nvSpPr>
          <p:spPr bwMode="auto">
            <a:xfrm>
              <a:off x="864" y="2976"/>
              <a:ext cx="576" cy="19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30107" name="Line 59"/>
            <p:cNvSpPr>
              <a:spLocks noChangeShapeType="1"/>
            </p:cNvSpPr>
            <p:nvPr/>
          </p:nvSpPr>
          <p:spPr bwMode="auto">
            <a:xfrm>
              <a:off x="864" y="2304"/>
              <a:ext cx="576" cy="19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30108" name="Line 60"/>
            <p:cNvSpPr>
              <a:spLocks noChangeShapeType="1"/>
            </p:cNvSpPr>
            <p:nvPr/>
          </p:nvSpPr>
          <p:spPr bwMode="auto">
            <a:xfrm flipV="1">
              <a:off x="864" y="2112"/>
              <a:ext cx="1296" cy="19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130109" name="Group 61"/>
          <p:cNvGrpSpPr>
            <a:grpSpLocks/>
          </p:cNvGrpSpPr>
          <p:nvPr/>
        </p:nvGrpSpPr>
        <p:grpSpPr bwMode="auto">
          <a:xfrm>
            <a:off x="6516688" y="4292600"/>
            <a:ext cx="1905000" cy="2057400"/>
            <a:chOff x="720" y="2016"/>
            <a:chExt cx="1200" cy="1296"/>
          </a:xfrm>
        </p:grpSpPr>
        <p:sp>
          <p:nvSpPr>
            <p:cNvPr id="130110" name="Rectangle 62"/>
            <p:cNvSpPr>
              <a:spLocks noChangeArrowheads="1"/>
            </p:cNvSpPr>
            <p:nvPr/>
          </p:nvSpPr>
          <p:spPr bwMode="auto">
            <a:xfrm rot="-17496">
              <a:off x="720" y="2255"/>
              <a:ext cx="288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0111" name="Rectangle 63"/>
            <p:cNvSpPr>
              <a:spLocks noChangeArrowheads="1"/>
            </p:cNvSpPr>
            <p:nvPr/>
          </p:nvSpPr>
          <p:spPr bwMode="auto">
            <a:xfrm rot="-17496">
              <a:off x="1536" y="2256"/>
              <a:ext cx="336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0112" name="Rectangle 64"/>
            <p:cNvSpPr>
              <a:spLocks noChangeArrowheads="1"/>
            </p:cNvSpPr>
            <p:nvPr/>
          </p:nvSpPr>
          <p:spPr bwMode="auto">
            <a:xfrm>
              <a:off x="1008" y="2256"/>
              <a:ext cx="528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0113" name="AutoShape 65"/>
            <p:cNvSpPr>
              <a:spLocks noChangeArrowheads="1"/>
            </p:cNvSpPr>
            <p:nvPr/>
          </p:nvSpPr>
          <p:spPr bwMode="auto">
            <a:xfrm flipV="1">
              <a:off x="1536" y="3168"/>
              <a:ext cx="336" cy="144"/>
            </a:xfrm>
            <a:prstGeom prst="rtTriangle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0114" name="AutoShape 66"/>
            <p:cNvSpPr>
              <a:spLocks noChangeArrowheads="1"/>
            </p:cNvSpPr>
            <p:nvPr/>
          </p:nvSpPr>
          <p:spPr bwMode="auto">
            <a:xfrm flipH="1">
              <a:off x="1440" y="2112"/>
              <a:ext cx="432" cy="192"/>
            </a:xfrm>
            <a:prstGeom prst="rtTriangle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0115" name="AutoShape 67"/>
            <p:cNvSpPr>
              <a:spLocks noChangeArrowheads="1"/>
            </p:cNvSpPr>
            <p:nvPr/>
          </p:nvSpPr>
          <p:spPr bwMode="auto">
            <a:xfrm flipH="1" flipV="1">
              <a:off x="720" y="3168"/>
              <a:ext cx="288" cy="144"/>
            </a:xfrm>
            <a:prstGeom prst="rtTriangle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0116" name="AutoShape 68"/>
            <p:cNvSpPr>
              <a:spLocks noChangeArrowheads="1"/>
            </p:cNvSpPr>
            <p:nvPr/>
          </p:nvSpPr>
          <p:spPr bwMode="auto">
            <a:xfrm>
              <a:off x="720" y="2160"/>
              <a:ext cx="384" cy="144"/>
            </a:xfrm>
            <a:prstGeom prst="rtTriangle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0117" name="AutoShape 69"/>
            <p:cNvSpPr>
              <a:spLocks noChangeArrowheads="1"/>
            </p:cNvSpPr>
            <p:nvPr/>
          </p:nvSpPr>
          <p:spPr bwMode="auto">
            <a:xfrm>
              <a:off x="720" y="2016"/>
              <a:ext cx="1200" cy="240"/>
            </a:xfrm>
            <a:prstGeom prst="hexagon">
              <a:avLst>
                <a:gd name="adj" fmla="val 146250"/>
                <a:gd name="vf" fmla="val 11547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0118" name="Group 70"/>
            <p:cNvGrpSpPr>
              <a:grpSpLocks/>
            </p:cNvGrpSpPr>
            <p:nvPr/>
          </p:nvGrpSpPr>
          <p:grpSpPr bwMode="auto">
            <a:xfrm>
              <a:off x="720" y="2016"/>
              <a:ext cx="1152" cy="1296"/>
              <a:chOff x="720" y="2016"/>
              <a:chExt cx="1152" cy="1296"/>
            </a:xfrm>
          </p:grpSpPr>
          <p:sp>
            <p:nvSpPr>
              <p:cNvPr id="130119" name="Line 71"/>
              <p:cNvSpPr>
                <a:spLocks noChangeShapeType="1"/>
              </p:cNvSpPr>
              <p:nvPr/>
            </p:nvSpPr>
            <p:spPr bwMode="auto">
              <a:xfrm flipV="1">
                <a:off x="720" y="3072"/>
                <a:ext cx="384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grpSp>
            <p:nvGrpSpPr>
              <p:cNvPr id="130120" name="Group 72"/>
              <p:cNvGrpSpPr>
                <a:grpSpLocks/>
              </p:cNvGrpSpPr>
              <p:nvPr/>
            </p:nvGrpSpPr>
            <p:grpSpPr bwMode="auto">
              <a:xfrm>
                <a:off x="720" y="2016"/>
                <a:ext cx="1152" cy="1296"/>
                <a:chOff x="720" y="2160"/>
                <a:chExt cx="1152" cy="1296"/>
              </a:xfrm>
            </p:grpSpPr>
            <p:sp>
              <p:nvSpPr>
                <p:cNvPr id="130121" name="Line 73"/>
                <p:cNvSpPr>
                  <a:spLocks noChangeShapeType="1"/>
                </p:cNvSpPr>
                <p:nvPr/>
              </p:nvSpPr>
              <p:spPr bwMode="auto">
                <a:xfrm>
                  <a:off x="720" y="2304"/>
                  <a:ext cx="288" cy="9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30122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1536" y="2256"/>
                  <a:ext cx="336" cy="144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30123" name="Line 75"/>
                <p:cNvSpPr>
                  <a:spLocks noChangeShapeType="1"/>
                </p:cNvSpPr>
                <p:nvPr/>
              </p:nvSpPr>
              <p:spPr bwMode="auto">
                <a:xfrm>
                  <a:off x="1632" y="2160"/>
                  <a:ext cx="240" cy="9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30124" name="Line 76"/>
                <p:cNvSpPr>
                  <a:spLocks noChangeShapeType="1"/>
                </p:cNvSpPr>
                <p:nvPr/>
              </p:nvSpPr>
              <p:spPr bwMode="auto">
                <a:xfrm>
                  <a:off x="1104" y="2160"/>
                  <a:ext cx="528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30125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1536" y="3312"/>
                  <a:ext cx="336" cy="144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30126" name="Line 78"/>
                <p:cNvSpPr>
                  <a:spLocks noChangeShapeType="1"/>
                </p:cNvSpPr>
                <p:nvPr/>
              </p:nvSpPr>
              <p:spPr bwMode="auto">
                <a:xfrm>
                  <a:off x="1008" y="3456"/>
                  <a:ext cx="528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30127" name="Line 79"/>
                <p:cNvSpPr>
                  <a:spLocks noChangeShapeType="1"/>
                </p:cNvSpPr>
                <p:nvPr/>
              </p:nvSpPr>
              <p:spPr bwMode="auto">
                <a:xfrm>
                  <a:off x="730" y="3351"/>
                  <a:ext cx="278" cy="1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30128" name="Line 80"/>
                <p:cNvSpPr>
                  <a:spLocks noChangeShapeType="1"/>
                </p:cNvSpPr>
                <p:nvPr/>
              </p:nvSpPr>
              <p:spPr bwMode="auto">
                <a:xfrm>
                  <a:off x="1114" y="3207"/>
                  <a:ext cx="528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30129" name="Line 81"/>
                <p:cNvSpPr>
                  <a:spLocks noChangeShapeType="1"/>
                </p:cNvSpPr>
                <p:nvPr/>
              </p:nvSpPr>
              <p:spPr bwMode="auto">
                <a:xfrm>
                  <a:off x="1642" y="3207"/>
                  <a:ext cx="230" cy="1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30130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720" y="2160"/>
                  <a:ext cx="384" cy="144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30131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1104" y="2160"/>
                  <a:ext cx="0" cy="105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30132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1632" y="2160"/>
                  <a:ext cx="0" cy="105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30133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1008" y="2400"/>
                  <a:ext cx="0" cy="105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30134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0" cy="105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30135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720" y="2304"/>
                  <a:ext cx="0" cy="105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30136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1872" y="2256"/>
                  <a:ext cx="0" cy="105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30137" name="Line 89"/>
                <p:cNvSpPr>
                  <a:spLocks noChangeShapeType="1"/>
                </p:cNvSpPr>
                <p:nvPr/>
              </p:nvSpPr>
              <p:spPr bwMode="auto">
                <a:xfrm>
                  <a:off x="1008" y="2400"/>
                  <a:ext cx="528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3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30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  <p:bldP spid="13005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476250"/>
            <a:ext cx="5913437" cy="1439863"/>
          </a:xfrm>
        </p:spPr>
        <p:txBody>
          <a:bodyPr/>
          <a:lstStyle/>
          <a:p>
            <a:pPr algn="ctr"/>
            <a:r>
              <a:rPr lang="ru-RU" sz="3200" i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Площади полной и боковой поверхностей призмы. </a:t>
            </a:r>
            <a:br>
              <a:rPr lang="ru-RU" sz="3200" i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i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Объём призмы.</a:t>
            </a:r>
          </a:p>
        </p:txBody>
      </p:sp>
      <p:sp>
        <p:nvSpPr>
          <p:cNvPr id="101412" name="Text Box 36"/>
          <p:cNvSpPr txBox="1">
            <a:spLocks noChangeArrowheads="1"/>
          </p:cNvSpPr>
          <p:nvPr/>
        </p:nvSpPr>
        <p:spPr bwMode="auto">
          <a:xfrm>
            <a:off x="3032125" y="3775075"/>
            <a:ext cx="329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400"/>
          </a:p>
        </p:txBody>
      </p:sp>
      <p:sp>
        <p:nvSpPr>
          <p:cNvPr id="101525" name="Line 149"/>
          <p:cNvSpPr>
            <a:spLocks noChangeShapeType="1"/>
          </p:cNvSpPr>
          <p:nvPr/>
        </p:nvSpPr>
        <p:spPr bwMode="auto">
          <a:xfrm>
            <a:off x="1143000" y="426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1564" name="Text Box 188"/>
          <p:cNvSpPr txBox="1">
            <a:spLocks noChangeArrowheads="1"/>
          </p:cNvSpPr>
          <p:nvPr/>
        </p:nvSpPr>
        <p:spPr bwMode="auto">
          <a:xfrm>
            <a:off x="1743075" y="27066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1566" name="Text Box 190"/>
          <p:cNvSpPr txBox="1">
            <a:spLocks noChangeArrowheads="1"/>
          </p:cNvSpPr>
          <p:nvPr/>
        </p:nvSpPr>
        <p:spPr bwMode="auto">
          <a:xfrm>
            <a:off x="1692275" y="2420938"/>
            <a:ext cx="6738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Площадью полной поверхности призмы называется </a:t>
            </a:r>
          </a:p>
          <a:p>
            <a:pPr marL="457200" indent="-457200"/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сумма площадей всех её граней.</a:t>
            </a:r>
          </a:p>
        </p:txBody>
      </p:sp>
      <p:sp>
        <p:nvSpPr>
          <p:cNvPr id="101567" name="Text Box 191"/>
          <p:cNvSpPr txBox="1">
            <a:spLocks noChangeArrowheads="1"/>
          </p:cNvSpPr>
          <p:nvPr/>
        </p:nvSpPr>
        <p:spPr bwMode="auto">
          <a:xfrm>
            <a:off x="1692275" y="3141663"/>
            <a:ext cx="6827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2.    Площадью боковой поверхности призмы называется </a:t>
            </a:r>
          </a:p>
          <a:p>
            <a:pPr marL="457200" indent="-457200"/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сумма площадей её боковых граней.</a:t>
            </a:r>
          </a:p>
        </p:txBody>
      </p:sp>
      <p:sp>
        <p:nvSpPr>
          <p:cNvPr id="101568" name="Text Box 192"/>
          <p:cNvSpPr txBox="1">
            <a:spLocks noChangeArrowheads="1"/>
          </p:cNvSpPr>
          <p:nvPr/>
        </p:nvSpPr>
        <p:spPr bwMode="auto">
          <a:xfrm>
            <a:off x="1692275" y="3860800"/>
            <a:ext cx="5903913" cy="396875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/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3. Для любой призмы   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ru-RU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полн.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= S</a:t>
            </a:r>
            <a:r>
              <a:rPr lang="ru-RU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бок.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+ 2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S</a:t>
            </a:r>
            <a:r>
              <a:rPr lang="ru-RU" b="1" baseline="-250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осн.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  <p:sp>
        <p:nvSpPr>
          <p:cNvPr id="101569" name="Text Box 193"/>
          <p:cNvSpPr txBox="1">
            <a:spLocks noChangeArrowheads="1"/>
          </p:cNvSpPr>
          <p:nvPr/>
        </p:nvSpPr>
        <p:spPr bwMode="auto">
          <a:xfrm>
            <a:off x="1692275" y="4365625"/>
            <a:ext cx="5903913" cy="1006475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/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4. Для прямой призмы площадь боковой поверхности равна произведению периметра основания на высоту  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ru-RU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бок.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Р</a:t>
            </a:r>
            <a:r>
              <a:rPr lang="ru-RU" b="1" baseline="-250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осн.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 Н</a:t>
            </a:r>
          </a:p>
        </p:txBody>
      </p:sp>
      <p:sp>
        <p:nvSpPr>
          <p:cNvPr id="101570" name="Text Box 194"/>
          <p:cNvSpPr txBox="1">
            <a:spLocks noChangeArrowheads="1"/>
          </p:cNvSpPr>
          <p:nvPr/>
        </p:nvSpPr>
        <p:spPr bwMode="auto">
          <a:xfrm>
            <a:off x="1692275" y="5516563"/>
            <a:ext cx="5903913" cy="701675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/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5. Для любой призмы объём равен произведению площади основания на высоту  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V = S</a:t>
            </a:r>
            <a:r>
              <a:rPr lang="ru-RU" b="1" baseline="-250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осн.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 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1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1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1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1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1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1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566" grpId="0"/>
      <p:bldP spid="101567" grpId="0"/>
      <p:bldP spid="101568" grpId="0" animBg="1"/>
      <p:bldP spid="101569" grpId="0" animBg="1"/>
      <p:bldP spid="10157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78" name="Text Box 34"/>
          <p:cNvSpPr txBox="1">
            <a:spLocks noChangeArrowheads="1"/>
          </p:cNvSpPr>
          <p:nvPr/>
        </p:nvSpPr>
        <p:spPr bwMode="auto">
          <a:xfrm>
            <a:off x="6659563" y="2565400"/>
            <a:ext cx="1398587" cy="617538"/>
          </a:xfrm>
          <a:prstGeom prst="rect">
            <a:avLst/>
          </a:prstGeom>
          <a:solidFill>
            <a:srgbClr val="FF9966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</a:t>
            </a:r>
            <a:r>
              <a:rPr lang="ru-RU" sz="24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</a:t>
            </a:r>
            <a:r>
              <a:rPr lang="ru-RU" sz="2400" b="1" i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ru-RU" sz="24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lang="ru-RU" sz="24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ru-RU" sz="24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</a:t>
            </a:r>
            <a:r>
              <a:rPr lang="en-US" sz="24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endParaRPr lang="ru-RU" sz="24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sz="8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4180" name="Text Box 36"/>
          <p:cNvSpPr txBox="1">
            <a:spLocks noChangeArrowheads="1"/>
          </p:cNvSpPr>
          <p:nvPr/>
        </p:nvSpPr>
        <p:spPr bwMode="auto">
          <a:xfrm>
            <a:off x="5165725" y="49672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34181" name="Object 37"/>
          <p:cNvGraphicFramePr>
            <a:graphicFrameLocks noChangeAspect="1"/>
          </p:cNvGraphicFramePr>
          <p:nvPr/>
        </p:nvGraphicFramePr>
        <p:xfrm>
          <a:off x="3995738" y="4365625"/>
          <a:ext cx="4433887" cy="863600"/>
        </p:xfrm>
        <a:graphic>
          <a:graphicData uri="http://schemas.openxmlformats.org/presentationml/2006/ole">
            <p:oleObj spid="_x0000_s134181" name="Формула" r:id="rId3" imgW="2616120" imgH="431640" progId="Equation.3">
              <p:embed/>
            </p:oleObj>
          </a:graphicData>
        </a:graphic>
      </p:graphicFrame>
      <p:graphicFrame>
        <p:nvGraphicFramePr>
          <p:cNvPr id="134182" name="Object 38"/>
          <p:cNvGraphicFramePr>
            <a:graphicFrameLocks noChangeAspect="1"/>
          </p:cNvGraphicFramePr>
          <p:nvPr/>
        </p:nvGraphicFramePr>
        <p:xfrm>
          <a:off x="3995738" y="5589588"/>
          <a:ext cx="3240087" cy="792162"/>
        </p:xfrm>
        <a:graphic>
          <a:graphicData uri="http://schemas.openxmlformats.org/presentationml/2006/ole">
            <p:oleObj spid="_x0000_s134182" name="Формула" r:id="rId4" imgW="1523880" imgH="431640" progId="Equation.3">
              <p:embed/>
            </p:oleObj>
          </a:graphicData>
        </a:graphic>
      </p:graphicFrame>
      <p:sp>
        <p:nvSpPr>
          <p:cNvPr id="134183" name="Rectangle 39"/>
          <p:cNvSpPr>
            <a:spLocks noChangeArrowheads="1"/>
          </p:cNvSpPr>
          <p:nvPr/>
        </p:nvSpPr>
        <p:spPr bwMode="auto">
          <a:xfrm>
            <a:off x="3059113" y="476250"/>
            <a:ext cx="59134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ru-RU" sz="3200" b="1" i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Площади полной и боковой поверхностей, объём правильной треугольной призмы.</a:t>
            </a:r>
            <a:r>
              <a:rPr lang="ru-RU" sz="32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grpSp>
        <p:nvGrpSpPr>
          <p:cNvPr id="134186" name="Group 42"/>
          <p:cNvGrpSpPr>
            <a:grpSpLocks/>
          </p:cNvGrpSpPr>
          <p:nvPr/>
        </p:nvGrpSpPr>
        <p:grpSpPr bwMode="auto">
          <a:xfrm>
            <a:off x="1116013" y="2708275"/>
            <a:ext cx="2133600" cy="1960563"/>
            <a:chOff x="703" y="1706"/>
            <a:chExt cx="1344" cy="1235"/>
          </a:xfrm>
        </p:grpSpPr>
        <p:grpSp>
          <p:nvGrpSpPr>
            <p:cNvPr id="134177" name="Group 33"/>
            <p:cNvGrpSpPr>
              <a:grpSpLocks/>
            </p:cNvGrpSpPr>
            <p:nvPr/>
          </p:nvGrpSpPr>
          <p:grpSpPr bwMode="auto">
            <a:xfrm>
              <a:off x="703" y="1706"/>
              <a:ext cx="1344" cy="1056"/>
              <a:chOff x="816" y="2112"/>
              <a:chExt cx="1344" cy="1056"/>
            </a:xfrm>
          </p:grpSpPr>
          <p:grpSp>
            <p:nvGrpSpPr>
              <p:cNvPr id="134149" name="Group 5"/>
              <p:cNvGrpSpPr>
                <a:grpSpLocks/>
              </p:cNvGrpSpPr>
              <p:nvPr/>
            </p:nvGrpSpPr>
            <p:grpSpPr bwMode="auto">
              <a:xfrm>
                <a:off x="864" y="2304"/>
                <a:ext cx="576" cy="816"/>
                <a:chOff x="624" y="1824"/>
                <a:chExt cx="432" cy="816"/>
              </a:xfrm>
            </p:grpSpPr>
            <p:sp>
              <p:nvSpPr>
                <p:cNvPr id="134150" name="Rectangle 6"/>
                <p:cNvSpPr>
                  <a:spLocks noChangeArrowheads="1"/>
                </p:cNvSpPr>
                <p:nvPr/>
              </p:nvSpPr>
              <p:spPr bwMode="auto">
                <a:xfrm>
                  <a:off x="624" y="1968"/>
                  <a:ext cx="432" cy="528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4151" name="AutoShape 7"/>
                <p:cNvSpPr>
                  <a:spLocks noChangeArrowheads="1"/>
                </p:cNvSpPr>
                <p:nvPr/>
              </p:nvSpPr>
              <p:spPr bwMode="auto">
                <a:xfrm>
                  <a:off x="624" y="1824"/>
                  <a:ext cx="432" cy="144"/>
                </a:xfrm>
                <a:prstGeom prst="rtTriangle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4152" name="AutoShape 8"/>
                <p:cNvSpPr>
                  <a:spLocks noChangeArrowheads="1"/>
                </p:cNvSpPr>
                <p:nvPr/>
              </p:nvSpPr>
              <p:spPr bwMode="auto">
                <a:xfrm flipH="1" flipV="1">
                  <a:off x="624" y="2496"/>
                  <a:ext cx="432" cy="144"/>
                </a:xfrm>
                <a:prstGeom prst="rtTriangle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34153" name="Group 9"/>
              <p:cNvGrpSpPr>
                <a:grpSpLocks/>
              </p:cNvGrpSpPr>
              <p:nvPr/>
            </p:nvGrpSpPr>
            <p:grpSpPr bwMode="auto">
              <a:xfrm>
                <a:off x="816" y="2112"/>
                <a:ext cx="1344" cy="384"/>
                <a:chOff x="672" y="1632"/>
                <a:chExt cx="1248" cy="336"/>
              </a:xfrm>
            </p:grpSpPr>
            <p:sp>
              <p:nvSpPr>
                <p:cNvPr id="134154" name="AutoShape 10"/>
                <p:cNvSpPr>
                  <a:spLocks noChangeArrowheads="1"/>
                </p:cNvSpPr>
                <p:nvPr/>
              </p:nvSpPr>
              <p:spPr bwMode="auto">
                <a:xfrm flipH="1" flipV="1">
                  <a:off x="672" y="1824"/>
                  <a:ext cx="384" cy="144"/>
                </a:xfrm>
                <a:prstGeom prst="rtTriangle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4155" name="AutoShape 11"/>
                <p:cNvSpPr>
                  <a:spLocks noChangeArrowheads="1"/>
                </p:cNvSpPr>
                <p:nvPr/>
              </p:nvSpPr>
              <p:spPr bwMode="auto">
                <a:xfrm flipV="1">
                  <a:off x="960" y="1632"/>
                  <a:ext cx="960" cy="336"/>
                </a:xfrm>
                <a:prstGeom prst="lightningBolt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4156" name="AutoShape 12"/>
                <p:cNvSpPr>
                  <a:spLocks noChangeArrowheads="1"/>
                </p:cNvSpPr>
                <p:nvPr/>
              </p:nvSpPr>
              <p:spPr bwMode="auto">
                <a:xfrm rot="-486284">
                  <a:off x="768" y="1728"/>
                  <a:ext cx="816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34158" name="Rectangle 14"/>
              <p:cNvSpPr>
                <a:spLocks noChangeArrowheads="1"/>
              </p:cNvSpPr>
              <p:nvPr/>
            </p:nvSpPr>
            <p:spPr bwMode="auto">
              <a:xfrm>
                <a:off x="1440" y="2448"/>
                <a:ext cx="720" cy="33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59" name="AutoShape 15"/>
              <p:cNvSpPr>
                <a:spLocks noChangeArrowheads="1"/>
              </p:cNvSpPr>
              <p:nvPr/>
            </p:nvSpPr>
            <p:spPr bwMode="auto">
              <a:xfrm flipH="1">
                <a:off x="1440" y="2112"/>
                <a:ext cx="720" cy="336"/>
              </a:xfrm>
              <a:prstGeom prst="rtTriangle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60" name="AutoShape 16"/>
              <p:cNvSpPr>
                <a:spLocks noChangeArrowheads="1"/>
              </p:cNvSpPr>
              <p:nvPr/>
            </p:nvSpPr>
            <p:spPr bwMode="auto">
              <a:xfrm flipV="1">
                <a:off x="1440" y="2784"/>
                <a:ext cx="720" cy="384"/>
              </a:xfrm>
              <a:prstGeom prst="rtTriangle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61" name="Line 17"/>
              <p:cNvSpPr>
                <a:spLocks noChangeShapeType="1"/>
              </p:cNvSpPr>
              <p:nvPr/>
            </p:nvSpPr>
            <p:spPr bwMode="auto">
              <a:xfrm flipV="1">
                <a:off x="1440" y="2112"/>
                <a:ext cx="720" cy="38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34162" name="Line 18"/>
              <p:cNvSpPr>
                <a:spLocks noChangeShapeType="1"/>
              </p:cNvSpPr>
              <p:nvPr/>
            </p:nvSpPr>
            <p:spPr bwMode="auto">
              <a:xfrm>
                <a:off x="2160" y="2112"/>
                <a:ext cx="0" cy="67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34163" name="Line 19"/>
              <p:cNvSpPr>
                <a:spLocks noChangeShapeType="1"/>
              </p:cNvSpPr>
              <p:nvPr/>
            </p:nvSpPr>
            <p:spPr bwMode="auto">
              <a:xfrm>
                <a:off x="1440" y="2496"/>
                <a:ext cx="0" cy="67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34164" name="Line 20"/>
              <p:cNvSpPr>
                <a:spLocks noChangeShapeType="1"/>
              </p:cNvSpPr>
              <p:nvPr/>
            </p:nvSpPr>
            <p:spPr bwMode="auto">
              <a:xfrm>
                <a:off x="864" y="2304"/>
                <a:ext cx="0" cy="67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34171" name="Line 27"/>
              <p:cNvSpPr>
                <a:spLocks noChangeShapeType="1"/>
              </p:cNvSpPr>
              <p:nvPr/>
            </p:nvSpPr>
            <p:spPr bwMode="auto">
              <a:xfrm flipV="1">
                <a:off x="1440" y="2784"/>
                <a:ext cx="720" cy="38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34172" name="Line 28"/>
              <p:cNvSpPr>
                <a:spLocks noChangeShapeType="1"/>
              </p:cNvSpPr>
              <p:nvPr/>
            </p:nvSpPr>
            <p:spPr bwMode="auto">
              <a:xfrm flipV="1">
                <a:off x="864" y="2784"/>
                <a:ext cx="1296" cy="19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34173" name="Line 29"/>
              <p:cNvSpPr>
                <a:spLocks noChangeShapeType="1"/>
              </p:cNvSpPr>
              <p:nvPr/>
            </p:nvSpPr>
            <p:spPr bwMode="auto">
              <a:xfrm>
                <a:off x="864" y="2976"/>
                <a:ext cx="576" cy="19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34174" name="Line 30"/>
              <p:cNvSpPr>
                <a:spLocks noChangeShapeType="1"/>
              </p:cNvSpPr>
              <p:nvPr/>
            </p:nvSpPr>
            <p:spPr bwMode="auto">
              <a:xfrm>
                <a:off x="864" y="2304"/>
                <a:ext cx="576" cy="19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34176" name="Line 32"/>
              <p:cNvSpPr>
                <a:spLocks noChangeShapeType="1"/>
              </p:cNvSpPr>
              <p:nvPr/>
            </p:nvSpPr>
            <p:spPr bwMode="auto">
              <a:xfrm flipV="1">
                <a:off x="864" y="2112"/>
                <a:ext cx="1296" cy="19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134184" name="Text Box 40"/>
            <p:cNvSpPr txBox="1">
              <a:spLocks noChangeArrowheads="1"/>
            </p:cNvSpPr>
            <p:nvPr/>
          </p:nvSpPr>
          <p:spPr bwMode="auto">
            <a:xfrm>
              <a:off x="930" y="2614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</a:t>
              </a:r>
            </a:p>
          </p:txBody>
        </p:sp>
        <p:sp>
          <p:nvSpPr>
            <p:cNvPr id="134185" name="Text Box 41"/>
            <p:cNvSpPr txBox="1">
              <a:spLocks noChangeArrowheads="1"/>
            </p:cNvSpPr>
            <p:nvPr/>
          </p:nvSpPr>
          <p:spPr bwMode="auto">
            <a:xfrm>
              <a:off x="1338" y="2147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</a:t>
              </a:r>
            </a:p>
          </p:txBody>
        </p:sp>
      </p:grpSp>
      <p:sp>
        <p:nvSpPr>
          <p:cNvPr id="134187" name="Text Box 43"/>
          <p:cNvSpPr txBox="1">
            <a:spLocks noChangeArrowheads="1"/>
          </p:cNvSpPr>
          <p:nvPr/>
        </p:nvSpPr>
        <p:spPr bwMode="auto">
          <a:xfrm>
            <a:off x="3975100" y="256222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34188" name="Object 44"/>
          <p:cNvGraphicFramePr>
            <a:graphicFrameLocks noChangeAspect="1"/>
          </p:cNvGraphicFramePr>
          <p:nvPr/>
        </p:nvGraphicFramePr>
        <p:xfrm>
          <a:off x="3924300" y="2492375"/>
          <a:ext cx="1727200" cy="792163"/>
        </p:xfrm>
        <a:graphic>
          <a:graphicData uri="http://schemas.openxmlformats.org/presentationml/2006/ole">
            <p:oleObj spid="_x0000_s134188" name="Формула" r:id="rId5" imgW="952200" imgH="431640" progId="Equation.3">
              <p:embed/>
            </p:oleObj>
          </a:graphicData>
        </a:graphic>
      </p:graphicFrame>
      <p:sp>
        <p:nvSpPr>
          <p:cNvPr id="134189" name="Text Box 45"/>
          <p:cNvSpPr txBox="1">
            <a:spLocks noChangeArrowheads="1"/>
          </p:cNvSpPr>
          <p:nvPr/>
        </p:nvSpPr>
        <p:spPr bwMode="auto">
          <a:xfrm>
            <a:off x="3492500" y="2708275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</a:t>
            </a:r>
          </a:p>
        </p:txBody>
      </p:sp>
      <p:sp>
        <p:nvSpPr>
          <p:cNvPr id="134190" name="Text Box 46"/>
          <p:cNvSpPr txBox="1">
            <a:spLocks noChangeArrowheads="1"/>
          </p:cNvSpPr>
          <p:nvPr/>
        </p:nvSpPr>
        <p:spPr bwMode="auto">
          <a:xfrm>
            <a:off x="6156325" y="2708275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</a:t>
            </a:r>
          </a:p>
        </p:txBody>
      </p:sp>
      <p:sp>
        <p:nvSpPr>
          <p:cNvPr id="134191" name="Text Box 47"/>
          <p:cNvSpPr txBox="1">
            <a:spLocks noChangeArrowheads="1"/>
          </p:cNvSpPr>
          <p:nvPr/>
        </p:nvSpPr>
        <p:spPr bwMode="auto">
          <a:xfrm>
            <a:off x="4067175" y="364490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</a:t>
            </a:r>
          </a:p>
        </p:txBody>
      </p:sp>
      <p:graphicFrame>
        <p:nvGraphicFramePr>
          <p:cNvPr id="134192" name="Object 48"/>
          <p:cNvGraphicFramePr>
            <a:graphicFrameLocks noChangeAspect="1"/>
          </p:cNvGraphicFramePr>
          <p:nvPr/>
        </p:nvGraphicFramePr>
        <p:xfrm>
          <a:off x="4787900" y="3644900"/>
          <a:ext cx="2886075" cy="417513"/>
        </p:xfrm>
        <a:graphic>
          <a:graphicData uri="http://schemas.openxmlformats.org/presentationml/2006/ole">
            <p:oleObj spid="_x0000_s134192" name="Формула" r:id="rId6" imgW="1434960" imgH="228600" progId="Equation.3">
              <p:embed/>
            </p:oleObj>
          </a:graphicData>
        </a:graphic>
      </p:graphicFrame>
      <p:sp>
        <p:nvSpPr>
          <p:cNvPr id="134193" name="Text Box 49"/>
          <p:cNvSpPr txBox="1">
            <a:spLocks noChangeArrowheads="1"/>
          </p:cNvSpPr>
          <p:nvPr/>
        </p:nvSpPr>
        <p:spPr bwMode="auto">
          <a:xfrm>
            <a:off x="3276600" y="4581525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</a:t>
            </a:r>
          </a:p>
        </p:txBody>
      </p:sp>
      <p:sp>
        <p:nvSpPr>
          <p:cNvPr id="134194" name="Text Box 50"/>
          <p:cNvSpPr txBox="1">
            <a:spLocks noChangeArrowheads="1"/>
          </p:cNvSpPr>
          <p:nvPr/>
        </p:nvSpPr>
        <p:spPr bwMode="auto">
          <a:xfrm>
            <a:off x="3348038" y="5805488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3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4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4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4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4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4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4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4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4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4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4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4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4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4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4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4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4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4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4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78" grpId="0" animBg="1"/>
      <p:bldP spid="134183" grpId="0"/>
      <p:bldP spid="134189" grpId="0"/>
      <p:bldP spid="134190" grpId="0"/>
      <p:bldP spid="134191" grpId="0"/>
      <p:bldP spid="134193" grpId="0"/>
      <p:bldP spid="13419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6659563" y="2565400"/>
            <a:ext cx="1398587" cy="617538"/>
          </a:xfrm>
          <a:prstGeom prst="rect">
            <a:avLst/>
          </a:prstGeom>
          <a:solidFill>
            <a:srgbClr val="FF9966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</a:t>
            </a:r>
            <a:r>
              <a:rPr lang="ru-RU" sz="24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</a:t>
            </a:r>
            <a:r>
              <a:rPr lang="ru-RU" sz="2400" b="1" i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ru-RU" sz="24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lang="ru-RU" sz="24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ru-RU" sz="24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</a:t>
            </a:r>
            <a:r>
              <a:rPr lang="en-US" sz="24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endParaRPr lang="ru-RU" sz="24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sz="8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5165725" y="49672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52580" name="Object 4"/>
          <p:cNvGraphicFramePr>
            <a:graphicFrameLocks noChangeAspect="1"/>
          </p:cNvGraphicFramePr>
          <p:nvPr/>
        </p:nvGraphicFramePr>
        <p:xfrm>
          <a:off x="4167188" y="4556125"/>
          <a:ext cx="4089400" cy="482600"/>
        </p:xfrm>
        <a:graphic>
          <a:graphicData uri="http://schemas.openxmlformats.org/presentationml/2006/ole">
            <p:oleObj spid="_x0000_s152580" name="Формула" r:id="rId3" imgW="2412720" imgH="241200" progId="Equation.3">
              <p:embed/>
            </p:oleObj>
          </a:graphicData>
        </a:graphic>
      </p:graphicFrame>
      <p:graphicFrame>
        <p:nvGraphicFramePr>
          <p:cNvPr id="152581" name="Object 5"/>
          <p:cNvGraphicFramePr>
            <a:graphicFrameLocks noChangeAspect="1"/>
          </p:cNvGraphicFramePr>
          <p:nvPr/>
        </p:nvGraphicFramePr>
        <p:xfrm>
          <a:off x="4224338" y="5764213"/>
          <a:ext cx="2292350" cy="441325"/>
        </p:xfrm>
        <a:graphic>
          <a:graphicData uri="http://schemas.openxmlformats.org/presentationml/2006/ole">
            <p:oleObj spid="_x0000_s152581" name="Формула" r:id="rId4" imgW="1307880" imgH="241200" progId="Equation.3">
              <p:embed/>
            </p:oleObj>
          </a:graphicData>
        </a:graphic>
      </p:graphicFrame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3059113" y="476250"/>
            <a:ext cx="59134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ru-RU" sz="3200" b="1" i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Площади полной и боковой поверхностей, объём правильной четырехугольной призмы.</a:t>
            </a:r>
            <a:r>
              <a:rPr lang="ru-RU" sz="32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152607" name="Text Box 31"/>
          <p:cNvSpPr txBox="1">
            <a:spLocks noChangeArrowheads="1"/>
          </p:cNvSpPr>
          <p:nvPr/>
        </p:nvSpPr>
        <p:spPr bwMode="auto">
          <a:xfrm>
            <a:off x="3975100" y="256222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2609" name="Text Box 33"/>
          <p:cNvSpPr txBox="1">
            <a:spLocks noChangeArrowheads="1"/>
          </p:cNvSpPr>
          <p:nvPr/>
        </p:nvSpPr>
        <p:spPr bwMode="auto">
          <a:xfrm>
            <a:off x="3492500" y="2708275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</a:t>
            </a:r>
          </a:p>
        </p:txBody>
      </p:sp>
      <p:sp>
        <p:nvSpPr>
          <p:cNvPr id="152610" name="Text Box 34"/>
          <p:cNvSpPr txBox="1">
            <a:spLocks noChangeArrowheads="1"/>
          </p:cNvSpPr>
          <p:nvPr/>
        </p:nvSpPr>
        <p:spPr bwMode="auto">
          <a:xfrm>
            <a:off x="6156325" y="2708275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</a:t>
            </a:r>
          </a:p>
        </p:txBody>
      </p:sp>
      <p:sp>
        <p:nvSpPr>
          <p:cNvPr id="152611" name="Text Box 35"/>
          <p:cNvSpPr txBox="1">
            <a:spLocks noChangeArrowheads="1"/>
          </p:cNvSpPr>
          <p:nvPr/>
        </p:nvSpPr>
        <p:spPr bwMode="auto">
          <a:xfrm>
            <a:off x="4067175" y="364490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</a:t>
            </a:r>
          </a:p>
        </p:txBody>
      </p:sp>
      <p:graphicFrame>
        <p:nvGraphicFramePr>
          <p:cNvPr id="152612" name="Object 36"/>
          <p:cNvGraphicFramePr>
            <a:graphicFrameLocks noChangeAspect="1"/>
          </p:cNvGraphicFramePr>
          <p:nvPr/>
        </p:nvGraphicFramePr>
        <p:xfrm>
          <a:off x="4775200" y="3644900"/>
          <a:ext cx="2911475" cy="417513"/>
        </p:xfrm>
        <a:graphic>
          <a:graphicData uri="http://schemas.openxmlformats.org/presentationml/2006/ole">
            <p:oleObj spid="_x0000_s152612" name="Формула" r:id="rId5" imgW="1447560" imgH="228600" progId="Equation.3">
              <p:embed/>
            </p:oleObj>
          </a:graphicData>
        </a:graphic>
      </p:graphicFrame>
      <p:sp>
        <p:nvSpPr>
          <p:cNvPr id="152613" name="Text Box 37"/>
          <p:cNvSpPr txBox="1">
            <a:spLocks noChangeArrowheads="1"/>
          </p:cNvSpPr>
          <p:nvPr/>
        </p:nvSpPr>
        <p:spPr bwMode="auto">
          <a:xfrm>
            <a:off x="3276600" y="4581525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</a:t>
            </a:r>
          </a:p>
        </p:txBody>
      </p:sp>
      <p:sp>
        <p:nvSpPr>
          <p:cNvPr id="152614" name="Text Box 38"/>
          <p:cNvSpPr txBox="1">
            <a:spLocks noChangeArrowheads="1"/>
          </p:cNvSpPr>
          <p:nvPr/>
        </p:nvSpPr>
        <p:spPr bwMode="auto">
          <a:xfrm>
            <a:off x="3348038" y="5805488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</a:t>
            </a:r>
          </a:p>
        </p:txBody>
      </p:sp>
      <p:grpSp>
        <p:nvGrpSpPr>
          <p:cNvPr id="152645" name="Group 69"/>
          <p:cNvGrpSpPr>
            <a:grpSpLocks/>
          </p:cNvGrpSpPr>
          <p:nvPr/>
        </p:nvGrpSpPr>
        <p:grpSpPr bwMode="auto">
          <a:xfrm>
            <a:off x="900113" y="2492375"/>
            <a:ext cx="2508250" cy="2908300"/>
            <a:chOff x="567" y="1570"/>
            <a:chExt cx="1580" cy="1832"/>
          </a:xfrm>
        </p:grpSpPr>
        <p:grpSp>
          <p:nvGrpSpPr>
            <p:cNvPr id="152615" name="Group 39"/>
            <p:cNvGrpSpPr>
              <a:grpSpLocks/>
            </p:cNvGrpSpPr>
            <p:nvPr/>
          </p:nvGrpSpPr>
          <p:grpSpPr bwMode="auto">
            <a:xfrm>
              <a:off x="567" y="1570"/>
              <a:ext cx="1580" cy="1738"/>
              <a:chOff x="912" y="1200"/>
              <a:chExt cx="1580" cy="1738"/>
            </a:xfrm>
          </p:grpSpPr>
          <p:sp>
            <p:nvSpPr>
              <p:cNvPr id="152616" name="Line 40"/>
              <p:cNvSpPr>
                <a:spLocks noChangeShapeType="1"/>
              </p:cNvSpPr>
              <p:nvPr/>
            </p:nvSpPr>
            <p:spPr bwMode="auto">
              <a:xfrm flipV="1">
                <a:off x="1968" y="2592"/>
                <a:ext cx="240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grpSp>
            <p:nvGrpSpPr>
              <p:cNvPr id="152617" name="Group 41"/>
              <p:cNvGrpSpPr>
                <a:grpSpLocks/>
              </p:cNvGrpSpPr>
              <p:nvPr/>
            </p:nvGrpSpPr>
            <p:grpSpPr bwMode="auto">
              <a:xfrm>
                <a:off x="912" y="1200"/>
                <a:ext cx="1580" cy="1738"/>
                <a:chOff x="912" y="1824"/>
                <a:chExt cx="1580" cy="1738"/>
              </a:xfrm>
            </p:grpSpPr>
            <p:sp>
              <p:nvSpPr>
                <p:cNvPr id="152618" name="AutoShape 42"/>
                <p:cNvSpPr>
                  <a:spLocks noChangeArrowheads="1"/>
                </p:cNvSpPr>
                <p:nvPr/>
              </p:nvSpPr>
              <p:spPr bwMode="auto">
                <a:xfrm flipH="1">
                  <a:off x="1968" y="2016"/>
                  <a:ext cx="240" cy="144"/>
                </a:xfrm>
                <a:prstGeom prst="rtTriangle">
                  <a:avLst/>
                </a:prstGeom>
                <a:solidFill>
                  <a:srgbClr val="00FFFF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152619" name="Group 43"/>
                <p:cNvGrpSpPr>
                  <a:grpSpLocks/>
                </p:cNvGrpSpPr>
                <p:nvPr/>
              </p:nvGrpSpPr>
              <p:grpSpPr bwMode="auto">
                <a:xfrm>
                  <a:off x="912" y="1824"/>
                  <a:ext cx="1580" cy="1738"/>
                  <a:chOff x="912" y="1392"/>
                  <a:chExt cx="1580" cy="1738"/>
                </a:xfrm>
              </p:grpSpPr>
              <p:sp>
                <p:nvSpPr>
                  <p:cNvPr id="152620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1728"/>
                    <a:ext cx="240" cy="1056"/>
                  </a:xfrm>
                  <a:prstGeom prst="rect">
                    <a:avLst/>
                  </a:prstGeom>
                  <a:solidFill>
                    <a:srgbClr val="00FFFF">
                      <a:alpha val="50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2621" name="AutoShape 45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784"/>
                    <a:ext cx="960" cy="144"/>
                  </a:xfrm>
                  <a:prstGeom prst="parallelogram">
                    <a:avLst>
                      <a:gd name="adj" fmla="val 166667"/>
                    </a:avLst>
                  </a:prstGeom>
                  <a:solidFill>
                    <a:srgbClr val="00FFFF">
                      <a:alpha val="50000"/>
                    </a:srgbClr>
                  </a:solidFill>
                  <a:ln w="3175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2622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728"/>
                    <a:ext cx="816" cy="1200"/>
                  </a:xfrm>
                  <a:prstGeom prst="rect">
                    <a:avLst/>
                  </a:prstGeom>
                  <a:solidFill>
                    <a:srgbClr val="00FFFF">
                      <a:alpha val="50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2623" name="AutoShape 47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584"/>
                    <a:ext cx="1056" cy="144"/>
                  </a:xfrm>
                  <a:prstGeom prst="parallelogram">
                    <a:avLst>
                      <a:gd name="adj" fmla="val 183333"/>
                    </a:avLst>
                  </a:prstGeom>
                  <a:solidFill>
                    <a:srgbClr val="00FFFF">
                      <a:alpha val="50000"/>
                    </a:srgbClr>
                  </a:solidFill>
                  <a:ln w="3175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2624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1584"/>
                    <a:ext cx="0" cy="12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52625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2784"/>
                    <a:ext cx="816" cy="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52626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2" y="2784"/>
                    <a:ext cx="240" cy="144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52627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728"/>
                    <a:ext cx="0" cy="12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52628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2928"/>
                    <a:ext cx="816" cy="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52629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1728"/>
                    <a:ext cx="0" cy="12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52630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584"/>
                    <a:ext cx="0" cy="12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52631" name="Line 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2" y="1584"/>
                    <a:ext cx="240" cy="144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52632" name="Line 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68" y="1584"/>
                    <a:ext cx="240" cy="144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52633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1584"/>
                    <a:ext cx="816" cy="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52634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728"/>
                    <a:ext cx="816" cy="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52635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60" y="2832"/>
                    <a:ext cx="232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A</a:t>
                    </a:r>
                    <a:endParaRPr lang="ru-RU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  <p:sp>
                <p:nvSpPr>
                  <p:cNvPr id="152636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20" y="2880"/>
                    <a:ext cx="223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B</a:t>
                    </a:r>
                    <a:endParaRPr lang="ru-RU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  <p:sp>
                <p:nvSpPr>
                  <p:cNvPr id="152637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08" y="2640"/>
                    <a:ext cx="232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C</a:t>
                    </a:r>
                    <a:endParaRPr lang="ru-RU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  <p:sp>
                <p:nvSpPr>
                  <p:cNvPr id="152638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52" y="2592"/>
                    <a:ext cx="232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D</a:t>
                    </a:r>
                    <a:endParaRPr lang="ru-RU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  <p:sp>
                <p:nvSpPr>
                  <p:cNvPr id="152639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2" y="1680"/>
                    <a:ext cx="284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A</a:t>
                    </a:r>
                    <a:r>
                      <a:rPr lang="en-US" b="1" baseline="-2000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1</a:t>
                    </a:r>
                    <a:endParaRPr lang="ru-RU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  <p:sp>
                <p:nvSpPr>
                  <p:cNvPr id="152640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8" y="1680"/>
                    <a:ext cx="27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B</a:t>
                    </a:r>
                    <a:r>
                      <a:rPr lang="en-US" b="1" baseline="-2000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1</a:t>
                    </a:r>
                    <a:endParaRPr lang="ru-RU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  <p:sp>
                <p:nvSpPr>
                  <p:cNvPr id="152641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08" y="1392"/>
                    <a:ext cx="284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C</a:t>
                    </a:r>
                    <a:r>
                      <a:rPr lang="en-US" b="1" baseline="-2000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1</a:t>
                    </a:r>
                    <a:endParaRPr lang="ru-RU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  <p:sp>
                <p:nvSpPr>
                  <p:cNvPr id="152642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4" y="1392"/>
                    <a:ext cx="284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D</a:t>
                    </a:r>
                    <a:r>
                      <a:rPr lang="en-US" b="1" baseline="-2000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1</a:t>
                    </a:r>
                    <a:endParaRPr lang="ru-RU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</p:grpSp>
          </p:grpSp>
        </p:grpSp>
        <p:sp>
          <p:nvSpPr>
            <p:cNvPr id="152643" name="Text Box 67"/>
            <p:cNvSpPr txBox="1">
              <a:spLocks noChangeArrowheads="1"/>
            </p:cNvSpPr>
            <p:nvPr/>
          </p:nvSpPr>
          <p:spPr bwMode="auto">
            <a:xfrm>
              <a:off x="1066" y="3037"/>
              <a:ext cx="2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 b="1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</a:t>
              </a:r>
            </a:p>
          </p:txBody>
        </p:sp>
        <p:sp>
          <p:nvSpPr>
            <p:cNvPr id="152644" name="Text Box 68"/>
            <p:cNvSpPr txBox="1">
              <a:spLocks noChangeArrowheads="1"/>
            </p:cNvSpPr>
            <p:nvPr/>
          </p:nvSpPr>
          <p:spPr bwMode="auto">
            <a:xfrm>
              <a:off x="1066" y="2267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</a:t>
              </a:r>
            </a:p>
          </p:txBody>
        </p:sp>
      </p:grpSp>
      <p:sp>
        <p:nvSpPr>
          <p:cNvPr id="152646" name="Text Box 70"/>
          <p:cNvSpPr txBox="1">
            <a:spLocks noChangeArrowheads="1"/>
          </p:cNvSpPr>
          <p:nvPr/>
        </p:nvSpPr>
        <p:spPr bwMode="auto">
          <a:xfrm>
            <a:off x="3995738" y="2571750"/>
            <a:ext cx="1255712" cy="617538"/>
          </a:xfrm>
          <a:prstGeom prst="rect">
            <a:avLst/>
          </a:prstGeom>
          <a:solidFill>
            <a:srgbClr val="FF9966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</a:t>
            </a:r>
            <a:r>
              <a:rPr lang="ru-RU" sz="24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</a:t>
            </a:r>
            <a:r>
              <a:rPr lang="en-US" sz="2400" b="1" i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lang="en-US" sz="24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400" b="1" baseline="30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sz="2400" b="1" baseline="3000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sz="8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2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2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2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2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2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2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2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2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2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2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2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2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2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2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 animBg="1"/>
      <p:bldP spid="152582" grpId="0"/>
      <p:bldP spid="152609" grpId="0"/>
      <p:bldP spid="152610" grpId="0"/>
      <p:bldP spid="152611" grpId="0"/>
      <p:bldP spid="152613" grpId="0"/>
      <p:bldP spid="152614" grpId="0"/>
      <p:bldP spid="15264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242" name="Object 7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35242" name="Формула" r:id="rId3" imgW="114120" imgH="215640" progId="Equation.3">
              <p:embed/>
            </p:oleObj>
          </a:graphicData>
        </a:graphic>
      </p:graphicFrame>
      <p:sp>
        <p:nvSpPr>
          <p:cNvPr id="135246" name="Rectangle 78"/>
          <p:cNvSpPr>
            <a:spLocks noChangeArrowheads="1"/>
          </p:cNvSpPr>
          <p:nvPr/>
        </p:nvSpPr>
        <p:spPr bwMode="auto">
          <a:xfrm>
            <a:off x="3059113" y="476250"/>
            <a:ext cx="59134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ru-RU" sz="3200" b="1" i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Площади полной и боковой поверхностей, объём правильной шестиугольной призмы.</a:t>
            </a:r>
            <a:r>
              <a:rPr lang="ru-RU" sz="32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grpSp>
        <p:nvGrpSpPr>
          <p:cNvPr id="135259" name="Group 91"/>
          <p:cNvGrpSpPr>
            <a:grpSpLocks/>
          </p:cNvGrpSpPr>
          <p:nvPr/>
        </p:nvGrpSpPr>
        <p:grpSpPr bwMode="auto">
          <a:xfrm>
            <a:off x="900113" y="2636838"/>
            <a:ext cx="2336800" cy="2201862"/>
            <a:chOff x="567" y="1661"/>
            <a:chExt cx="1472" cy="1387"/>
          </a:xfrm>
        </p:grpSpPr>
        <p:grpSp>
          <p:nvGrpSpPr>
            <p:cNvPr id="135239" name="Group 71"/>
            <p:cNvGrpSpPr>
              <a:grpSpLocks/>
            </p:cNvGrpSpPr>
            <p:nvPr/>
          </p:nvGrpSpPr>
          <p:grpSpPr bwMode="auto">
            <a:xfrm>
              <a:off x="839" y="1752"/>
              <a:ext cx="1200" cy="1296"/>
              <a:chOff x="720" y="2016"/>
              <a:chExt cx="1200" cy="1296"/>
            </a:xfrm>
          </p:grpSpPr>
          <p:sp>
            <p:nvSpPr>
              <p:cNvPr id="135229" name="Rectangle 61"/>
              <p:cNvSpPr>
                <a:spLocks noChangeArrowheads="1"/>
              </p:cNvSpPr>
              <p:nvPr/>
            </p:nvSpPr>
            <p:spPr bwMode="auto">
              <a:xfrm rot="-17496">
                <a:off x="720" y="2255"/>
                <a:ext cx="288" cy="960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30" name="Rectangle 62"/>
              <p:cNvSpPr>
                <a:spLocks noChangeArrowheads="1"/>
              </p:cNvSpPr>
              <p:nvPr/>
            </p:nvSpPr>
            <p:spPr bwMode="auto">
              <a:xfrm rot="-17496">
                <a:off x="1536" y="2256"/>
                <a:ext cx="336" cy="912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31" name="Rectangle 63"/>
              <p:cNvSpPr>
                <a:spLocks noChangeArrowheads="1"/>
              </p:cNvSpPr>
              <p:nvPr/>
            </p:nvSpPr>
            <p:spPr bwMode="auto">
              <a:xfrm>
                <a:off x="1008" y="2256"/>
                <a:ext cx="528" cy="105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34" name="AutoShape 66"/>
              <p:cNvSpPr>
                <a:spLocks noChangeArrowheads="1"/>
              </p:cNvSpPr>
              <p:nvPr/>
            </p:nvSpPr>
            <p:spPr bwMode="auto">
              <a:xfrm flipV="1">
                <a:off x="1536" y="3168"/>
                <a:ext cx="336" cy="144"/>
              </a:xfrm>
              <a:prstGeom prst="rtTriangle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35" name="AutoShape 67"/>
              <p:cNvSpPr>
                <a:spLocks noChangeArrowheads="1"/>
              </p:cNvSpPr>
              <p:nvPr/>
            </p:nvSpPr>
            <p:spPr bwMode="auto">
              <a:xfrm flipH="1">
                <a:off x="1440" y="2112"/>
                <a:ext cx="432" cy="192"/>
              </a:xfrm>
              <a:prstGeom prst="rtTriangle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36" name="AutoShape 68"/>
              <p:cNvSpPr>
                <a:spLocks noChangeArrowheads="1"/>
              </p:cNvSpPr>
              <p:nvPr/>
            </p:nvSpPr>
            <p:spPr bwMode="auto">
              <a:xfrm flipH="1" flipV="1">
                <a:off x="720" y="3168"/>
                <a:ext cx="288" cy="144"/>
              </a:xfrm>
              <a:prstGeom prst="rtTriangle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37" name="AutoShape 69"/>
              <p:cNvSpPr>
                <a:spLocks noChangeArrowheads="1"/>
              </p:cNvSpPr>
              <p:nvPr/>
            </p:nvSpPr>
            <p:spPr bwMode="auto">
              <a:xfrm>
                <a:off x="720" y="2160"/>
                <a:ext cx="384" cy="144"/>
              </a:xfrm>
              <a:prstGeom prst="rtTriangle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38" name="AutoShape 70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1200" cy="240"/>
              </a:xfrm>
              <a:prstGeom prst="hexagon">
                <a:avLst>
                  <a:gd name="adj" fmla="val 146250"/>
                  <a:gd name="vf" fmla="val 115470"/>
                </a:avLst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35233" name="Group 65"/>
              <p:cNvGrpSpPr>
                <a:grpSpLocks/>
              </p:cNvGrpSpPr>
              <p:nvPr/>
            </p:nvGrpSpPr>
            <p:grpSpPr bwMode="auto">
              <a:xfrm>
                <a:off x="720" y="2016"/>
                <a:ext cx="1152" cy="1296"/>
                <a:chOff x="720" y="2016"/>
                <a:chExt cx="1152" cy="1296"/>
              </a:xfrm>
            </p:grpSpPr>
            <p:sp>
              <p:nvSpPr>
                <p:cNvPr id="135211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720" y="3072"/>
                  <a:ext cx="384" cy="144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135232" name="Group 64"/>
                <p:cNvGrpSpPr>
                  <a:grpSpLocks/>
                </p:cNvGrpSpPr>
                <p:nvPr/>
              </p:nvGrpSpPr>
              <p:grpSpPr bwMode="auto">
                <a:xfrm>
                  <a:off x="720" y="2016"/>
                  <a:ext cx="1152" cy="1296"/>
                  <a:chOff x="720" y="2160"/>
                  <a:chExt cx="1152" cy="1296"/>
                </a:xfrm>
              </p:grpSpPr>
              <p:sp>
                <p:nvSpPr>
                  <p:cNvPr id="135204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2304"/>
                    <a:ext cx="288" cy="96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35205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36" y="2256"/>
                    <a:ext cx="336" cy="144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3520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2160"/>
                    <a:ext cx="240" cy="96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35207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2160"/>
                    <a:ext cx="528" cy="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35208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36" y="3312"/>
                    <a:ext cx="336" cy="144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35209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3456"/>
                    <a:ext cx="528" cy="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35210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730" y="3351"/>
                    <a:ext cx="278" cy="10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35212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114" y="3207"/>
                    <a:ext cx="528" cy="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35213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642" y="3207"/>
                    <a:ext cx="230" cy="10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35223" name="Line 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0" y="2160"/>
                    <a:ext cx="384" cy="144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35225" name="Line 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04" y="2160"/>
                    <a:ext cx="0" cy="1056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35226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32" y="2160"/>
                    <a:ext cx="0" cy="1056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35224" name="Line 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8" y="2400"/>
                    <a:ext cx="0" cy="1056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35228" name="Line 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36" y="2400"/>
                    <a:ext cx="0" cy="1056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35189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0" y="2304"/>
                    <a:ext cx="0" cy="1056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35227" name="Line 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72" y="2256"/>
                    <a:ext cx="0" cy="1056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35222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2400"/>
                    <a:ext cx="528" cy="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135247" name="Text Box 79"/>
            <p:cNvSpPr txBox="1">
              <a:spLocks noChangeArrowheads="1"/>
            </p:cNvSpPr>
            <p:nvPr/>
          </p:nvSpPr>
          <p:spPr bwMode="auto">
            <a:xfrm>
              <a:off x="1292" y="1661"/>
              <a:ext cx="2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 b="1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</a:t>
              </a:r>
            </a:p>
          </p:txBody>
        </p:sp>
        <p:sp>
          <p:nvSpPr>
            <p:cNvPr id="135248" name="Text Box 80"/>
            <p:cNvSpPr txBox="1">
              <a:spLocks noChangeArrowheads="1"/>
            </p:cNvSpPr>
            <p:nvPr/>
          </p:nvSpPr>
          <p:spPr bwMode="auto">
            <a:xfrm>
              <a:off x="567" y="2358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</a:t>
              </a:r>
            </a:p>
          </p:txBody>
        </p:sp>
      </p:grpSp>
      <p:sp>
        <p:nvSpPr>
          <p:cNvPr id="135249" name="Text Box 81"/>
          <p:cNvSpPr txBox="1">
            <a:spLocks noChangeArrowheads="1"/>
          </p:cNvSpPr>
          <p:nvPr/>
        </p:nvSpPr>
        <p:spPr bwMode="auto">
          <a:xfrm>
            <a:off x="4284663" y="3429000"/>
            <a:ext cx="1398587" cy="617538"/>
          </a:xfrm>
          <a:prstGeom prst="rect">
            <a:avLst/>
          </a:prstGeom>
          <a:solidFill>
            <a:srgbClr val="FF9966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</a:t>
            </a:r>
            <a:r>
              <a:rPr lang="ru-RU" sz="24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</a:t>
            </a:r>
            <a:r>
              <a:rPr lang="ru-RU" sz="2400" b="1" i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ru-RU" sz="24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lang="ru-RU" sz="24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ru-RU" sz="24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</a:t>
            </a:r>
            <a:r>
              <a:rPr lang="en-US" sz="24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endParaRPr lang="ru-RU" sz="24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sz="8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35250" name="Object 82"/>
          <p:cNvGraphicFramePr>
            <a:graphicFrameLocks noChangeAspect="1"/>
          </p:cNvGraphicFramePr>
          <p:nvPr/>
        </p:nvGraphicFramePr>
        <p:xfrm>
          <a:off x="2124075" y="4941888"/>
          <a:ext cx="6756400" cy="863600"/>
        </p:xfrm>
        <a:graphic>
          <a:graphicData uri="http://schemas.openxmlformats.org/presentationml/2006/ole">
            <p:oleObj spid="_x0000_s135250" name="Формула" r:id="rId4" imgW="3987720" imgH="431640" progId="Equation.3">
              <p:embed/>
            </p:oleObj>
          </a:graphicData>
        </a:graphic>
      </p:graphicFrame>
      <p:graphicFrame>
        <p:nvGraphicFramePr>
          <p:cNvPr id="135252" name="Object 84"/>
          <p:cNvGraphicFramePr>
            <a:graphicFrameLocks noChangeAspect="1"/>
          </p:cNvGraphicFramePr>
          <p:nvPr/>
        </p:nvGraphicFramePr>
        <p:xfrm>
          <a:off x="4284663" y="2492375"/>
          <a:ext cx="3095625" cy="792163"/>
        </p:xfrm>
        <a:graphic>
          <a:graphicData uri="http://schemas.openxmlformats.org/presentationml/2006/ole">
            <p:oleObj spid="_x0000_s135252" name="Формула" r:id="rId5" imgW="1777680" imgH="431640" progId="Equation.3">
              <p:embed/>
            </p:oleObj>
          </a:graphicData>
        </a:graphic>
      </p:graphicFrame>
      <p:sp>
        <p:nvSpPr>
          <p:cNvPr id="135253" name="Text Box 85"/>
          <p:cNvSpPr txBox="1">
            <a:spLocks noChangeArrowheads="1"/>
          </p:cNvSpPr>
          <p:nvPr/>
        </p:nvSpPr>
        <p:spPr bwMode="auto">
          <a:xfrm>
            <a:off x="3635375" y="2708275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</a:t>
            </a:r>
          </a:p>
        </p:txBody>
      </p:sp>
      <p:sp>
        <p:nvSpPr>
          <p:cNvPr id="135254" name="Text Box 86"/>
          <p:cNvSpPr txBox="1">
            <a:spLocks noChangeArrowheads="1"/>
          </p:cNvSpPr>
          <p:nvPr/>
        </p:nvSpPr>
        <p:spPr bwMode="auto">
          <a:xfrm>
            <a:off x="3635375" y="3573463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</a:t>
            </a:r>
          </a:p>
        </p:txBody>
      </p:sp>
      <p:sp>
        <p:nvSpPr>
          <p:cNvPr id="135255" name="Text Box 87"/>
          <p:cNvSpPr txBox="1">
            <a:spLocks noChangeArrowheads="1"/>
          </p:cNvSpPr>
          <p:nvPr/>
        </p:nvSpPr>
        <p:spPr bwMode="auto">
          <a:xfrm>
            <a:off x="3635375" y="4149725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</a:t>
            </a:r>
          </a:p>
        </p:txBody>
      </p:sp>
      <p:graphicFrame>
        <p:nvGraphicFramePr>
          <p:cNvPr id="135256" name="Object 88"/>
          <p:cNvGraphicFramePr>
            <a:graphicFrameLocks noChangeAspect="1"/>
          </p:cNvGraphicFramePr>
          <p:nvPr/>
        </p:nvGraphicFramePr>
        <p:xfrm>
          <a:off x="4284663" y="4221163"/>
          <a:ext cx="2911475" cy="417512"/>
        </p:xfrm>
        <a:graphic>
          <a:graphicData uri="http://schemas.openxmlformats.org/presentationml/2006/ole">
            <p:oleObj spid="_x0000_s135256" name="Формула" r:id="rId6" imgW="1447560" imgH="228600" progId="Equation.3">
              <p:embed/>
            </p:oleObj>
          </a:graphicData>
        </a:graphic>
      </p:graphicFrame>
      <p:sp>
        <p:nvSpPr>
          <p:cNvPr id="135257" name="Text Box 89"/>
          <p:cNvSpPr txBox="1">
            <a:spLocks noChangeArrowheads="1"/>
          </p:cNvSpPr>
          <p:nvPr/>
        </p:nvSpPr>
        <p:spPr bwMode="auto">
          <a:xfrm>
            <a:off x="1476375" y="5157788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</a:t>
            </a:r>
          </a:p>
        </p:txBody>
      </p:sp>
      <p:sp>
        <p:nvSpPr>
          <p:cNvPr id="135258" name="Text Box 90"/>
          <p:cNvSpPr txBox="1">
            <a:spLocks noChangeArrowheads="1"/>
          </p:cNvSpPr>
          <p:nvPr/>
        </p:nvSpPr>
        <p:spPr bwMode="auto">
          <a:xfrm>
            <a:off x="3708400" y="6092825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</a:t>
            </a:r>
          </a:p>
        </p:txBody>
      </p:sp>
      <p:graphicFrame>
        <p:nvGraphicFramePr>
          <p:cNvPr id="135260" name="Object 92"/>
          <p:cNvGraphicFramePr>
            <a:graphicFrameLocks noChangeAspect="1"/>
          </p:cNvGraphicFramePr>
          <p:nvPr/>
        </p:nvGraphicFramePr>
        <p:xfrm>
          <a:off x="4289425" y="5949950"/>
          <a:ext cx="3375025" cy="792163"/>
        </p:xfrm>
        <a:graphic>
          <a:graphicData uri="http://schemas.openxmlformats.org/presentationml/2006/ole">
            <p:oleObj spid="_x0000_s135260" name="Формула" r:id="rId7" imgW="15872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3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5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5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5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5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5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5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5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5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5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5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5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5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5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5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5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5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5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5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5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5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5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246" grpId="0"/>
      <p:bldP spid="135249" grpId="0" animBg="1"/>
      <p:bldP spid="135253" grpId="0"/>
      <p:bldP spid="135254" grpId="0"/>
      <p:bldP spid="135255" grpId="0"/>
      <p:bldP spid="135257" grpId="0"/>
      <p:bldP spid="1352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981075"/>
            <a:ext cx="6264275" cy="779463"/>
          </a:xfrm>
        </p:spPr>
        <p:txBody>
          <a:bodyPr/>
          <a:lstStyle/>
          <a:p>
            <a:pPr algn="ctr"/>
            <a:r>
              <a:rPr lang="ru-RU" sz="4800" i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Сечения призмы</a:t>
            </a:r>
            <a:r>
              <a:rPr lang="en-US" sz="4800" i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sz="4800" i="1" u="sng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25041" name="Group 113"/>
          <p:cNvGrpSpPr>
            <a:grpSpLocks/>
          </p:cNvGrpSpPr>
          <p:nvPr/>
        </p:nvGrpSpPr>
        <p:grpSpPr bwMode="auto">
          <a:xfrm>
            <a:off x="1143000" y="3505200"/>
            <a:ext cx="2425700" cy="2133600"/>
            <a:chOff x="720" y="2208"/>
            <a:chExt cx="1528" cy="1344"/>
          </a:xfrm>
        </p:grpSpPr>
        <p:sp>
          <p:nvSpPr>
            <p:cNvPr id="125016" name="AutoShape 88" descr="Широкий диагональный 2"/>
            <p:cNvSpPr>
              <a:spLocks noChangeArrowheads="1"/>
            </p:cNvSpPr>
            <p:nvPr/>
          </p:nvSpPr>
          <p:spPr bwMode="auto">
            <a:xfrm>
              <a:off x="960" y="2832"/>
              <a:ext cx="1056" cy="144"/>
            </a:xfrm>
            <a:prstGeom prst="parallelogram">
              <a:avLst>
                <a:gd name="adj" fmla="val 159025"/>
              </a:avLst>
            </a:prstGeom>
            <a:pattFill prst="wdUpDiag">
              <a:fgClr>
                <a:srgbClr val="FF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5040" name="Group 112"/>
            <p:cNvGrpSpPr>
              <a:grpSpLocks/>
            </p:cNvGrpSpPr>
            <p:nvPr/>
          </p:nvGrpSpPr>
          <p:grpSpPr bwMode="auto">
            <a:xfrm>
              <a:off x="720" y="2208"/>
              <a:ext cx="1528" cy="1344"/>
              <a:chOff x="720" y="2160"/>
              <a:chExt cx="1528" cy="1344"/>
            </a:xfrm>
          </p:grpSpPr>
          <p:sp>
            <p:nvSpPr>
              <p:cNvPr id="124932" name="Line 4"/>
              <p:cNvSpPr>
                <a:spLocks noChangeShapeType="1"/>
              </p:cNvSpPr>
              <p:nvPr/>
            </p:nvSpPr>
            <p:spPr bwMode="auto">
              <a:xfrm flipV="1">
                <a:off x="1776" y="3360"/>
                <a:ext cx="240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24941" name="Line 13"/>
              <p:cNvSpPr>
                <a:spLocks noChangeShapeType="1"/>
              </p:cNvSpPr>
              <p:nvPr/>
            </p:nvSpPr>
            <p:spPr bwMode="auto">
              <a:xfrm>
                <a:off x="1200" y="3360"/>
                <a:ext cx="81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24942" name="Line 14"/>
              <p:cNvSpPr>
                <a:spLocks noChangeShapeType="1"/>
              </p:cNvSpPr>
              <p:nvPr/>
            </p:nvSpPr>
            <p:spPr bwMode="auto">
              <a:xfrm flipV="1">
                <a:off x="960" y="3360"/>
                <a:ext cx="240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24943" name="Line 15"/>
              <p:cNvSpPr>
                <a:spLocks noChangeShapeType="1"/>
              </p:cNvSpPr>
              <p:nvPr/>
            </p:nvSpPr>
            <p:spPr bwMode="auto">
              <a:xfrm>
                <a:off x="960" y="2304"/>
                <a:ext cx="0" cy="12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24944" name="Line 16"/>
              <p:cNvSpPr>
                <a:spLocks noChangeShapeType="1"/>
              </p:cNvSpPr>
              <p:nvPr/>
            </p:nvSpPr>
            <p:spPr bwMode="auto">
              <a:xfrm>
                <a:off x="960" y="3504"/>
                <a:ext cx="81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24946" name="Line 18"/>
              <p:cNvSpPr>
                <a:spLocks noChangeShapeType="1"/>
              </p:cNvSpPr>
              <p:nvPr/>
            </p:nvSpPr>
            <p:spPr bwMode="auto">
              <a:xfrm>
                <a:off x="2016" y="2160"/>
                <a:ext cx="0" cy="12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24947" name="Line 19"/>
              <p:cNvSpPr>
                <a:spLocks noChangeShapeType="1"/>
              </p:cNvSpPr>
              <p:nvPr/>
            </p:nvSpPr>
            <p:spPr bwMode="auto">
              <a:xfrm flipV="1">
                <a:off x="960" y="2160"/>
                <a:ext cx="240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24948" name="Line 20"/>
              <p:cNvSpPr>
                <a:spLocks noChangeShapeType="1"/>
              </p:cNvSpPr>
              <p:nvPr/>
            </p:nvSpPr>
            <p:spPr bwMode="auto">
              <a:xfrm flipV="1">
                <a:off x="1776" y="2160"/>
                <a:ext cx="240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24949" name="Line 21"/>
              <p:cNvSpPr>
                <a:spLocks noChangeShapeType="1"/>
              </p:cNvSpPr>
              <p:nvPr/>
            </p:nvSpPr>
            <p:spPr bwMode="auto">
              <a:xfrm>
                <a:off x="1200" y="2160"/>
                <a:ext cx="81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24950" name="Line 22"/>
              <p:cNvSpPr>
                <a:spLocks noChangeShapeType="1"/>
              </p:cNvSpPr>
              <p:nvPr/>
            </p:nvSpPr>
            <p:spPr bwMode="auto">
              <a:xfrm>
                <a:off x="960" y="2304"/>
                <a:ext cx="81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24951" name="Text Box 23"/>
              <p:cNvSpPr txBox="1">
                <a:spLocks noChangeArrowheads="1"/>
              </p:cNvSpPr>
              <p:nvPr/>
            </p:nvSpPr>
            <p:spPr bwMode="auto">
              <a:xfrm>
                <a:off x="720" y="2832"/>
                <a:ext cx="2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</a:t>
                </a:r>
                <a:endParaRPr lang="ru-RU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24952" name="Text Box 24"/>
              <p:cNvSpPr txBox="1">
                <a:spLocks noChangeArrowheads="1"/>
              </p:cNvSpPr>
              <p:nvPr/>
            </p:nvSpPr>
            <p:spPr bwMode="auto">
              <a:xfrm>
                <a:off x="1824" y="2832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B</a:t>
                </a:r>
                <a:endParaRPr lang="ru-RU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24953" name="Text Box 25"/>
              <p:cNvSpPr txBox="1">
                <a:spLocks noChangeArrowheads="1"/>
              </p:cNvSpPr>
              <p:nvPr/>
            </p:nvSpPr>
            <p:spPr bwMode="auto">
              <a:xfrm>
                <a:off x="2016" y="2592"/>
                <a:ext cx="2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</a:t>
                </a:r>
                <a:endParaRPr lang="ru-RU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24954" name="Text Box 26"/>
              <p:cNvSpPr txBox="1">
                <a:spLocks noChangeArrowheads="1"/>
              </p:cNvSpPr>
              <p:nvPr/>
            </p:nvSpPr>
            <p:spPr bwMode="auto">
              <a:xfrm>
                <a:off x="1008" y="2592"/>
                <a:ext cx="2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D</a:t>
                </a:r>
                <a:endParaRPr lang="ru-RU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25017" name="Line 89"/>
              <p:cNvSpPr>
                <a:spLocks noChangeShapeType="1"/>
              </p:cNvSpPr>
              <p:nvPr/>
            </p:nvSpPr>
            <p:spPr bwMode="auto">
              <a:xfrm flipV="1">
                <a:off x="960" y="2784"/>
                <a:ext cx="240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25018" name="Line 90"/>
              <p:cNvSpPr>
                <a:spLocks noChangeShapeType="1"/>
              </p:cNvSpPr>
              <p:nvPr/>
            </p:nvSpPr>
            <p:spPr bwMode="auto">
              <a:xfrm flipV="1">
                <a:off x="1776" y="2784"/>
                <a:ext cx="240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25019" name="Line 91"/>
              <p:cNvSpPr>
                <a:spLocks noChangeShapeType="1"/>
              </p:cNvSpPr>
              <p:nvPr/>
            </p:nvSpPr>
            <p:spPr bwMode="auto">
              <a:xfrm>
                <a:off x="960" y="2928"/>
                <a:ext cx="81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25020" name="Line 92"/>
              <p:cNvSpPr>
                <a:spLocks noChangeShapeType="1"/>
              </p:cNvSpPr>
              <p:nvPr/>
            </p:nvSpPr>
            <p:spPr bwMode="auto">
              <a:xfrm>
                <a:off x="1200" y="2784"/>
                <a:ext cx="81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24945" name="Line 17"/>
              <p:cNvSpPr>
                <a:spLocks noChangeShapeType="1"/>
              </p:cNvSpPr>
              <p:nvPr/>
            </p:nvSpPr>
            <p:spPr bwMode="auto">
              <a:xfrm>
                <a:off x="1776" y="2304"/>
                <a:ext cx="0" cy="12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24940" name="Line 12"/>
              <p:cNvSpPr>
                <a:spLocks noChangeShapeType="1"/>
              </p:cNvSpPr>
              <p:nvPr/>
            </p:nvSpPr>
            <p:spPr bwMode="auto">
              <a:xfrm>
                <a:off x="1200" y="2160"/>
                <a:ext cx="0" cy="12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  <p:grpSp>
        <p:nvGrpSpPr>
          <p:cNvPr id="125046" name="Group 118"/>
          <p:cNvGrpSpPr>
            <a:grpSpLocks/>
          </p:cNvGrpSpPr>
          <p:nvPr/>
        </p:nvGrpSpPr>
        <p:grpSpPr bwMode="auto">
          <a:xfrm>
            <a:off x="4114800" y="2362200"/>
            <a:ext cx="2100263" cy="2454275"/>
            <a:chOff x="2592" y="1488"/>
            <a:chExt cx="1323" cy="1546"/>
          </a:xfrm>
        </p:grpSpPr>
        <p:sp>
          <p:nvSpPr>
            <p:cNvPr id="124960" name="Line 32"/>
            <p:cNvSpPr>
              <a:spLocks noChangeShapeType="1"/>
            </p:cNvSpPr>
            <p:nvPr/>
          </p:nvSpPr>
          <p:spPr bwMode="auto">
            <a:xfrm flipV="1">
              <a:off x="3456" y="2832"/>
              <a:ext cx="240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4975" name="Line 47"/>
            <p:cNvSpPr>
              <a:spLocks noChangeShapeType="1"/>
            </p:cNvSpPr>
            <p:nvPr/>
          </p:nvSpPr>
          <p:spPr bwMode="auto">
            <a:xfrm flipV="1">
              <a:off x="2640" y="1632"/>
              <a:ext cx="240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4977" name="Line 49"/>
            <p:cNvSpPr>
              <a:spLocks noChangeShapeType="1"/>
            </p:cNvSpPr>
            <p:nvPr/>
          </p:nvSpPr>
          <p:spPr bwMode="auto">
            <a:xfrm>
              <a:off x="2880" y="1632"/>
              <a:ext cx="81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4971" name="Line 43"/>
            <p:cNvSpPr>
              <a:spLocks noChangeShapeType="1"/>
            </p:cNvSpPr>
            <p:nvPr/>
          </p:nvSpPr>
          <p:spPr bwMode="auto">
            <a:xfrm>
              <a:off x="2640" y="1776"/>
              <a:ext cx="0" cy="12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4972" name="Line 44"/>
            <p:cNvSpPr>
              <a:spLocks noChangeShapeType="1"/>
            </p:cNvSpPr>
            <p:nvPr/>
          </p:nvSpPr>
          <p:spPr bwMode="auto">
            <a:xfrm>
              <a:off x="2640" y="2976"/>
              <a:ext cx="81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4974" name="Line 46"/>
            <p:cNvSpPr>
              <a:spLocks noChangeShapeType="1"/>
            </p:cNvSpPr>
            <p:nvPr/>
          </p:nvSpPr>
          <p:spPr bwMode="auto">
            <a:xfrm>
              <a:off x="3696" y="1632"/>
              <a:ext cx="0" cy="12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5021" name="Rectangle 93" descr="Широкий диагональный 2"/>
            <p:cNvSpPr>
              <a:spLocks noChangeArrowheads="1"/>
            </p:cNvSpPr>
            <p:nvPr/>
          </p:nvSpPr>
          <p:spPr bwMode="auto">
            <a:xfrm>
              <a:off x="2784" y="1680"/>
              <a:ext cx="816" cy="1200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4973" name="Line 45"/>
            <p:cNvSpPr>
              <a:spLocks noChangeShapeType="1"/>
            </p:cNvSpPr>
            <p:nvPr/>
          </p:nvSpPr>
          <p:spPr bwMode="auto">
            <a:xfrm>
              <a:off x="3456" y="1776"/>
              <a:ext cx="0" cy="12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5022" name="Line 94"/>
            <p:cNvSpPr>
              <a:spLocks noChangeShapeType="1"/>
            </p:cNvSpPr>
            <p:nvPr/>
          </p:nvSpPr>
          <p:spPr bwMode="auto">
            <a:xfrm>
              <a:off x="2784" y="1680"/>
              <a:ext cx="8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5023" name="Line 95"/>
            <p:cNvSpPr>
              <a:spLocks noChangeShapeType="1"/>
            </p:cNvSpPr>
            <p:nvPr/>
          </p:nvSpPr>
          <p:spPr bwMode="auto">
            <a:xfrm>
              <a:off x="2784" y="2880"/>
              <a:ext cx="8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5024" name="Line 96"/>
            <p:cNvSpPr>
              <a:spLocks noChangeShapeType="1"/>
            </p:cNvSpPr>
            <p:nvPr/>
          </p:nvSpPr>
          <p:spPr bwMode="auto">
            <a:xfrm>
              <a:off x="3600" y="1680"/>
              <a:ext cx="0" cy="1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5025" name="Line 97"/>
            <p:cNvSpPr>
              <a:spLocks noChangeShapeType="1"/>
            </p:cNvSpPr>
            <p:nvPr/>
          </p:nvSpPr>
          <p:spPr bwMode="auto">
            <a:xfrm>
              <a:off x="2784" y="1680"/>
              <a:ext cx="0" cy="1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4968" name="Line 40"/>
            <p:cNvSpPr>
              <a:spLocks noChangeShapeType="1"/>
            </p:cNvSpPr>
            <p:nvPr/>
          </p:nvSpPr>
          <p:spPr bwMode="auto">
            <a:xfrm>
              <a:off x="2880" y="1632"/>
              <a:ext cx="0" cy="12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4970" name="Line 42"/>
            <p:cNvSpPr>
              <a:spLocks noChangeShapeType="1"/>
            </p:cNvSpPr>
            <p:nvPr/>
          </p:nvSpPr>
          <p:spPr bwMode="auto">
            <a:xfrm flipV="1">
              <a:off x="2640" y="2832"/>
              <a:ext cx="240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4969" name="Line 41"/>
            <p:cNvSpPr>
              <a:spLocks noChangeShapeType="1"/>
            </p:cNvSpPr>
            <p:nvPr/>
          </p:nvSpPr>
          <p:spPr bwMode="auto">
            <a:xfrm>
              <a:off x="2880" y="2832"/>
              <a:ext cx="81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4978" name="Line 50"/>
            <p:cNvSpPr>
              <a:spLocks noChangeShapeType="1"/>
            </p:cNvSpPr>
            <p:nvPr/>
          </p:nvSpPr>
          <p:spPr bwMode="auto">
            <a:xfrm>
              <a:off x="2640" y="1776"/>
              <a:ext cx="81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4976" name="Line 48"/>
            <p:cNvSpPr>
              <a:spLocks noChangeShapeType="1"/>
            </p:cNvSpPr>
            <p:nvPr/>
          </p:nvSpPr>
          <p:spPr bwMode="auto">
            <a:xfrm flipV="1">
              <a:off x="3456" y="1632"/>
              <a:ext cx="240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5042" name="Text Box 114"/>
            <p:cNvSpPr txBox="1">
              <a:spLocks noChangeArrowheads="1"/>
            </p:cNvSpPr>
            <p:nvPr/>
          </p:nvSpPr>
          <p:spPr bwMode="auto">
            <a:xfrm>
              <a:off x="2592" y="2736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</a:t>
              </a:r>
              <a:endPara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5043" name="Text Box 115"/>
            <p:cNvSpPr txBox="1">
              <a:spLocks noChangeArrowheads="1"/>
            </p:cNvSpPr>
            <p:nvPr/>
          </p:nvSpPr>
          <p:spPr bwMode="auto">
            <a:xfrm>
              <a:off x="3600" y="2784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</a:t>
              </a:r>
              <a:endPara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5044" name="Text Box 116"/>
            <p:cNvSpPr txBox="1">
              <a:spLocks noChangeArrowheads="1"/>
            </p:cNvSpPr>
            <p:nvPr/>
          </p:nvSpPr>
          <p:spPr bwMode="auto">
            <a:xfrm>
              <a:off x="3648" y="1536"/>
              <a:ext cx="2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</a:t>
              </a:r>
              <a:endPara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5045" name="Text Box 117"/>
            <p:cNvSpPr txBox="1">
              <a:spLocks noChangeArrowheads="1"/>
            </p:cNvSpPr>
            <p:nvPr/>
          </p:nvSpPr>
          <p:spPr bwMode="auto">
            <a:xfrm>
              <a:off x="2592" y="1488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</a:t>
              </a:r>
              <a:endPara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25054" name="Group 126"/>
          <p:cNvGrpSpPr>
            <a:grpSpLocks/>
          </p:cNvGrpSpPr>
          <p:nvPr/>
        </p:nvGrpSpPr>
        <p:grpSpPr bwMode="auto">
          <a:xfrm>
            <a:off x="6461125" y="3214688"/>
            <a:ext cx="2584450" cy="2668587"/>
            <a:chOff x="4070" y="2025"/>
            <a:chExt cx="1628" cy="1681"/>
          </a:xfrm>
        </p:grpSpPr>
        <p:sp>
          <p:nvSpPr>
            <p:cNvPr id="125030" name="Line 102"/>
            <p:cNvSpPr>
              <a:spLocks noChangeShapeType="1"/>
            </p:cNvSpPr>
            <p:nvPr/>
          </p:nvSpPr>
          <p:spPr bwMode="auto">
            <a:xfrm flipV="1">
              <a:off x="4320" y="3408"/>
              <a:ext cx="1056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grpSp>
          <p:nvGrpSpPr>
            <p:cNvPr id="125053" name="Group 125"/>
            <p:cNvGrpSpPr>
              <a:grpSpLocks/>
            </p:cNvGrpSpPr>
            <p:nvPr/>
          </p:nvGrpSpPr>
          <p:grpSpPr bwMode="auto">
            <a:xfrm>
              <a:off x="4070" y="2025"/>
              <a:ext cx="1628" cy="1681"/>
              <a:chOff x="4070" y="2025"/>
              <a:chExt cx="1628" cy="1681"/>
            </a:xfrm>
          </p:grpSpPr>
          <p:sp>
            <p:nvSpPr>
              <p:cNvPr id="125026" name="Rectangle 98" descr="Широкий диагональный 2"/>
              <p:cNvSpPr>
                <a:spLocks noChangeArrowheads="1"/>
              </p:cNvSpPr>
              <p:nvPr/>
            </p:nvSpPr>
            <p:spPr bwMode="auto">
              <a:xfrm>
                <a:off x="4320" y="2352"/>
                <a:ext cx="1056" cy="1056"/>
              </a:xfrm>
              <a:prstGeom prst="rect">
                <a:avLst/>
              </a:prstGeom>
              <a:pattFill prst="wdUpDiag">
                <a:fgClr>
                  <a:srgbClr val="FF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027" name="AutoShape 99" descr="Широкий диагональный 2"/>
              <p:cNvSpPr>
                <a:spLocks noChangeArrowheads="1"/>
              </p:cNvSpPr>
              <p:nvPr/>
            </p:nvSpPr>
            <p:spPr bwMode="auto">
              <a:xfrm flipV="1">
                <a:off x="4320" y="3408"/>
                <a:ext cx="1104" cy="144"/>
              </a:xfrm>
              <a:prstGeom prst="rtTriangle">
                <a:avLst/>
              </a:prstGeom>
              <a:pattFill prst="wdUpDiag">
                <a:fgClr>
                  <a:srgbClr val="FF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028" name="AutoShape 100" descr="Широкий диагональный 2"/>
              <p:cNvSpPr>
                <a:spLocks noChangeArrowheads="1"/>
              </p:cNvSpPr>
              <p:nvPr/>
            </p:nvSpPr>
            <p:spPr bwMode="auto">
              <a:xfrm flipH="1">
                <a:off x="4272" y="2208"/>
                <a:ext cx="1104" cy="144"/>
              </a:xfrm>
              <a:prstGeom prst="rtTriangle">
                <a:avLst/>
              </a:prstGeom>
              <a:pattFill prst="wdUpDiag">
                <a:fgClr>
                  <a:srgbClr val="FF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998" name="Line 70"/>
              <p:cNvSpPr>
                <a:spLocks noChangeShapeType="1"/>
              </p:cNvSpPr>
              <p:nvPr/>
            </p:nvSpPr>
            <p:spPr bwMode="auto">
              <a:xfrm flipV="1">
                <a:off x="4320" y="3408"/>
                <a:ext cx="240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24988" name="Line 60"/>
              <p:cNvSpPr>
                <a:spLocks noChangeShapeType="1"/>
              </p:cNvSpPr>
              <p:nvPr/>
            </p:nvSpPr>
            <p:spPr bwMode="auto">
              <a:xfrm flipV="1">
                <a:off x="5136" y="3408"/>
                <a:ext cx="240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24996" name="Line 68"/>
              <p:cNvSpPr>
                <a:spLocks noChangeShapeType="1"/>
              </p:cNvSpPr>
              <p:nvPr/>
            </p:nvSpPr>
            <p:spPr bwMode="auto">
              <a:xfrm>
                <a:off x="4560" y="2208"/>
                <a:ext cx="0" cy="12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24997" name="Line 69"/>
              <p:cNvSpPr>
                <a:spLocks noChangeShapeType="1"/>
              </p:cNvSpPr>
              <p:nvPr/>
            </p:nvSpPr>
            <p:spPr bwMode="auto">
              <a:xfrm>
                <a:off x="4560" y="3408"/>
                <a:ext cx="81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25000" name="Line 72"/>
              <p:cNvSpPr>
                <a:spLocks noChangeShapeType="1"/>
              </p:cNvSpPr>
              <p:nvPr/>
            </p:nvSpPr>
            <p:spPr bwMode="auto">
              <a:xfrm>
                <a:off x="4320" y="3552"/>
                <a:ext cx="81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25002" name="Line 74"/>
              <p:cNvSpPr>
                <a:spLocks noChangeShapeType="1"/>
              </p:cNvSpPr>
              <p:nvPr/>
            </p:nvSpPr>
            <p:spPr bwMode="auto">
              <a:xfrm>
                <a:off x="5376" y="2208"/>
                <a:ext cx="0" cy="12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25003" name="Line 75"/>
              <p:cNvSpPr>
                <a:spLocks noChangeShapeType="1"/>
              </p:cNvSpPr>
              <p:nvPr/>
            </p:nvSpPr>
            <p:spPr bwMode="auto">
              <a:xfrm flipV="1">
                <a:off x="4320" y="2208"/>
                <a:ext cx="240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25005" name="Line 77"/>
              <p:cNvSpPr>
                <a:spLocks noChangeShapeType="1"/>
              </p:cNvSpPr>
              <p:nvPr/>
            </p:nvSpPr>
            <p:spPr bwMode="auto">
              <a:xfrm>
                <a:off x="4560" y="2208"/>
                <a:ext cx="81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25007" name="Text Box 79"/>
              <p:cNvSpPr txBox="1">
                <a:spLocks noChangeArrowheads="1"/>
              </p:cNvSpPr>
              <p:nvPr/>
            </p:nvSpPr>
            <p:spPr bwMode="auto">
              <a:xfrm>
                <a:off x="4128" y="3456"/>
                <a:ext cx="2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</a:t>
                </a:r>
                <a:endParaRPr lang="ru-RU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25004" name="Line 76"/>
              <p:cNvSpPr>
                <a:spLocks noChangeShapeType="1"/>
              </p:cNvSpPr>
              <p:nvPr/>
            </p:nvSpPr>
            <p:spPr bwMode="auto">
              <a:xfrm flipV="1">
                <a:off x="5136" y="2208"/>
                <a:ext cx="240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25006" name="Line 78"/>
              <p:cNvSpPr>
                <a:spLocks noChangeShapeType="1"/>
              </p:cNvSpPr>
              <p:nvPr/>
            </p:nvSpPr>
            <p:spPr bwMode="auto">
              <a:xfrm>
                <a:off x="4320" y="2352"/>
                <a:ext cx="81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24999" name="Line 71"/>
              <p:cNvSpPr>
                <a:spLocks noChangeShapeType="1"/>
              </p:cNvSpPr>
              <p:nvPr/>
            </p:nvSpPr>
            <p:spPr bwMode="auto">
              <a:xfrm>
                <a:off x="4320" y="2352"/>
                <a:ext cx="0" cy="12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25001" name="Line 73"/>
              <p:cNvSpPr>
                <a:spLocks noChangeShapeType="1"/>
              </p:cNvSpPr>
              <p:nvPr/>
            </p:nvSpPr>
            <p:spPr bwMode="auto">
              <a:xfrm>
                <a:off x="5136" y="2352"/>
                <a:ext cx="0" cy="12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25029" name="Line 101"/>
              <p:cNvSpPr>
                <a:spLocks noChangeShapeType="1"/>
              </p:cNvSpPr>
              <p:nvPr/>
            </p:nvSpPr>
            <p:spPr bwMode="auto">
              <a:xfrm flipV="1">
                <a:off x="4320" y="2208"/>
                <a:ext cx="1056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25047" name="Text Box 119"/>
              <p:cNvSpPr txBox="1">
                <a:spLocks noChangeArrowheads="1"/>
              </p:cNvSpPr>
              <p:nvPr/>
            </p:nvSpPr>
            <p:spPr bwMode="auto">
              <a:xfrm>
                <a:off x="4070" y="2169"/>
                <a:ext cx="28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</a:t>
                </a:r>
                <a:r>
                  <a:rPr lang="en-US" b="1" baseline="-250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ru-RU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25048" name="Text Box 120"/>
              <p:cNvSpPr txBox="1">
                <a:spLocks noChangeArrowheads="1"/>
              </p:cNvSpPr>
              <p:nvPr/>
            </p:nvSpPr>
            <p:spPr bwMode="auto">
              <a:xfrm>
                <a:off x="5414" y="3273"/>
                <a:ext cx="2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</a:t>
                </a:r>
                <a:endParaRPr lang="ru-RU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25049" name="Text Box 121"/>
              <p:cNvSpPr txBox="1">
                <a:spLocks noChangeArrowheads="1"/>
              </p:cNvSpPr>
              <p:nvPr/>
            </p:nvSpPr>
            <p:spPr bwMode="auto">
              <a:xfrm>
                <a:off x="5414" y="2025"/>
                <a:ext cx="28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</a:t>
                </a:r>
                <a:r>
                  <a:rPr lang="en-US" b="1" baseline="-250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ru-RU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125050" name="Text Box 122"/>
          <p:cNvSpPr txBox="1">
            <a:spLocks noChangeArrowheads="1"/>
          </p:cNvSpPr>
          <p:nvPr/>
        </p:nvSpPr>
        <p:spPr bwMode="auto">
          <a:xfrm>
            <a:off x="747713" y="5780088"/>
            <a:ext cx="3986212" cy="701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i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Перпендикулярное боковому </a:t>
            </a:r>
          </a:p>
          <a:p>
            <a:pPr algn="ctr"/>
            <a:r>
              <a:rPr lang="ru-RU" b="1" i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ребру</a:t>
            </a:r>
          </a:p>
        </p:txBody>
      </p:sp>
      <p:sp>
        <p:nvSpPr>
          <p:cNvPr id="125051" name="Text Box 123"/>
          <p:cNvSpPr txBox="1">
            <a:spLocks noChangeArrowheads="1"/>
          </p:cNvSpPr>
          <p:nvPr/>
        </p:nvSpPr>
        <p:spPr bwMode="auto">
          <a:xfrm>
            <a:off x="3424238" y="4873625"/>
            <a:ext cx="3328987" cy="701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i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Параллельное боковому</a:t>
            </a:r>
          </a:p>
          <a:p>
            <a:pPr algn="ctr"/>
            <a:r>
              <a:rPr lang="ru-RU" b="1" i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ребру</a:t>
            </a:r>
          </a:p>
        </p:txBody>
      </p:sp>
      <p:sp>
        <p:nvSpPr>
          <p:cNvPr id="125052" name="Text Box 124"/>
          <p:cNvSpPr txBox="1">
            <a:spLocks noChangeArrowheads="1"/>
          </p:cNvSpPr>
          <p:nvPr/>
        </p:nvSpPr>
        <p:spPr bwMode="auto">
          <a:xfrm>
            <a:off x="6858000" y="5864225"/>
            <a:ext cx="2011363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Диагональное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2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5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125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5050" grpId="0" animBg="1" autoUpdateAnimBg="0"/>
      <p:bldP spid="125051" grpId="0" animBg="1" autoUpdateAnimBg="0"/>
      <p:bldP spid="125052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8" name="Picture 8" descr="bd0721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60350"/>
            <a:ext cx="1801813" cy="1441450"/>
          </a:xfrm>
          <a:prstGeom prst="rect">
            <a:avLst/>
          </a:prstGeom>
          <a:noFill/>
        </p:spPr>
      </p:pic>
      <p:sp>
        <p:nvSpPr>
          <p:cNvPr id="153609" name="Text Box 9"/>
          <p:cNvSpPr txBox="1">
            <a:spLocks noChangeArrowheads="1"/>
          </p:cNvSpPr>
          <p:nvPr/>
        </p:nvSpPr>
        <p:spPr bwMode="auto">
          <a:xfrm>
            <a:off x="5148263" y="260350"/>
            <a:ext cx="31861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8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Домашнее </a:t>
            </a:r>
          </a:p>
          <a:p>
            <a:pPr algn="ctr"/>
            <a:r>
              <a:rPr lang="ru-RU" sz="48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задание.</a:t>
            </a:r>
          </a:p>
        </p:txBody>
      </p:sp>
      <p:sp>
        <p:nvSpPr>
          <p:cNvPr id="153610" name="Text Box 10"/>
          <p:cNvSpPr txBox="1">
            <a:spLocks noChangeArrowheads="1"/>
          </p:cNvSpPr>
          <p:nvPr/>
        </p:nvSpPr>
        <p:spPr bwMode="auto">
          <a:xfrm>
            <a:off x="3779838" y="3141663"/>
            <a:ext cx="4392612" cy="2220912"/>
          </a:xfrm>
          <a:prstGeom prst="rect">
            <a:avLst/>
          </a:prstGeom>
          <a:solidFill>
            <a:srgbClr val="FF9966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Выучить теорию по </a:t>
            </a:r>
            <a:endParaRPr lang="en-US" sz="3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лекции и учебнику. </a:t>
            </a:r>
          </a:p>
          <a:p>
            <a:pPr>
              <a:buFontTx/>
              <a:buChar char="•"/>
            </a:pPr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 Задачи: учебник </a:t>
            </a:r>
            <a:endParaRPr lang="en-US" sz="3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стр.64 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 №230, 231.</a:t>
            </a:r>
            <a:endParaRPr lang="en-US" sz="3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sz="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3611" name="Picture 11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852738"/>
            <a:ext cx="2447925" cy="3024187"/>
          </a:xfrm>
          <a:prstGeom prst="rect">
            <a:avLst/>
          </a:prstGeom>
          <a:solidFill>
            <a:srgbClr val="FF9966"/>
          </a:solidFill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9" grpId="0"/>
      <p:bldP spid="1536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900113" y="692150"/>
            <a:ext cx="8001000" cy="639763"/>
          </a:xfrm>
        </p:spPr>
        <p:txBody>
          <a:bodyPr/>
          <a:lstStyle/>
          <a:p>
            <a:r>
              <a:rPr lang="ru-RU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Тест на концентрацию внимания</a:t>
            </a: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755650" y="2133600"/>
            <a:ext cx="3978275" cy="43592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Площадь равностороннего</a:t>
            </a:r>
          </a:p>
          <a:p>
            <a:pPr marL="457200" indent="-457200"/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треугольника</a:t>
            </a:r>
          </a:p>
          <a:p>
            <a:pPr marL="457200" indent="-457200">
              <a:buFontTx/>
              <a:buAutoNum type="arabicPeriod" startAt="2"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Формула Герона</a:t>
            </a:r>
          </a:p>
          <a:p>
            <a:pPr marL="457200" indent="-457200">
              <a:buFontTx/>
              <a:buAutoNum type="arabicPeriod" startAt="2"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Площадь ромба</a:t>
            </a:r>
          </a:p>
          <a:p>
            <a:pPr marL="457200" indent="-457200">
              <a:buFontTx/>
              <a:buAutoNum type="arabicPeriod" startAt="2"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Теорема Пифагора</a:t>
            </a:r>
          </a:p>
          <a:p>
            <a:pPr marL="457200" indent="-457200">
              <a:buFontTx/>
              <a:buAutoNum type="arabicPeriod" startAt="2"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Площадь прямоугольного</a:t>
            </a:r>
          </a:p>
          <a:p>
            <a:pPr marL="457200" indent="-457200"/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треугольника</a:t>
            </a:r>
          </a:p>
          <a:p>
            <a:pPr marL="457200" indent="-457200">
              <a:buFontTx/>
              <a:buAutoNum type="arabicPeriod" startAt="6"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Теорема косинусов</a:t>
            </a:r>
          </a:p>
          <a:p>
            <a:pPr marL="457200" indent="-457200">
              <a:buFontTx/>
              <a:buAutoNum type="arabicPeriod" startAt="6"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Сторона равностороннего</a:t>
            </a:r>
          </a:p>
          <a:p>
            <a:pPr marL="457200" indent="-457200"/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треугольника через радиус</a:t>
            </a:r>
          </a:p>
          <a:p>
            <a:pPr marL="457200" indent="-457200"/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описанной окружности</a:t>
            </a:r>
          </a:p>
          <a:p>
            <a:pPr marL="457200" indent="-457200">
              <a:buFontTx/>
              <a:buAutoNum type="arabicPeriod" startAt="8"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Радиус описанной около квадрата окружности</a:t>
            </a:r>
          </a:p>
          <a:p>
            <a:pPr marL="457200" indent="-457200">
              <a:buFontTx/>
              <a:buAutoNum type="arabicPeriod" startAt="8"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Площадь трапеции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755650" y="1341438"/>
            <a:ext cx="8037513" cy="701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течении одной минуты найдите соответствие между названием </a:t>
            </a:r>
          </a:p>
          <a:p>
            <a:pPr algn="ctr"/>
            <a:r>
              <a:rPr lang="ru-RU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формулы и ее математическим выражением.</a:t>
            </a:r>
          </a:p>
        </p:txBody>
      </p:sp>
      <p:graphicFrame>
        <p:nvGraphicFramePr>
          <p:cNvPr id="129058" name="Object 34"/>
          <p:cNvGraphicFramePr>
            <a:graphicFrameLocks noChangeAspect="1"/>
          </p:cNvGraphicFramePr>
          <p:nvPr/>
        </p:nvGraphicFramePr>
        <p:xfrm>
          <a:off x="4859338" y="2133600"/>
          <a:ext cx="3849687" cy="4391025"/>
        </p:xfrm>
        <a:graphic>
          <a:graphicData uri="http://schemas.openxmlformats.org/presentationml/2006/ole">
            <p:oleObj spid="_x0000_s129058" name="Формула" r:id="rId4" imgW="2247840" imgH="3581280" progId="Equation.3">
              <p:embed/>
            </p:oleObj>
          </a:graphicData>
        </a:graphic>
      </p:graphicFrame>
      <p:graphicFrame>
        <p:nvGraphicFramePr>
          <p:cNvPr id="129066" name="Object 42"/>
          <p:cNvGraphicFramePr>
            <a:graphicFrameLocks noChangeAspect="1"/>
          </p:cNvGraphicFramePr>
          <p:nvPr/>
        </p:nvGraphicFramePr>
        <p:xfrm>
          <a:off x="4859338" y="2133600"/>
          <a:ext cx="3806825" cy="4464050"/>
        </p:xfrm>
        <a:graphic>
          <a:graphicData uri="http://schemas.openxmlformats.org/presentationml/2006/ole">
            <p:oleObj spid="_x0000_s129066" name="Формула" r:id="rId5" imgW="2222280" imgH="3581280" progId="Equation.3">
              <p:embed/>
            </p:oleObj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9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9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9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9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9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129027" grpId="0" animBg="1" autoUpdateAnimBg="0"/>
      <p:bldP spid="12903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82" name="AutoShape 78"/>
          <p:cNvSpPr>
            <a:spLocks noChangeArrowheads="1"/>
          </p:cNvSpPr>
          <p:nvPr/>
        </p:nvSpPr>
        <p:spPr bwMode="auto">
          <a:xfrm>
            <a:off x="2438400" y="4876800"/>
            <a:ext cx="4876800" cy="914400"/>
          </a:xfrm>
          <a:prstGeom prst="parallelogram">
            <a:avLst>
              <a:gd name="adj" fmla="val 133333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442800" rIns="2178000" anchor="ctr"/>
          <a:lstStyle/>
          <a:p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β</a:t>
            </a:r>
            <a:endParaRPr lang="ru-RU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8381" name="AutoShape 77"/>
          <p:cNvSpPr>
            <a:spLocks noChangeArrowheads="1"/>
          </p:cNvSpPr>
          <p:nvPr/>
        </p:nvSpPr>
        <p:spPr bwMode="auto">
          <a:xfrm>
            <a:off x="2819400" y="2971800"/>
            <a:ext cx="5029200" cy="914400"/>
          </a:xfrm>
          <a:prstGeom prst="parallelogram">
            <a:avLst>
              <a:gd name="adj" fmla="val 1375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442800" rIns="2394000" anchor="ctr"/>
          <a:lstStyle/>
          <a:p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α</a:t>
            </a:r>
            <a:endParaRPr lang="ru-RU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836613"/>
            <a:ext cx="6553200" cy="779462"/>
          </a:xfrm>
        </p:spPr>
        <p:txBody>
          <a:bodyPr/>
          <a:lstStyle/>
          <a:p>
            <a:pPr algn="ctr"/>
            <a:r>
              <a:rPr lang="ru-RU" sz="4400" i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Построение призмы</a:t>
            </a:r>
          </a:p>
        </p:txBody>
      </p:sp>
      <p:sp>
        <p:nvSpPr>
          <p:cNvPr id="98477" name="Oval 173"/>
          <p:cNvSpPr>
            <a:spLocks noChangeArrowheads="1"/>
          </p:cNvSpPr>
          <p:nvPr/>
        </p:nvSpPr>
        <p:spPr bwMode="auto">
          <a:xfrm>
            <a:off x="4267200" y="50292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8486" name="AutoShape 182"/>
          <p:cNvSpPr>
            <a:spLocks noChangeArrowheads="1"/>
          </p:cNvSpPr>
          <p:nvPr/>
        </p:nvSpPr>
        <p:spPr bwMode="auto">
          <a:xfrm>
            <a:off x="4419600" y="3200400"/>
            <a:ext cx="1905000" cy="457200"/>
          </a:xfrm>
          <a:prstGeom prst="hexagon">
            <a:avLst>
              <a:gd name="adj" fmla="val 100559"/>
              <a:gd name="vf" fmla="val 115470"/>
            </a:avLst>
          </a:prstGeom>
          <a:solidFill>
            <a:srgbClr val="00CC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8484" name="Rectangle 180"/>
          <p:cNvSpPr>
            <a:spLocks noChangeArrowheads="1"/>
          </p:cNvSpPr>
          <p:nvPr/>
        </p:nvSpPr>
        <p:spPr bwMode="auto">
          <a:xfrm rot="1080000">
            <a:off x="4038600" y="3505200"/>
            <a:ext cx="682625" cy="1990725"/>
          </a:xfrm>
          <a:prstGeom prst="rect">
            <a:avLst/>
          </a:prstGeom>
          <a:solidFill>
            <a:srgbClr val="00CC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8459" name="Oval 155"/>
          <p:cNvSpPr>
            <a:spLocks noChangeArrowheads="1"/>
          </p:cNvSpPr>
          <p:nvPr/>
        </p:nvSpPr>
        <p:spPr bwMode="auto">
          <a:xfrm>
            <a:off x="4876800" y="31242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8460" name="Oval 156"/>
          <p:cNvSpPr>
            <a:spLocks noChangeArrowheads="1"/>
          </p:cNvSpPr>
          <p:nvPr/>
        </p:nvSpPr>
        <p:spPr bwMode="auto">
          <a:xfrm>
            <a:off x="5715000" y="31242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8458" name="Oval 154"/>
          <p:cNvSpPr>
            <a:spLocks noChangeArrowheads="1"/>
          </p:cNvSpPr>
          <p:nvPr/>
        </p:nvSpPr>
        <p:spPr bwMode="auto">
          <a:xfrm>
            <a:off x="4267200" y="33528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8492" name="AutoShape 188"/>
          <p:cNvSpPr>
            <a:spLocks noChangeArrowheads="1"/>
          </p:cNvSpPr>
          <p:nvPr/>
        </p:nvSpPr>
        <p:spPr bwMode="auto">
          <a:xfrm>
            <a:off x="3810000" y="5105400"/>
            <a:ext cx="1905000" cy="457200"/>
          </a:xfrm>
          <a:prstGeom prst="hexagon">
            <a:avLst>
              <a:gd name="adj" fmla="val 107562"/>
              <a:gd name="vf" fmla="val 115470"/>
            </a:avLst>
          </a:prstGeom>
          <a:solidFill>
            <a:srgbClr val="00CC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8481" name="Oval 177"/>
          <p:cNvSpPr>
            <a:spLocks noChangeArrowheads="1"/>
          </p:cNvSpPr>
          <p:nvPr/>
        </p:nvSpPr>
        <p:spPr bwMode="auto">
          <a:xfrm>
            <a:off x="4343400" y="54864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8478" name="Oval 174"/>
          <p:cNvSpPr>
            <a:spLocks noChangeArrowheads="1"/>
          </p:cNvSpPr>
          <p:nvPr/>
        </p:nvSpPr>
        <p:spPr bwMode="auto">
          <a:xfrm>
            <a:off x="5105400" y="50292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8508" name="Group 204"/>
          <p:cNvGrpSpPr>
            <a:grpSpLocks/>
          </p:cNvGrpSpPr>
          <p:nvPr/>
        </p:nvGrpSpPr>
        <p:grpSpPr bwMode="auto">
          <a:xfrm>
            <a:off x="4495800" y="3505200"/>
            <a:ext cx="1298575" cy="2081213"/>
            <a:chOff x="2830" y="2208"/>
            <a:chExt cx="818" cy="1311"/>
          </a:xfrm>
        </p:grpSpPr>
        <p:sp>
          <p:nvSpPr>
            <p:cNvPr id="98493" name="Rectangle 189"/>
            <p:cNvSpPr>
              <a:spLocks noChangeArrowheads="1"/>
            </p:cNvSpPr>
            <p:nvPr/>
          </p:nvSpPr>
          <p:spPr bwMode="auto">
            <a:xfrm rot="1020847">
              <a:off x="2959" y="2364"/>
              <a:ext cx="477" cy="1103"/>
            </a:xfrm>
            <a:prstGeom prst="rect">
              <a:avLst/>
            </a:prstGeom>
            <a:solidFill>
              <a:srgbClr val="00CC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496" name="AutoShape 192"/>
            <p:cNvSpPr>
              <a:spLocks noChangeArrowheads="1"/>
            </p:cNvSpPr>
            <p:nvPr/>
          </p:nvSpPr>
          <p:spPr bwMode="auto">
            <a:xfrm>
              <a:off x="2830" y="3375"/>
              <a:ext cx="432" cy="144"/>
            </a:xfrm>
            <a:prstGeom prst="rtTriangle">
              <a:avLst/>
            </a:prstGeom>
            <a:solidFill>
              <a:srgbClr val="00CC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497" name="AutoShape 193"/>
            <p:cNvSpPr>
              <a:spLocks noChangeArrowheads="1"/>
            </p:cNvSpPr>
            <p:nvPr/>
          </p:nvSpPr>
          <p:spPr bwMode="auto">
            <a:xfrm rot="11849075" flipV="1">
              <a:off x="3175" y="2208"/>
              <a:ext cx="473" cy="191"/>
            </a:xfrm>
            <a:prstGeom prst="rtTriangle">
              <a:avLst/>
            </a:prstGeom>
            <a:solidFill>
              <a:srgbClr val="00CC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8504" name="Group 200"/>
          <p:cNvGrpSpPr>
            <a:grpSpLocks/>
          </p:cNvGrpSpPr>
          <p:nvPr/>
        </p:nvGrpSpPr>
        <p:grpSpPr bwMode="auto">
          <a:xfrm>
            <a:off x="5257800" y="3352800"/>
            <a:ext cx="990600" cy="2286000"/>
            <a:chOff x="3312" y="2111"/>
            <a:chExt cx="624" cy="1440"/>
          </a:xfrm>
        </p:grpSpPr>
        <p:sp>
          <p:nvSpPr>
            <p:cNvPr id="98500" name="Rectangle 196"/>
            <p:cNvSpPr>
              <a:spLocks noChangeArrowheads="1"/>
            </p:cNvSpPr>
            <p:nvPr/>
          </p:nvSpPr>
          <p:spPr bwMode="auto">
            <a:xfrm rot="1026418">
              <a:off x="3483" y="2301"/>
              <a:ext cx="288" cy="1059"/>
            </a:xfrm>
            <a:prstGeom prst="rect">
              <a:avLst/>
            </a:prstGeom>
            <a:solidFill>
              <a:srgbClr val="00CC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502" name="AutoShape 198"/>
            <p:cNvSpPr>
              <a:spLocks noChangeArrowheads="1"/>
            </p:cNvSpPr>
            <p:nvPr/>
          </p:nvSpPr>
          <p:spPr bwMode="auto">
            <a:xfrm rot="1170550" flipH="1">
              <a:off x="3697" y="2111"/>
              <a:ext cx="239" cy="241"/>
            </a:xfrm>
            <a:prstGeom prst="rtTriangle">
              <a:avLst/>
            </a:prstGeom>
            <a:solidFill>
              <a:srgbClr val="00CC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503" name="AutoShape 199"/>
            <p:cNvSpPr>
              <a:spLocks noChangeArrowheads="1"/>
            </p:cNvSpPr>
            <p:nvPr/>
          </p:nvSpPr>
          <p:spPr bwMode="auto">
            <a:xfrm rot="-4079656" flipH="1" flipV="1">
              <a:off x="3313" y="3311"/>
              <a:ext cx="239" cy="241"/>
            </a:xfrm>
            <a:prstGeom prst="rtTriangle">
              <a:avLst/>
            </a:prstGeom>
            <a:solidFill>
              <a:srgbClr val="00CC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8476" name="Oval 172"/>
          <p:cNvSpPr>
            <a:spLocks noChangeArrowheads="1"/>
          </p:cNvSpPr>
          <p:nvPr/>
        </p:nvSpPr>
        <p:spPr bwMode="auto">
          <a:xfrm>
            <a:off x="3657600" y="52578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8480" name="Oval 176"/>
          <p:cNvSpPr>
            <a:spLocks noChangeArrowheads="1"/>
          </p:cNvSpPr>
          <p:nvPr/>
        </p:nvSpPr>
        <p:spPr bwMode="auto">
          <a:xfrm>
            <a:off x="5105400" y="54864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8479" name="Oval 175"/>
          <p:cNvSpPr>
            <a:spLocks noChangeArrowheads="1"/>
          </p:cNvSpPr>
          <p:nvPr/>
        </p:nvSpPr>
        <p:spPr bwMode="auto">
          <a:xfrm>
            <a:off x="5638800" y="52578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8463" name="Oval 159"/>
          <p:cNvSpPr>
            <a:spLocks noChangeArrowheads="1"/>
          </p:cNvSpPr>
          <p:nvPr/>
        </p:nvSpPr>
        <p:spPr bwMode="auto">
          <a:xfrm>
            <a:off x="4953000" y="35814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8392" name="Line 88"/>
          <p:cNvSpPr>
            <a:spLocks noChangeShapeType="1"/>
          </p:cNvSpPr>
          <p:nvPr/>
        </p:nvSpPr>
        <p:spPr bwMode="auto">
          <a:xfrm>
            <a:off x="4953000" y="3200400"/>
            <a:ext cx="838200" cy="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8401" name="Line 97"/>
          <p:cNvSpPr>
            <a:spLocks noChangeShapeType="1"/>
          </p:cNvSpPr>
          <p:nvPr/>
        </p:nvSpPr>
        <p:spPr bwMode="auto">
          <a:xfrm flipV="1">
            <a:off x="3733800" y="5105400"/>
            <a:ext cx="609600" cy="22860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8413" name="Line 109"/>
          <p:cNvSpPr>
            <a:spLocks noChangeShapeType="1"/>
          </p:cNvSpPr>
          <p:nvPr/>
        </p:nvSpPr>
        <p:spPr bwMode="auto">
          <a:xfrm>
            <a:off x="4343400" y="5105400"/>
            <a:ext cx="83820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8414" name="Line 110"/>
          <p:cNvSpPr>
            <a:spLocks noChangeShapeType="1"/>
          </p:cNvSpPr>
          <p:nvPr/>
        </p:nvSpPr>
        <p:spPr bwMode="auto">
          <a:xfrm>
            <a:off x="5181600" y="5105400"/>
            <a:ext cx="533400" cy="22860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8395" name="Line 91"/>
          <p:cNvSpPr>
            <a:spLocks noChangeShapeType="1"/>
          </p:cNvSpPr>
          <p:nvPr/>
        </p:nvSpPr>
        <p:spPr bwMode="auto">
          <a:xfrm flipH="1">
            <a:off x="5029200" y="3657600"/>
            <a:ext cx="762000" cy="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8391" name="Line 87"/>
          <p:cNvSpPr>
            <a:spLocks noChangeShapeType="1"/>
          </p:cNvSpPr>
          <p:nvPr/>
        </p:nvSpPr>
        <p:spPr bwMode="auto">
          <a:xfrm flipV="1">
            <a:off x="4343400" y="3200400"/>
            <a:ext cx="609600" cy="2286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8396" name="Line 92"/>
          <p:cNvSpPr>
            <a:spLocks noChangeShapeType="1"/>
          </p:cNvSpPr>
          <p:nvPr/>
        </p:nvSpPr>
        <p:spPr bwMode="auto">
          <a:xfrm flipH="1" flipV="1">
            <a:off x="4343400" y="3429000"/>
            <a:ext cx="685800" cy="2286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8393" name="Line 89"/>
          <p:cNvSpPr>
            <a:spLocks noChangeShapeType="1"/>
          </p:cNvSpPr>
          <p:nvPr/>
        </p:nvSpPr>
        <p:spPr bwMode="auto">
          <a:xfrm>
            <a:off x="5791200" y="3200400"/>
            <a:ext cx="533400" cy="2286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8439" name="Line 135"/>
          <p:cNvSpPr>
            <a:spLocks noChangeShapeType="1"/>
          </p:cNvSpPr>
          <p:nvPr/>
        </p:nvSpPr>
        <p:spPr bwMode="auto">
          <a:xfrm flipH="1" flipV="1">
            <a:off x="3733800" y="5334000"/>
            <a:ext cx="685800" cy="2286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8438" name="Line 134"/>
          <p:cNvSpPr>
            <a:spLocks noChangeShapeType="1"/>
          </p:cNvSpPr>
          <p:nvPr/>
        </p:nvSpPr>
        <p:spPr bwMode="auto">
          <a:xfrm flipH="1">
            <a:off x="4419600" y="5562600"/>
            <a:ext cx="762000" cy="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8398" name="Line 94"/>
          <p:cNvSpPr>
            <a:spLocks noChangeShapeType="1"/>
          </p:cNvSpPr>
          <p:nvPr/>
        </p:nvSpPr>
        <p:spPr bwMode="auto">
          <a:xfrm flipH="1">
            <a:off x="5181600" y="5334000"/>
            <a:ext cx="533400" cy="2286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8394" name="Line 90"/>
          <p:cNvSpPr>
            <a:spLocks noChangeShapeType="1"/>
          </p:cNvSpPr>
          <p:nvPr/>
        </p:nvSpPr>
        <p:spPr bwMode="auto">
          <a:xfrm flipH="1">
            <a:off x="5791200" y="3429000"/>
            <a:ext cx="533400" cy="2286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8462" name="Oval 158"/>
          <p:cNvSpPr>
            <a:spLocks noChangeArrowheads="1"/>
          </p:cNvSpPr>
          <p:nvPr/>
        </p:nvSpPr>
        <p:spPr bwMode="auto">
          <a:xfrm>
            <a:off x="5715000" y="35814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8461" name="Oval 157"/>
          <p:cNvSpPr>
            <a:spLocks noChangeArrowheads="1"/>
          </p:cNvSpPr>
          <p:nvPr/>
        </p:nvSpPr>
        <p:spPr bwMode="auto">
          <a:xfrm>
            <a:off x="6248400" y="33528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8468" name="Group 164"/>
          <p:cNvGrpSpPr>
            <a:grpSpLocks/>
          </p:cNvGrpSpPr>
          <p:nvPr/>
        </p:nvGrpSpPr>
        <p:grpSpPr bwMode="auto">
          <a:xfrm>
            <a:off x="4876800" y="2590800"/>
            <a:ext cx="1143000" cy="3505200"/>
            <a:chOff x="3072" y="1632"/>
            <a:chExt cx="720" cy="2208"/>
          </a:xfrm>
        </p:grpSpPr>
        <p:sp>
          <p:nvSpPr>
            <p:cNvPr id="98415" name="Line 111"/>
            <p:cNvSpPr>
              <a:spLocks noChangeShapeType="1"/>
            </p:cNvSpPr>
            <p:nvPr/>
          </p:nvSpPr>
          <p:spPr bwMode="auto">
            <a:xfrm flipH="1">
              <a:off x="3648" y="1632"/>
              <a:ext cx="14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8419" name="Line 115"/>
            <p:cNvSpPr>
              <a:spLocks noChangeShapeType="1"/>
            </p:cNvSpPr>
            <p:nvPr/>
          </p:nvSpPr>
          <p:spPr bwMode="auto">
            <a:xfrm flipH="1">
              <a:off x="3504" y="2016"/>
              <a:ext cx="14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8430" name="Line 126"/>
            <p:cNvSpPr>
              <a:spLocks noChangeShapeType="1"/>
            </p:cNvSpPr>
            <p:nvPr/>
          </p:nvSpPr>
          <p:spPr bwMode="auto">
            <a:xfrm flipH="1">
              <a:off x="3120" y="3216"/>
              <a:ext cx="14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8426" name="Line 122"/>
            <p:cNvSpPr>
              <a:spLocks noChangeShapeType="1"/>
            </p:cNvSpPr>
            <p:nvPr/>
          </p:nvSpPr>
          <p:spPr bwMode="auto">
            <a:xfrm flipH="1">
              <a:off x="3264" y="2448"/>
              <a:ext cx="240" cy="76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8433" name="Line 129"/>
            <p:cNvSpPr>
              <a:spLocks noChangeShapeType="1"/>
            </p:cNvSpPr>
            <p:nvPr/>
          </p:nvSpPr>
          <p:spPr bwMode="auto">
            <a:xfrm flipH="1">
              <a:off x="3072" y="3648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98469" name="Group 165"/>
          <p:cNvGrpSpPr>
            <a:grpSpLocks/>
          </p:cNvGrpSpPr>
          <p:nvPr/>
        </p:nvGrpSpPr>
        <p:grpSpPr bwMode="auto">
          <a:xfrm>
            <a:off x="4038600" y="2590800"/>
            <a:ext cx="1143000" cy="3505200"/>
            <a:chOff x="2544" y="1632"/>
            <a:chExt cx="720" cy="2208"/>
          </a:xfrm>
        </p:grpSpPr>
        <p:sp>
          <p:nvSpPr>
            <p:cNvPr id="98411" name="Line 107"/>
            <p:cNvSpPr>
              <a:spLocks noChangeShapeType="1"/>
            </p:cNvSpPr>
            <p:nvPr/>
          </p:nvSpPr>
          <p:spPr bwMode="auto">
            <a:xfrm flipH="1">
              <a:off x="3120" y="1632"/>
              <a:ext cx="14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8418" name="Line 114"/>
            <p:cNvSpPr>
              <a:spLocks noChangeShapeType="1"/>
            </p:cNvSpPr>
            <p:nvPr/>
          </p:nvSpPr>
          <p:spPr bwMode="auto">
            <a:xfrm flipH="1">
              <a:off x="2976" y="2016"/>
              <a:ext cx="14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8423" name="Line 119"/>
            <p:cNvSpPr>
              <a:spLocks noChangeShapeType="1"/>
            </p:cNvSpPr>
            <p:nvPr/>
          </p:nvSpPr>
          <p:spPr bwMode="auto">
            <a:xfrm flipH="1">
              <a:off x="2736" y="2448"/>
              <a:ext cx="240" cy="76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8431" name="Line 127"/>
            <p:cNvSpPr>
              <a:spLocks noChangeShapeType="1"/>
            </p:cNvSpPr>
            <p:nvPr/>
          </p:nvSpPr>
          <p:spPr bwMode="auto">
            <a:xfrm flipH="1">
              <a:off x="2592" y="3216"/>
              <a:ext cx="14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8436" name="Line 132"/>
            <p:cNvSpPr>
              <a:spLocks noChangeShapeType="1"/>
            </p:cNvSpPr>
            <p:nvPr/>
          </p:nvSpPr>
          <p:spPr bwMode="auto">
            <a:xfrm flipH="1">
              <a:off x="2544" y="3648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98464" name="Group 160"/>
          <p:cNvGrpSpPr>
            <a:grpSpLocks/>
          </p:cNvGrpSpPr>
          <p:nvPr/>
        </p:nvGrpSpPr>
        <p:grpSpPr bwMode="auto">
          <a:xfrm>
            <a:off x="3505200" y="2819400"/>
            <a:ext cx="1066800" cy="3276600"/>
            <a:chOff x="2208" y="1776"/>
            <a:chExt cx="672" cy="2064"/>
          </a:xfrm>
        </p:grpSpPr>
        <p:sp>
          <p:nvSpPr>
            <p:cNvPr id="98403" name="Line 99"/>
            <p:cNvSpPr>
              <a:spLocks noChangeShapeType="1"/>
            </p:cNvSpPr>
            <p:nvPr/>
          </p:nvSpPr>
          <p:spPr bwMode="auto">
            <a:xfrm flipH="1">
              <a:off x="2640" y="2160"/>
              <a:ext cx="96" cy="2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8404" name="Line 100"/>
            <p:cNvSpPr>
              <a:spLocks noChangeShapeType="1"/>
            </p:cNvSpPr>
            <p:nvPr/>
          </p:nvSpPr>
          <p:spPr bwMode="auto">
            <a:xfrm flipH="1">
              <a:off x="2352" y="2448"/>
              <a:ext cx="288" cy="91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8405" name="Line 101"/>
            <p:cNvSpPr>
              <a:spLocks noChangeShapeType="1"/>
            </p:cNvSpPr>
            <p:nvPr/>
          </p:nvSpPr>
          <p:spPr bwMode="auto">
            <a:xfrm flipH="1">
              <a:off x="2256" y="3360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8406" name="Line 102"/>
            <p:cNvSpPr>
              <a:spLocks noChangeShapeType="1"/>
            </p:cNvSpPr>
            <p:nvPr/>
          </p:nvSpPr>
          <p:spPr bwMode="auto">
            <a:xfrm flipH="1">
              <a:off x="2208" y="3648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8407" name="Line 103"/>
            <p:cNvSpPr>
              <a:spLocks noChangeShapeType="1"/>
            </p:cNvSpPr>
            <p:nvPr/>
          </p:nvSpPr>
          <p:spPr bwMode="auto">
            <a:xfrm flipH="1">
              <a:off x="2736" y="1776"/>
              <a:ext cx="14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98465" name="Group 161"/>
          <p:cNvGrpSpPr>
            <a:grpSpLocks/>
          </p:cNvGrpSpPr>
          <p:nvPr/>
        </p:nvGrpSpPr>
        <p:grpSpPr bwMode="auto">
          <a:xfrm>
            <a:off x="4267200" y="3048000"/>
            <a:ext cx="990600" cy="3048000"/>
            <a:chOff x="2688" y="1920"/>
            <a:chExt cx="624" cy="1920"/>
          </a:xfrm>
        </p:grpSpPr>
        <p:sp>
          <p:nvSpPr>
            <p:cNvPr id="98408" name="Line 104"/>
            <p:cNvSpPr>
              <a:spLocks noChangeShapeType="1"/>
            </p:cNvSpPr>
            <p:nvPr/>
          </p:nvSpPr>
          <p:spPr bwMode="auto">
            <a:xfrm flipH="1">
              <a:off x="3168" y="1920"/>
              <a:ext cx="14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8416" name="Line 112"/>
            <p:cNvSpPr>
              <a:spLocks noChangeShapeType="1"/>
            </p:cNvSpPr>
            <p:nvPr/>
          </p:nvSpPr>
          <p:spPr bwMode="auto">
            <a:xfrm flipH="1">
              <a:off x="3120" y="2304"/>
              <a:ext cx="48" cy="14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8424" name="Line 120"/>
            <p:cNvSpPr>
              <a:spLocks noChangeShapeType="1"/>
            </p:cNvSpPr>
            <p:nvPr/>
          </p:nvSpPr>
          <p:spPr bwMode="auto">
            <a:xfrm flipH="1">
              <a:off x="2784" y="2448"/>
              <a:ext cx="336" cy="105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8428" name="Line 124"/>
            <p:cNvSpPr>
              <a:spLocks noChangeShapeType="1"/>
            </p:cNvSpPr>
            <p:nvPr/>
          </p:nvSpPr>
          <p:spPr bwMode="auto">
            <a:xfrm flipH="1">
              <a:off x="2736" y="3504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8432" name="Line 128"/>
            <p:cNvSpPr>
              <a:spLocks noChangeShapeType="1"/>
            </p:cNvSpPr>
            <p:nvPr/>
          </p:nvSpPr>
          <p:spPr bwMode="auto">
            <a:xfrm flipH="1">
              <a:off x="2688" y="3648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98466" name="Group 162"/>
          <p:cNvGrpSpPr>
            <a:grpSpLocks/>
          </p:cNvGrpSpPr>
          <p:nvPr/>
        </p:nvGrpSpPr>
        <p:grpSpPr bwMode="auto">
          <a:xfrm>
            <a:off x="5029200" y="3048000"/>
            <a:ext cx="990600" cy="3048000"/>
            <a:chOff x="3168" y="1920"/>
            <a:chExt cx="624" cy="1920"/>
          </a:xfrm>
        </p:grpSpPr>
        <p:sp>
          <p:nvSpPr>
            <p:cNvPr id="98409" name="Line 105"/>
            <p:cNvSpPr>
              <a:spLocks noChangeShapeType="1"/>
            </p:cNvSpPr>
            <p:nvPr/>
          </p:nvSpPr>
          <p:spPr bwMode="auto">
            <a:xfrm flipH="1">
              <a:off x="3648" y="1920"/>
              <a:ext cx="14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8420" name="Line 116"/>
            <p:cNvSpPr>
              <a:spLocks noChangeShapeType="1"/>
            </p:cNvSpPr>
            <p:nvPr/>
          </p:nvSpPr>
          <p:spPr bwMode="auto">
            <a:xfrm flipH="1">
              <a:off x="3600" y="2304"/>
              <a:ext cx="48" cy="14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8422" name="Line 118"/>
            <p:cNvSpPr>
              <a:spLocks noChangeShapeType="1"/>
            </p:cNvSpPr>
            <p:nvPr/>
          </p:nvSpPr>
          <p:spPr bwMode="auto">
            <a:xfrm flipH="1">
              <a:off x="3264" y="2448"/>
              <a:ext cx="336" cy="105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8429" name="Line 125"/>
            <p:cNvSpPr>
              <a:spLocks noChangeShapeType="1"/>
            </p:cNvSpPr>
            <p:nvPr/>
          </p:nvSpPr>
          <p:spPr bwMode="auto">
            <a:xfrm flipH="1">
              <a:off x="3216" y="3504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8434" name="Line 130"/>
            <p:cNvSpPr>
              <a:spLocks noChangeShapeType="1"/>
            </p:cNvSpPr>
            <p:nvPr/>
          </p:nvSpPr>
          <p:spPr bwMode="auto">
            <a:xfrm flipH="1">
              <a:off x="3168" y="3648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98467" name="Group 163"/>
          <p:cNvGrpSpPr>
            <a:grpSpLocks/>
          </p:cNvGrpSpPr>
          <p:nvPr/>
        </p:nvGrpSpPr>
        <p:grpSpPr bwMode="auto">
          <a:xfrm>
            <a:off x="5486400" y="2819400"/>
            <a:ext cx="1066800" cy="3276600"/>
            <a:chOff x="3456" y="1776"/>
            <a:chExt cx="672" cy="2064"/>
          </a:xfrm>
        </p:grpSpPr>
        <p:sp>
          <p:nvSpPr>
            <p:cNvPr id="98410" name="Line 106"/>
            <p:cNvSpPr>
              <a:spLocks noChangeShapeType="1"/>
            </p:cNvSpPr>
            <p:nvPr/>
          </p:nvSpPr>
          <p:spPr bwMode="auto">
            <a:xfrm flipH="1">
              <a:off x="3984" y="1776"/>
              <a:ext cx="14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8421" name="Line 117"/>
            <p:cNvSpPr>
              <a:spLocks noChangeShapeType="1"/>
            </p:cNvSpPr>
            <p:nvPr/>
          </p:nvSpPr>
          <p:spPr bwMode="auto">
            <a:xfrm flipH="1">
              <a:off x="3888" y="2160"/>
              <a:ext cx="96" cy="2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8425" name="Line 121"/>
            <p:cNvSpPr>
              <a:spLocks noChangeShapeType="1"/>
            </p:cNvSpPr>
            <p:nvPr/>
          </p:nvSpPr>
          <p:spPr bwMode="auto">
            <a:xfrm flipH="1">
              <a:off x="3600" y="2448"/>
              <a:ext cx="288" cy="91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8427" name="Line 123"/>
            <p:cNvSpPr>
              <a:spLocks noChangeShapeType="1"/>
            </p:cNvSpPr>
            <p:nvPr/>
          </p:nvSpPr>
          <p:spPr bwMode="auto">
            <a:xfrm flipH="1">
              <a:off x="3504" y="3360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8435" name="Line 131"/>
            <p:cNvSpPr>
              <a:spLocks noChangeShapeType="1"/>
            </p:cNvSpPr>
            <p:nvPr/>
          </p:nvSpPr>
          <p:spPr bwMode="auto">
            <a:xfrm flipH="1">
              <a:off x="3456" y="3648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9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9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9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9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9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9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9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9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9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9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9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9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9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5" dur="500"/>
                                        <p:tgtEl>
                                          <p:spTgt spid="9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9" dur="500"/>
                                        <p:tgtEl>
                                          <p:spTgt spid="9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500"/>
                                        <p:tgtEl>
                                          <p:spTgt spid="9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7" dur="500"/>
                                        <p:tgtEl>
                                          <p:spTgt spid="9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1" dur="500"/>
                                        <p:tgtEl>
                                          <p:spTgt spid="9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82" grpId="0" animBg="1" autoUpdateAnimBg="0"/>
      <p:bldP spid="98381" grpId="0" animBg="1" autoUpdateAnimBg="0"/>
      <p:bldP spid="98306" grpId="0" autoUpdateAnimBg="0"/>
      <p:bldP spid="98477" grpId="0" animBg="1"/>
      <p:bldP spid="98486" grpId="0" animBg="1"/>
      <p:bldP spid="98484" grpId="0" animBg="1"/>
      <p:bldP spid="98459" grpId="0" animBg="1"/>
      <p:bldP spid="98460" grpId="0" animBg="1"/>
      <p:bldP spid="98458" grpId="0" animBg="1"/>
      <p:bldP spid="98492" grpId="0" animBg="1"/>
      <p:bldP spid="98481" grpId="0" animBg="1"/>
      <p:bldP spid="98478" grpId="0" animBg="1"/>
      <p:bldP spid="98476" grpId="0" animBg="1"/>
      <p:bldP spid="98480" grpId="0" animBg="1"/>
      <p:bldP spid="98479" grpId="0" animBg="1"/>
      <p:bldP spid="98463" grpId="0" animBg="1"/>
      <p:bldP spid="98392" grpId="0" animBg="1"/>
      <p:bldP spid="98401" grpId="0" animBg="1"/>
      <p:bldP spid="98413" grpId="0" animBg="1"/>
      <p:bldP spid="98414" grpId="0" animBg="1"/>
      <p:bldP spid="98395" grpId="0" animBg="1"/>
      <p:bldP spid="98391" grpId="0" animBg="1"/>
      <p:bldP spid="98396" grpId="0" animBg="1"/>
      <p:bldP spid="98393" grpId="0" animBg="1"/>
      <p:bldP spid="98439" grpId="0" animBg="1"/>
      <p:bldP spid="98438" grpId="0" animBg="1"/>
      <p:bldP spid="98398" grpId="0" animBg="1"/>
      <p:bldP spid="98394" grpId="0" animBg="1"/>
      <p:bldP spid="98462" grpId="0" animBg="1"/>
      <p:bldP spid="984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82" name="Text Box 66"/>
          <p:cNvSpPr txBox="1">
            <a:spLocks noChangeArrowheads="1"/>
          </p:cNvSpPr>
          <p:nvPr/>
        </p:nvSpPr>
        <p:spPr bwMode="auto">
          <a:xfrm>
            <a:off x="2614613" y="51562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11683" name="Text Box 67"/>
          <p:cNvSpPr txBox="1">
            <a:spLocks noChangeArrowheads="1"/>
          </p:cNvSpPr>
          <p:nvPr/>
        </p:nvSpPr>
        <p:spPr bwMode="auto">
          <a:xfrm>
            <a:off x="3300413" y="47752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11689" name="Text Box 73"/>
          <p:cNvSpPr txBox="1">
            <a:spLocks noChangeArrowheads="1"/>
          </p:cNvSpPr>
          <p:nvPr/>
        </p:nvSpPr>
        <p:spPr bwMode="auto">
          <a:xfrm>
            <a:off x="3910013" y="28067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11690" name="Text Box 74"/>
          <p:cNvSpPr txBox="1">
            <a:spLocks noChangeArrowheads="1"/>
          </p:cNvSpPr>
          <p:nvPr/>
        </p:nvSpPr>
        <p:spPr bwMode="auto">
          <a:xfrm>
            <a:off x="3224213" y="23495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11684" name="Text Box 68"/>
          <p:cNvSpPr txBox="1">
            <a:spLocks noChangeArrowheads="1"/>
          </p:cNvSpPr>
          <p:nvPr/>
        </p:nvSpPr>
        <p:spPr bwMode="auto">
          <a:xfrm>
            <a:off x="2398713" y="43561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11708" name="Text Box 92"/>
          <p:cNvSpPr txBox="1">
            <a:spLocks noChangeArrowheads="1"/>
          </p:cNvSpPr>
          <p:nvPr/>
        </p:nvSpPr>
        <p:spPr bwMode="auto">
          <a:xfrm>
            <a:off x="4067175" y="2420938"/>
            <a:ext cx="4724400" cy="3927475"/>
          </a:xfrm>
          <a:prstGeom prst="rect">
            <a:avLst/>
          </a:prstGeom>
          <a:solidFill>
            <a:srgbClr val="AED7AD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Многогранник, составленный из  двух равных многоугольников</a:t>
            </a:r>
          </a:p>
          <a:p>
            <a:pPr algn="ctr"/>
            <a:r>
              <a:rPr lang="en-US" sz="24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sz="2400" b="1" baseline="-250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sz="24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lang="ru-RU" sz="2400" b="1" baseline="-250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24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…А</a:t>
            </a:r>
            <a:r>
              <a:rPr lang="en-US" sz="2400" b="1" baseline="-250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sz="2400">
                <a:solidFill>
                  <a:srgbClr val="000000"/>
                </a:solidFill>
              </a:rPr>
              <a:t>   </a:t>
            </a: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  <a:r>
              <a:rPr lang="ru-RU" sz="2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   </a:t>
            </a:r>
            <a:r>
              <a:rPr lang="en-US" sz="24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2400" b="1" baseline="-200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24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2400" b="1" baseline="-200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4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…B</a:t>
            </a:r>
            <a:r>
              <a:rPr lang="en-US" sz="2400" b="1" baseline="-200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algn="ctr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расположенных в параллельных плоскостях , и</a:t>
            </a:r>
            <a:r>
              <a:rPr lang="ru-RU" sz="2400">
                <a:solidFill>
                  <a:srgbClr val="000000"/>
                </a:solidFill>
              </a:rPr>
              <a:t> </a:t>
            </a: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sz="2400">
                <a:solidFill>
                  <a:srgbClr val="000000"/>
                </a:solidFill>
              </a:rPr>
              <a:t> </a:t>
            </a: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параллелограммов</a:t>
            </a:r>
          </a:p>
          <a:p>
            <a:r>
              <a:rPr lang="en-US" sz="24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sz="2400" b="1" baseline="-250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sz="24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lang="ru-RU" sz="2400" b="1" baseline="-250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24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  <a:r>
              <a:rPr lang="ru-RU" sz="2400" b="1" baseline="-250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24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  <a:r>
              <a:rPr lang="ru-RU" sz="2400" b="1" baseline="-250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sz="2400" b="1" baseline="-250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24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lang="ru-RU" sz="2400" b="1" baseline="-250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ru-RU" sz="24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  <a:r>
              <a:rPr lang="ru-RU" sz="2400" b="1" baseline="-250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ru-RU" sz="24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  <a:r>
              <a:rPr lang="ru-RU" sz="2400" b="1" baseline="-250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,…,</a:t>
            </a:r>
            <a:r>
              <a:rPr lang="en-US" sz="24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400" b="1" baseline="-250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sz="24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lang="en-US" sz="2400" b="1" baseline="-250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sz="24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  <a:r>
              <a:rPr lang="en-US" sz="2400" b="1" baseline="-250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sz="24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  <a:r>
              <a:rPr lang="en-US" sz="2400" b="1" baseline="-250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r>
              <a:rPr lang="ru-RU" sz="2400">
                <a:solidFill>
                  <a:srgbClr val="000000"/>
                </a:solidFill>
              </a:rPr>
              <a:t> </a:t>
            </a: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называется 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sz="3600" b="1" i="1" u="sng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призмой.</a:t>
            </a:r>
            <a:endParaRPr lang="en-US" sz="3600" b="1" i="1" u="sng" baseline="-2000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sz="3600" b="1" i="1" baseline="-20000">
              <a:solidFill>
                <a:srgbClr val="009900"/>
              </a:solidFill>
            </a:endParaRPr>
          </a:p>
        </p:txBody>
      </p:sp>
      <p:sp>
        <p:nvSpPr>
          <p:cNvPr id="111714" name="Rectangle 98"/>
          <p:cNvSpPr>
            <a:spLocks noChangeArrowheads="1"/>
          </p:cNvSpPr>
          <p:nvPr/>
        </p:nvSpPr>
        <p:spPr bwMode="auto">
          <a:xfrm>
            <a:off x="2627313" y="762000"/>
            <a:ext cx="4392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ru-RU" sz="4800" b="1" i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Определение</a:t>
            </a:r>
          </a:p>
        </p:txBody>
      </p:sp>
      <p:grpSp>
        <p:nvGrpSpPr>
          <p:cNvPr id="111718" name="Group 102"/>
          <p:cNvGrpSpPr>
            <a:grpSpLocks/>
          </p:cNvGrpSpPr>
          <p:nvPr/>
        </p:nvGrpSpPr>
        <p:grpSpPr bwMode="auto">
          <a:xfrm>
            <a:off x="900113" y="2349500"/>
            <a:ext cx="3025775" cy="3203575"/>
            <a:chOff x="567" y="1480"/>
            <a:chExt cx="1906" cy="2018"/>
          </a:xfrm>
        </p:grpSpPr>
        <p:grpSp>
          <p:nvGrpSpPr>
            <p:cNvPr id="111715" name="Group 99"/>
            <p:cNvGrpSpPr>
              <a:grpSpLocks/>
            </p:cNvGrpSpPr>
            <p:nvPr/>
          </p:nvGrpSpPr>
          <p:grpSpPr bwMode="auto">
            <a:xfrm>
              <a:off x="567" y="1480"/>
              <a:ext cx="1906" cy="2018"/>
              <a:chOff x="567" y="1480"/>
              <a:chExt cx="1906" cy="2018"/>
            </a:xfrm>
          </p:grpSpPr>
          <p:grpSp>
            <p:nvGrpSpPr>
              <p:cNvPr id="111713" name="Group 97"/>
              <p:cNvGrpSpPr>
                <a:grpSpLocks/>
              </p:cNvGrpSpPr>
              <p:nvPr/>
            </p:nvGrpSpPr>
            <p:grpSpPr bwMode="auto">
              <a:xfrm>
                <a:off x="839" y="1752"/>
                <a:ext cx="1584" cy="1536"/>
                <a:chOff x="841" y="1759"/>
                <a:chExt cx="1584" cy="1536"/>
              </a:xfrm>
            </p:grpSpPr>
            <p:sp>
              <p:nvSpPr>
                <p:cNvPr id="111692" name="AutoShape 76"/>
                <p:cNvSpPr>
                  <a:spLocks noChangeArrowheads="1"/>
                </p:cNvSpPr>
                <p:nvPr/>
              </p:nvSpPr>
              <p:spPr bwMode="auto">
                <a:xfrm>
                  <a:off x="1225" y="1759"/>
                  <a:ext cx="1200" cy="288"/>
                </a:xfrm>
                <a:prstGeom prst="hexagon">
                  <a:avLst>
                    <a:gd name="adj" fmla="val 100559"/>
                    <a:gd name="vf" fmla="val 115470"/>
                  </a:avLst>
                </a:prstGeom>
                <a:solidFill>
                  <a:srgbClr val="00CCFF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1694" name="Rectangle 78"/>
                <p:cNvSpPr>
                  <a:spLocks noChangeArrowheads="1"/>
                </p:cNvSpPr>
                <p:nvPr/>
              </p:nvSpPr>
              <p:spPr bwMode="auto">
                <a:xfrm rot="1080000">
                  <a:off x="985" y="1951"/>
                  <a:ext cx="430" cy="1254"/>
                </a:xfrm>
                <a:prstGeom prst="rect">
                  <a:avLst/>
                </a:prstGeom>
                <a:solidFill>
                  <a:srgbClr val="00CCFF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111695" name="Group 79"/>
                <p:cNvGrpSpPr>
                  <a:grpSpLocks/>
                </p:cNvGrpSpPr>
                <p:nvPr/>
              </p:nvGrpSpPr>
              <p:grpSpPr bwMode="auto">
                <a:xfrm>
                  <a:off x="1273" y="1951"/>
                  <a:ext cx="818" cy="1311"/>
                  <a:chOff x="2830" y="2208"/>
                  <a:chExt cx="818" cy="1311"/>
                </a:xfrm>
              </p:grpSpPr>
              <p:sp>
                <p:nvSpPr>
                  <p:cNvPr id="111696" name="Rectangle 80"/>
                  <p:cNvSpPr>
                    <a:spLocks noChangeArrowheads="1"/>
                  </p:cNvSpPr>
                  <p:nvPr/>
                </p:nvSpPr>
                <p:spPr bwMode="auto">
                  <a:xfrm rot="1020847">
                    <a:off x="2959" y="2364"/>
                    <a:ext cx="477" cy="1103"/>
                  </a:xfrm>
                  <a:prstGeom prst="rect">
                    <a:avLst/>
                  </a:prstGeom>
                  <a:solidFill>
                    <a:srgbClr val="00CCFF">
                      <a:alpha val="50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697" name="AutoShape 81"/>
                  <p:cNvSpPr>
                    <a:spLocks noChangeArrowheads="1"/>
                  </p:cNvSpPr>
                  <p:nvPr/>
                </p:nvSpPr>
                <p:spPr bwMode="auto">
                  <a:xfrm>
                    <a:off x="2830" y="3375"/>
                    <a:ext cx="432" cy="144"/>
                  </a:xfrm>
                  <a:prstGeom prst="rtTriangle">
                    <a:avLst/>
                  </a:prstGeom>
                  <a:solidFill>
                    <a:srgbClr val="00CCFF">
                      <a:alpha val="50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698" name="AutoShape 82"/>
                  <p:cNvSpPr>
                    <a:spLocks noChangeArrowheads="1"/>
                  </p:cNvSpPr>
                  <p:nvPr/>
                </p:nvSpPr>
                <p:spPr bwMode="auto">
                  <a:xfrm rot="11849075" flipV="1">
                    <a:off x="3175" y="2208"/>
                    <a:ext cx="473" cy="191"/>
                  </a:xfrm>
                  <a:prstGeom prst="rtTriangle">
                    <a:avLst/>
                  </a:prstGeom>
                  <a:solidFill>
                    <a:srgbClr val="00CCFF">
                      <a:alpha val="50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1699" name="Group 83"/>
                <p:cNvGrpSpPr>
                  <a:grpSpLocks/>
                </p:cNvGrpSpPr>
                <p:nvPr/>
              </p:nvGrpSpPr>
              <p:grpSpPr bwMode="auto">
                <a:xfrm>
                  <a:off x="1753" y="1855"/>
                  <a:ext cx="624" cy="1440"/>
                  <a:chOff x="3312" y="2111"/>
                  <a:chExt cx="624" cy="1440"/>
                </a:xfrm>
              </p:grpSpPr>
              <p:sp>
                <p:nvSpPr>
                  <p:cNvPr id="111700" name="Rectangle 84"/>
                  <p:cNvSpPr>
                    <a:spLocks noChangeArrowheads="1"/>
                  </p:cNvSpPr>
                  <p:nvPr/>
                </p:nvSpPr>
                <p:spPr bwMode="auto">
                  <a:xfrm rot="1026418">
                    <a:off x="3483" y="2301"/>
                    <a:ext cx="288" cy="1059"/>
                  </a:xfrm>
                  <a:prstGeom prst="rect">
                    <a:avLst/>
                  </a:prstGeom>
                  <a:solidFill>
                    <a:srgbClr val="00CCFF">
                      <a:alpha val="50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701" name="AutoShape 85"/>
                  <p:cNvSpPr>
                    <a:spLocks noChangeArrowheads="1"/>
                  </p:cNvSpPr>
                  <p:nvPr/>
                </p:nvSpPr>
                <p:spPr bwMode="auto">
                  <a:xfrm rot="1170550" flipH="1">
                    <a:off x="3697" y="2111"/>
                    <a:ext cx="239" cy="241"/>
                  </a:xfrm>
                  <a:prstGeom prst="rtTriangle">
                    <a:avLst/>
                  </a:prstGeom>
                  <a:solidFill>
                    <a:srgbClr val="00CCFF">
                      <a:alpha val="50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702" name="AutoShape 86"/>
                  <p:cNvSpPr>
                    <a:spLocks noChangeArrowheads="1"/>
                  </p:cNvSpPr>
                  <p:nvPr/>
                </p:nvSpPr>
                <p:spPr bwMode="auto">
                  <a:xfrm rot="-4079656" flipH="1" flipV="1">
                    <a:off x="3313" y="3311"/>
                    <a:ext cx="239" cy="241"/>
                  </a:xfrm>
                  <a:prstGeom prst="rtTriangle">
                    <a:avLst/>
                  </a:prstGeom>
                  <a:solidFill>
                    <a:srgbClr val="00CCFF">
                      <a:alpha val="50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11693" name="AutoShape 77"/>
                <p:cNvSpPr>
                  <a:spLocks noChangeArrowheads="1"/>
                </p:cNvSpPr>
                <p:nvPr/>
              </p:nvSpPr>
              <p:spPr bwMode="auto">
                <a:xfrm>
                  <a:off x="841" y="2959"/>
                  <a:ext cx="1200" cy="288"/>
                </a:xfrm>
                <a:prstGeom prst="hexagon">
                  <a:avLst>
                    <a:gd name="adj" fmla="val 107562"/>
                    <a:gd name="vf" fmla="val 115470"/>
                  </a:avLst>
                </a:prstGeom>
                <a:solidFill>
                  <a:srgbClr val="00CCFF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1688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079" y="2024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11712" name="Group 96"/>
              <p:cNvGrpSpPr>
                <a:grpSpLocks/>
              </p:cNvGrpSpPr>
              <p:nvPr/>
            </p:nvGrpSpPr>
            <p:grpSpPr bwMode="auto">
              <a:xfrm>
                <a:off x="567" y="1480"/>
                <a:ext cx="1906" cy="2018"/>
                <a:chOff x="567" y="1480"/>
                <a:chExt cx="1906" cy="2018"/>
              </a:xfrm>
            </p:grpSpPr>
            <p:sp>
              <p:nvSpPr>
                <p:cNvPr id="111680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567" y="3016"/>
                  <a:ext cx="28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A</a:t>
                  </a:r>
                  <a:r>
                    <a:rPr lang="en-US" b="1" baseline="-25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1</a:t>
                  </a:r>
                  <a:endParaRPr lang="ru-RU" b="1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11681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119" y="3248"/>
                  <a:ext cx="28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A</a:t>
                  </a:r>
                  <a:r>
                    <a:rPr lang="en-US" b="1" baseline="-25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2</a:t>
                  </a:r>
                  <a:endParaRPr lang="ru-RU" b="1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11686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895" y="1720"/>
                  <a:ext cx="27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B</a:t>
                  </a:r>
                  <a:r>
                    <a:rPr lang="en-US" b="1" baseline="-20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1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11691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1503" y="1480"/>
                  <a:ext cx="281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B</a:t>
                  </a:r>
                  <a:r>
                    <a:rPr lang="en-US" b="1" baseline="-20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n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11685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930" y="2659"/>
                  <a:ext cx="29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A</a:t>
                  </a:r>
                  <a:r>
                    <a:rPr lang="en-US" b="1" baseline="-25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n</a:t>
                  </a:r>
                  <a:endParaRPr lang="ru-RU" b="1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11687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1607" y="2024"/>
                  <a:ext cx="27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B</a:t>
                  </a:r>
                  <a:r>
                    <a:rPr lang="en-US" b="1" baseline="-20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2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grpSp>
              <p:nvGrpSpPr>
                <p:cNvPr id="111704" name="Group 88"/>
                <p:cNvGrpSpPr>
                  <a:grpSpLocks/>
                </p:cNvGrpSpPr>
                <p:nvPr/>
              </p:nvGrpSpPr>
              <p:grpSpPr bwMode="auto">
                <a:xfrm>
                  <a:off x="745" y="1711"/>
                  <a:ext cx="1728" cy="1584"/>
                  <a:chOff x="2304" y="1968"/>
                  <a:chExt cx="1728" cy="1584"/>
                </a:xfrm>
              </p:grpSpPr>
              <p:sp>
                <p:nvSpPr>
                  <p:cNvPr id="111621" name="Line 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04" y="2016"/>
                    <a:ext cx="144" cy="432"/>
                  </a:xfrm>
                  <a:prstGeom prst="line">
                    <a:avLst/>
                  </a:prstGeom>
                  <a:noFill/>
                  <a:ln w="22225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11623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64" y="2448"/>
                    <a:ext cx="240" cy="768"/>
                  </a:xfrm>
                  <a:prstGeom prst="line">
                    <a:avLst/>
                  </a:prstGeom>
                  <a:noFill/>
                  <a:ln w="22225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11627" name="Line 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76" y="2016"/>
                    <a:ext cx="144" cy="432"/>
                  </a:xfrm>
                  <a:prstGeom prst="line">
                    <a:avLst/>
                  </a:prstGeom>
                  <a:noFill/>
                  <a:ln w="22225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11628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51" y="2448"/>
                    <a:ext cx="225" cy="720"/>
                  </a:xfrm>
                  <a:prstGeom prst="line">
                    <a:avLst/>
                  </a:prstGeom>
                  <a:noFill/>
                  <a:ln w="22225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11632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40" y="2160"/>
                    <a:ext cx="96" cy="288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11633" name="Line 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52" y="2448"/>
                    <a:ext cx="288" cy="91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11639" name="Line 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20" y="2304"/>
                    <a:ext cx="48" cy="144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11640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99" y="2448"/>
                    <a:ext cx="321" cy="1008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11645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00" y="2304"/>
                    <a:ext cx="48" cy="144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11646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64" y="2448"/>
                    <a:ext cx="336" cy="1056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11651" name="Line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88" y="2160"/>
                    <a:ext cx="96" cy="288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11652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00" y="2448"/>
                    <a:ext cx="288" cy="91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grpSp>
                <p:nvGrpSpPr>
                  <p:cNvPr id="111655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352" y="2016"/>
                    <a:ext cx="1632" cy="1488"/>
                    <a:chOff x="2352" y="2016"/>
                    <a:chExt cx="1632" cy="1488"/>
                  </a:xfrm>
                </p:grpSpPr>
                <p:sp>
                  <p:nvSpPr>
                    <p:cNvPr id="111656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20" y="2016"/>
                      <a:ext cx="528" cy="0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1657" name="Line 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52" y="3216"/>
                      <a:ext cx="384" cy="144"/>
                    </a:xfrm>
                    <a:prstGeom prst="line">
                      <a:avLst/>
                    </a:prstGeom>
                    <a:noFill/>
                    <a:ln w="22225">
                      <a:solidFill>
                        <a:schemeClr val="tx1"/>
                      </a:solidFill>
                      <a:prstDash val="dash"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1658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36" y="3216"/>
                      <a:ext cx="528" cy="0"/>
                    </a:xfrm>
                    <a:prstGeom prst="line">
                      <a:avLst/>
                    </a:prstGeom>
                    <a:noFill/>
                    <a:ln w="22225">
                      <a:solidFill>
                        <a:schemeClr val="tx1"/>
                      </a:solidFill>
                      <a:prstDash val="dash"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1659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64" y="3216"/>
                      <a:ext cx="336" cy="144"/>
                    </a:xfrm>
                    <a:prstGeom prst="line">
                      <a:avLst/>
                    </a:prstGeom>
                    <a:noFill/>
                    <a:ln w="22225">
                      <a:solidFill>
                        <a:schemeClr val="tx1"/>
                      </a:solidFill>
                      <a:prstDash val="dash"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1660" name="Line 4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68" y="2304"/>
                      <a:ext cx="480" cy="0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1661" name="Line 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736" y="2016"/>
                      <a:ext cx="384" cy="144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1662" name="Line 4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736" y="2160"/>
                      <a:ext cx="432" cy="144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1663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48" y="2016"/>
                      <a:ext cx="336" cy="144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1664" name="Line 4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352" y="3360"/>
                      <a:ext cx="432" cy="144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1665" name="Line 4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84" y="3504"/>
                      <a:ext cx="480" cy="0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1666" name="Line 5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264" y="3360"/>
                      <a:ext cx="336" cy="144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1667" name="Line 5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648" y="2160"/>
                      <a:ext cx="336" cy="144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11672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2112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674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168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675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168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676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2112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673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1968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678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1968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679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256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677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256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670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456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669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3456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668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3312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671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3312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111716" name="Text Box 100"/>
            <p:cNvSpPr txBox="1">
              <a:spLocks noChangeArrowheads="1"/>
            </p:cNvSpPr>
            <p:nvPr/>
          </p:nvSpPr>
          <p:spPr bwMode="auto">
            <a:xfrm>
              <a:off x="1643" y="3247"/>
              <a:ext cx="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r>
                <a:rPr lang="en-US" b="1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  <a:endParaRPr lang="ru-RU" b="1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1717" name="Text Box 101"/>
            <p:cNvSpPr txBox="1">
              <a:spLocks noChangeArrowheads="1"/>
            </p:cNvSpPr>
            <p:nvPr/>
          </p:nvSpPr>
          <p:spPr bwMode="auto">
            <a:xfrm>
              <a:off x="2064" y="2024"/>
              <a:ext cx="2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  <a:r>
                <a:rPr lang="en-US" b="1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  <a:endParaRPr lang="ru-RU" b="1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1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1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08" grpId="0" animBg="1"/>
      <p:bldP spid="1117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towns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086600"/>
          </a:xfrm>
          <a:prstGeom prst="rect">
            <a:avLst/>
          </a:prstGeom>
          <a:noFill/>
        </p:spPr>
      </p:pic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457200" y="5729288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584200" y="4965700"/>
            <a:ext cx="86248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Термин «призма» греческого происхождения 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буквально означает  «отпиленное» тело.</a:t>
            </a: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0" name="Picture 4" descr="2880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6100" cy="5300663"/>
          </a:xfrm>
          <a:prstGeom prst="rect">
            <a:avLst/>
          </a:prstGeom>
          <a:noFill/>
        </p:spPr>
      </p:pic>
      <p:pic>
        <p:nvPicPr>
          <p:cNvPr id="142342" name="Picture 6" descr="321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989138"/>
            <a:ext cx="3779837" cy="3167062"/>
          </a:xfrm>
          <a:prstGeom prst="rect">
            <a:avLst/>
          </a:prstGeom>
          <a:noFill/>
        </p:spPr>
      </p:pic>
      <p:pic>
        <p:nvPicPr>
          <p:cNvPr id="142341" name="Picture 5" descr="2880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0"/>
            <a:ext cx="4537075" cy="2305050"/>
          </a:xfrm>
          <a:prstGeom prst="rect">
            <a:avLst/>
          </a:prstGeom>
          <a:noFill/>
        </p:spPr>
      </p:pic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0" y="5299075"/>
            <a:ext cx="9051925" cy="13112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XI 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книге «Начал» Евклид дает следующее определение призмы:</a:t>
            </a:r>
          </a:p>
          <a:p>
            <a:pPr algn="ctr"/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«Призма есть телесная(т.е. пространственная) фигура, заключенная между</a:t>
            </a:r>
          </a:p>
          <a:p>
            <a:pPr algn="ctr"/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плоскостями, из которых две противоположные равны и параллельны,</a:t>
            </a:r>
          </a:p>
          <a:p>
            <a:pPr algn="ctr"/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остальные же параллелограммы. 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836613"/>
            <a:ext cx="7042150" cy="1143000"/>
          </a:xfrm>
        </p:spPr>
        <p:txBody>
          <a:bodyPr/>
          <a:lstStyle/>
          <a:p>
            <a:r>
              <a:rPr lang="ru-RU" sz="6000" i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Элементы призмы.</a:t>
            </a:r>
          </a:p>
        </p:txBody>
      </p:sp>
      <p:sp>
        <p:nvSpPr>
          <p:cNvPr id="90182" name="Rectangle 70"/>
          <p:cNvSpPr>
            <a:spLocks noChangeArrowheads="1"/>
          </p:cNvSpPr>
          <p:nvPr/>
        </p:nvSpPr>
        <p:spPr bwMode="auto">
          <a:xfrm>
            <a:off x="2916238" y="5589588"/>
            <a:ext cx="49530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Боковой грани: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B,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C,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…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0179" name="Rectangle 67"/>
          <p:cNvSpPr>
            <a:spLocks noChangeArrowheads="1"/>
          </p:cNvSpPr>
          <p:nvPr/>
        </p:nvSpPr>
        <p:spPr bwMode="auto">
          <a:xfrm>
            <a:off x="2916238" y="5949950"/>
            <a:ext cx="49530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Основания: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AD,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…</a:t>
            </a:r>
          </a:p>
        </p:txBody>
      </p:sp>
      <p:sp>
        <p:nvSpPr>
          <p:cNvPr id="90173" name="Rectangle 61"/>
          <p:cNvSpPr>
            <a:spLocks noChangeArrowheads="1"/>
          </p:cNvSpPr>
          <p:nvPr/>
        </p:nvSpPr>
        <p:spPr bwMode="auto">
          <a:xfrm>
            <a:off x="2895600" y="4038600"/>
            <a:ext cx="49530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2" action="ppaction://hlinksldjump"/>
              </a:rPr>
              <a:t>Боковые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 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AA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B,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CC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…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0164" name="Rectangle 52"/>
          <p:cNvSpPr>
            <a:spLocks noChangeArrowheads="1"/>
          </p:cNvSpPr>
          <p:nvPr/>
        </p:nvSpPr>
        <p:spPr bwMode="auto">
          <a:xfrm>
            <a:off x="2895600" y="3214688"/>
            <a:ext cx="49530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3" action="ppaction://hlinksldjump"/>
              </a:rPr>
              <a:t>Боковые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AA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DD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BB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CC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EE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FF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0135" name="Rectangle 23"/>
          <p:cNvSpPr>
            <a:spLocks noChangeArrowheads="1"/>
          </p:cNvSpPr>
          <p:nvPr/>
        </p:nvSpPr>
        <p:spPr bwMode="auto">
          <a:xfrm>
            <a:off x="7848600" y="5181600"/>
            <a:ext cx="10668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n(n-3)</a:t>
            </a:r>
            <a:endParaRPr lang="ru-RU" sz="2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0134" name="Rectangle 22"/>
          <p:cNvSpPr>
            <a:spLocks noChangeArrowheads="1"/>
          </p:cNvSpPr>
          <p:nvPr/>
        </p:nvSpPr>
        <p:spPr bwMode="auto">
          <a:xfrm>
            <a:off x="2895600" y="5181600"/>
            <a:ext cx="49530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Призмы: 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D,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AD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ru-RU" b="1" baseline="-2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…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0133" name="Rectangle 21"/>
          <p:cNvSpPr>
            <a:spLocks noChangeArrowheads="1"/>
          </p:cNvSpPr>
          <p:nvPr/>
        </p:nvSpPr>
        <p:spPr bwMode="auto">
          <a:xfrm>
            <a:off x="1447800" y="5181600"/>
            <a:ext cx="144780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1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4" action="ppaction://hlinksldjump"/>
              </a:rPr>
              <a:t>Диагональ</a:t>
            </a:r>
            <a:endParaRPr lang="ru-RU" sz="18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0131" name="Rectangle 19"/>
          <p:cNvSpPr>
            <a:spLocks noChangeArrowheads="1"/>
          </p:cNvSpPr>
          <p:nvPr/>
        </p:nvSpPr>
        <p:spPr bwMode="auto">
          <a:xfrm>
            <a:off x="7848600" y="4433888"/>
            <a:ext cx="106680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ru-RU" sz="2400">
              <a:latin typeface="Arial" charset="0"/>
            </a:endParaRPr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2895600" y="4433888"/>
            <a:ext cx="495300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MN=H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– высота призмы</a:t>
            </a:r>
          </a:p>
        </p:txBody>
      </p:sp>
      <p:sp>
        <p:nvSpPr>
          <p:cNvPr id="90129" name="Rectangle 17"/>
          <p:cNvSpPr>
            <a:spLocks noChangeArrowheads="1"/>
          </p:cNvSpPr>
          <p:nvPr/>
        </p:nvSpPr>
        <p:spPr bwMode="auto">
          <a:xfrm>
            <a:off x="1447800" y="4433888"/>
            <a:ext cx="144780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5" action="ppaction://hlinksldjump"/>
              </a:rPr>
              <a:t>Высота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0127" name="Rectangle 15"/>
          <p:cNvSpPr>
            <a:spLocks noChangeArrowheads="1"/>
          </p:cNvSpPr>
          <p:nvPr/>
        </p:nvSpPr>
        <p:spPr bwMode="auto">
          <a:xfrm>
            <a:off x="7848600" y="3609975"/>
            <a:ext cx="1066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n+2</a:t>
            </a:r>
            <a:endParaRPr lang="ru-RU" sz="2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2895600" y="3609975"/>
            <a:ext cx="4953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6" action="ppaction://hlinksldjump"/>
              </a:rPr>
              <a:t>Основания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ABCDEF,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1447800" y="3609975"/>
            <a:ext cx="1447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Грани</a:t>
            </a: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7848600" y="2819400"/>
            <a:ext cx="10668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3n</a:t>
            </a:r>
            <a:endParaRPr lang="ru-RU" sz="2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2895600" y="2819400"/>
            <a:ext cx="49530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7" action="ppaction://hlinksldjump"/>
              </a:rPr>
              <a:t>Основания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AB,BC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…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,B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,…</a:t>
            </a: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447800" y="2819400"/>
            <a:ext cx="14478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Ребра</a:t>
            </a: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7848600" y="2362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2n</a:t>
            </a:r>
            <a:endParaRPr lang="ru-RU" sz="2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2895600" y="2362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A,B,C,D,E,F,A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,B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,C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,D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,E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,F</a:t>
            </a:r>
            <a:r>
              <a:rPr lang="en-US" b="1" baseline="-2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 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447800" y="2362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8" action="ppaction://hlinksldjump"/>
              </a:rPr>
              <a:t>Вершины</a:t>
            </a:r>
            <a:endParaRPr lang="ru-RU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pSp>
        <p:nvGrpSpPr>
          <p:cNvPr id="90196" name="Group 84"/>
          <p:cNvGrpSpPr>
            <a:grpSpLocks/>
          </p:cNvGrpSpPr>
          <p:nvPr/>
        </p:nvGrpSpPr>
        <p:grpSpPr bwMode="auto">
          <a:xfrm>
            <a:off x="914400" y="2362200"/>
            <a:ext cx="8001000" cy="4005263"/>
            <a:chOff x="576" y="1488"/>
            <a:chExt cx="5040" cy="2523"/>
          </a:xfrm>
        </p:grpSpPr>
        <p:sp>
          <p:nvSpPr>
            <p:cNvPr id="90132" name="Rectangle 20"/>
            <p:cNvSpPr>
              <a:spLocks noChangeArrowheads="1"/>
            </p:cNvSpPr>
            <p:nvPr/>
          </p:nvSpPr>
          <p:spPr bwMode="auto">
            <a:xfrm>
              <a:off x="576" y="3264"/>
              <a:ext cx="336" cy="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5.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90128" name="Rectangle 16"/>
            <p:cNvSpPr>
              <a:spLocks noChangeArrowheads="1"/>
            </p:cNvSpPr>
            <p:nvPr/>
          </p:nvSpPr>
          <p:spPr bwMode="auto">
            <a:xfrm>
              <a:off x="576" y="2793"/>
              <a:ext cx="336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r>
                <a:rPr lang="ru-RU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4.</a:t>
              </a:r>
            </a:p>
          </p:txBody>
        </p:sp>
        <p:sp>
          <p:nvSpPr>
            <p:cNvPr id="90124" name="Rectangle 12"/>
            <p:cNvSpPr>
              <a:spLocks noChangeArrowheads="1"/>
            </p:cNvSpPr>
            <p:nvPr/>
          </p:nvSpPr>
          <p:spPr bwMode="auto">
            <a:xfrm>
              <a:off x="576" y="2274"/>
              <a:ext cx="336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3.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90120" name="Rectangle 8"/>
            <p:cNvSpPr>
              <a:spLocks noChangeArrowheads="1"/>
            </p:cNvSpPr>
            <p:nvPr/>
          </p:nvSpPr>
          <p:spPr bwMode="auto">
            <a:xfrm>
              <a:off x="576" y="1776"/>
              <a:ext cx="336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2</a:t>
              </a:r>
              <a:r>
                <a:rPr lang="ru-RU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.</a:t>
              </a:r>
            </a:p>
          </p:txBody>
        </p:sp>
        <p:sp>
          <p:nvSpPr>
            <p:cNvPr id="90116" name="Rectangle 4"/>
            <p:cNvSpPr>
              <a:spLocks noChangeArrowheads="1"/>
            </p:cNvSpPr>
            <p:nvPr/>
          </p:nvSpPr>
          <p:spPr bwMode="auto">
            <a:xfrm>
              <a:off x="576" y="148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r>
                <a:rPr lang="ru-RU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1.</a:t>
              </a:r>
            </a:p>
          </p:txBody>
        </p:sp>
        <p:grpSp>
          <p:nvGrpSpPr>
            <p:cNvPr id="90195" name="Group 83"/>
            <p:cNvGrpSpPr>
              <a:grpSpLocks/>
            </p:cNvGrpSpPr>
            <p:nvPr/>
          </p:nvGrpSpPr>
          <p:grpSpPr bwMode="auto">
            <a:xfrm>
              <a:off x="576" y="1488"/>
              <a:ext cx="5040" cy="2523"/>
              <a:chOff x="576" y="1488"/>
              <a:chExt cx="5040" cy="2523"/>
            </a:xfrm>
          </p:grpSpPr>
          <p:sp>
            <p:nvSpPr>
              <p:cNvPr id="90136" name="Line 24"/>
              <p:cNvSpPr>
                <a:spLocks noChangeShapeType="1"/>
              </p:cNvSpPr>
              <p:nvPr/>
            </p:nvSpPr>
            <p:spPr bwMode="auto">
              <a:xfrm>
                <a:off x="576" y="1488"/>
                <a:ext cx="5040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0137" name="Line 25"/>
              <p:cNvSpPr>
                <a:spLocks noChangeShapeType="1"/>
              </p:cNvSpPr>
              <p:nvPr/>
            </p:nvSpPr>
            <p:spPr bwMode="auto">
              <a:xfrm>
                <a:off x="576" y="1776"/>
                <a:ext cx="50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0138" name="Line 26"/>
              <p:cNvSpPr>
                <a:spLocks noChangeShapeType="1"/>
              </p:cNvSpPr>
              <p:nvPr/>
            </p:nvSpPr>
            <p:spPr bwMode="auto">
              <a:xfrm>
                <a:off x="576" y="2274"/>
                <a:ext cx="50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0139" name="Line 27"/>
              <p:cNvSpPr>
                <a:spLocks noChangeShapeType="1"/>
              </p:cNvSpPr>
              <p:nvPr/>
            </p:nvSpPr>
            <p:spPr bwMode="auto">
              <a:xfrm>
                <a:off x="576" y="2793"/>
                <a:ext cx="50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0140" name="Line 28"/>
              <p:cNvSpPr>
                <a:spLocks noChangeShapeType="1"/>
              </p:cNvSpPr>
              <p:nvPr/>
            </p:nvSpPr>
            <p:spPr bwMode="auto">
              <a:xfrm>
                <a:off x="576" y="3264"/>
                <a:ext cx="50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0141" name="Line 29"/>
              <p:cNvSpPr>
                <a:spLocks noChangeShapeType="1"/>
              </p:cNvSpPr>
              <p:nvPr/>
            </p:nvSpPr>
            <p:spPr bwMode="auto">
              <a:xfrm>
                <a:off x="576" y="4011"/>
                <a:ext cx="5040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0142" name="Line 30"/>
              <p:cNvSpPr>
                <a:spLocks noChangeShapeType="1"/>
              </p:cNvSpPr>
              <p:nvPr/>
            </p:nvSpPr>
            <p:spPr bwMode="auto">
              <a:xfrm>
                <a:off x="576" y="1488"/>
                <a:ext cx="0" cy="2523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0143" name="Line 31"/>
              <p:cNvSpPr>
                <a:spLocks noChangeShapeType="1"/>
              </p:cNvSpPr>
              <p:nvPr/>
            </p:nvSpPr>
            <p:spPr bwMode="auto">
              <a:xfrm>
                <a:off x="912" y="1488"/>
                <a:ext cx="0" cy="252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0144" name="Line 32"/>
              <p:cNvSpPr>
                <a:spLocks noChangeShapeType="1"/>
              </p:cNvSpPr>
              <p:nvPr/>
            </p:nvSpPr>
            <p:spPr bwMode="auto">
              <a:xfrm>
                <a:off x="1824" y="1488"/>
                <a:ext cx="0" cy="252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0145" name="Line 33"/>
              <p:cNvSpPr>
                <a:spLocks noChangeShapeType="1"/>
              </p:cNvSpPr>
              <p:nvPr/>
            </p:nvSpPr>
            <p:spPr bwMode="auto">
              <a:xfrm>
                <a:off x="4944" y="1488"/>
                <a:ext cx="0" cy="252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0146" name="Line 34"/>
              <p:cNvSpPr>
                <a:spLocks noChangeShapeType="1"/>
              </p:cNvSpPr>
              <p:nvPr/>
            </p:nvSpPr>
            <p:spPr bwMode="auto">
              <a:xfrm>
                <a:off x="5616" y="1488"/>
                <a:ext cx="0" cy="2523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0165" name="Line 53"/>
              <p:cNvSpPr>
                <a:spLocks noChangeShapeType="1"/>
              </p:cNvSpPr>
              <p:nvPr/>
            </p:nvSpPr>
            <p:spPr bwMode="auto">
              <a:xfrm>
                <a:off x="1824" y="2025"/>
                <a:ext cx="312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0174" name="Line 62"/>
              <p:cNvSpPr>
                <a:spLocks noChangeShapeType="1"/>
              </p:cNvSpPr>
              <p:nvPr/>
            </p:nvSpPr>
            <p:spPr bwMode="auto">
              <a:xfrm>
                <a:off x="1824" y="2544"/>
                <a:ext cx="312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0180" name="Line 68"/>
              <p:cNvSpPr>
                <a:spLocks noChangeShapeType="1"/>
              </p:cNvSpPr>
              <p:nvPr/>
            </p:nvSpPr>
            <p:spPr bwMode="auto">
              <a:xfrm>
                <a:off x="1824" y="3513"/>
                <a:ext cx="3778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0183" name="Line 71"/>
              <p:cNvSpPr>
                <a:spLocks noChangeShapeType="1"/>
              </p:cNvSpPr>
              <p:nvPr/>
            </p:nvSpPr>
            <p:spPr bwMode="auto">
              <a:xfrm>
                <a:off x="1824" y="3762"/>
                <a:ext cx="312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  <p:sp>
        <p:nvSpPr>
          <p:cNvPr id="90193" name="AutoShape 81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4770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0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0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0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9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9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9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9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utoUpdateAnimBg="0"/>
      <p:bldP spid="90182" grpId="0" autoUpdateAnimBg="0"/>
      <p:bldP spid="90179" grpId="0" autoUpdateAnimBg="0"/>
      <p:bldP spid="90173" grpId="0" autoUpdateAnimBg="0"/>
      <p:bldP spid="90164" grpId="0" autoUpdateAnimBg="0"/>
      <p:bldP spid="90135" grpId="0" autoUpdateAnimBg="0"/>
      <p:bldP spid="90134" grpId="0" autoUpdateAnimBg="0"/>
      <p:bldP spid="90133" grpId="0" autoUpdateAnimBg="0"/>
      <p:bldP spid="90130" grpId="0" autoUpdateAnimBg="0"/>
      <p:bldP spid="90129" grpId="0" autoUpdateAnimBg="0"/>
      <p:bldP spid="90127" grpId="0" autoUpdateAnimBg="0"/>
      <p:bldP spid="90126" grpId="0" autoUpdateAnimBg="0"/>
      <p:bldP spid="90125" grpId="0" autoUpdateAnimBg="0"/>
      <p:bldP spid="90123" grpId="0" autoUpdateAnimBg="0"/>
      <p:bldP spid="90122" grpId="0" autoUpdateAnimBg="0"/>
      <p:bldP spid="90121" grpId="0" autoUpdateAnimBg="0"/>
      <p:bldP spid="90119" grpId="0" autoUpdateAnimBg="0"/>
      <p:bldP spid="90118" grpId="0" autoUpdateAnimBg="0"/>
      <p:bldP spid="9011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73" name="Rectangle 37"/>
          <p:cNvSpPr>
            <a:spLocks noGrp="1" noChangeArrowheads="1"/>
          </p:cNvSpPr>
          <p:nvPr>
            <p:ph type="title" idx="4294967295"/>
          </p:nvPr>
        </p:nvSpPr>
        <p:spPr>
          <a:xfrm>
            <a:off x="2339975" y="981075"/>
            <a:ext cx="4895850" cy="711200"/>
          </a:xfrm>
        </p:spPr>
        <p:txBody>
          <a:bodyPr/>
          <a:lstStyle/>
          <a:p>
            <a:pPr algn="ctr"/>
            <a:r>
              <a:rPr lang="ru-RU" sz="4400" i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Вершины</a:t>
            </a:r>
            <a:endParaRPr lang="ru-RU" sz="3200" i="1" u="sng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1293" name="Text Box 157"/>
          <p:cNvSpPr txBox="1">
            <a:spLocks noChangeArrowheads="1"/>
          </p:cNvSpPr>
          <p:nvPr/>
        </p:nvSpPr>
        <p:spPr bwMode="auto">
          <a:xfrm>
            <a:off x="5791200" y="28606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400"/>
          </a:p>
        </p:txBody>
      </p:sp>
      <p:sp>
        <p:nvSpPr>
          <p:cNvPr id="91341" name="Line 205"/>
          <p:cNvSpPr>
            <a:spLocks noChangeShapeType="1"/>
          </p:cNvSpPr>
          <p:nvPr/>
        </p:nvSpPr>
        <p:spPr bwMode="auto">
          <a:xfrm flipH="1">
            <a:off x="5562600" y="3200400"/>
            <a:ext cx="228600" cy="685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1343" name="Line 207"/>
          <p:cNvSpPr>
            <a:spLocks noChangeShapeType="1"/>
          </p:cNvSpPr>
          <p:nvPr/>
        </p:nvSpPr>
        <p:spPr bwMode="auto">
          <a:xfrm flipH="1">
            <a:off x="5181600" y="3886200"/>
            <a:ext cx="381000" cy="121920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grpSp>
        <p:nvGrpSpPr>
          <p:cNvPr id="91479" name="Group 343"/>
          <p:cNvGrpSpPr>
            <a:grpSpLocks/>
          </p:cNvGrpSpPr>
          <p:nvPr/>
        </p:nvGrpSpPr>
        <p:grpSpPr bwMode="auto">
          <a:xfrm>
            <a:off x="4343400" y="3200400"/>
            <a:ext cx="609600" cy="1905000"/>
            <a:chOff x="2736" y="2016"/>
            <a:chExt cx="384" cy="1200"/>
          </a:xfrm>
        </p:grpSpPr>
        <p:sp>
          <p:nvSpPr>
            <p:cNvPr id="91347" name="Line 211"/>
            <p:cNvSpPr>
              <a:spLocks noChangeShapeType="1"/>
            </p:cNvSpPr>
            <p:nvPr/>
          </p:nvSpPr>
          <p:spPr bwMode="auto">
            <a:xfrm flipH="1">
              <a:off x="2976" y="2016"/>
              <a:ext cx="144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348" name="Line 212"/>
            <p:cNvSpPr>
              <a:spLocks noChangeShapeType="1"/>
            </p:cNvSpPr>
            <p:nvPr/>
          </p:nvSpPr>
          <p:spPr bwMode="auto">
            <a:xfrm flipH="1">
              <a:off x="2736" y="2448"/>
              <a:ext cx="240" cy="76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91358" name="Line 222"/>
          <p:cNvSpPr>
            <a:spLocks noChangeShapeType="1"/>
          </p:cNvSpPr>
          <p:nvPr/>
        </p:nvSpPr>
        <p:spPr bwMode="auto">
          <a:xfrm>
            <a:off x="5029200" y="3657600"/>
            <a:ext cx="762000" cy="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grpSp>
        <p:nvGrpSpPr>
          <p:cNvPr id="91478" name="Group 342"/>
          <p:cNvGrpSpPr>
            <a:grpSpLocks/>
          </p:cNvGrpSpPr>
          <p:nvPr/>
        </p:nvGrpSpPr>
        <p:grpSpPr bwMode="auto">
          <a:xfrm>
            <a:off x="3413125" y="2757488"/>
            <a:ext cx="3422650" cy="3216275"/>
            <a:chOff x="2150" y="1737"/>
            <a:chExt cx="2156" cy="2026"/>
          </a:xfrm>
        </p:grpSpPr>
        <p:sp>
          <p:nvSpPr>
            <p:cNvPr id="91315" name="Line 179"/>
            <p:cNvSpPr>
              <a:spLocks noChangeShapeType="1"/>
            </p:cNvSpPr>
            <p:nvPr/>
          </p:nvSpPr>
          <p:spPr bwMode="auto">
            <a:xfrm flipH="1">
              <a:off x="2640" y="2160"/>
              <a:ext cx="96" cy="2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316" name="Line 180"/>
            <p:cNvSpPr>
              <a:spLocks noChangeShapeType="1"/>
            </p:cNvSpPr>
            <p:nvPr/>
          </p:nvSpPr>
          <p:spPr bwMode="auto">
            <a:xfrm flipH="1">
              <a:off x="2352" y="2448"/>
              <a:ext cx="288" cy="91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322" name="Line 186"/>
            <p:cNvSpPr>
              <a:spLocks noChangeShapeType="1"/>
            </p:cNvSpPr>
            <p:nvPr/>
          </p:nvSpPr>
          <p:spPr bwMode="auto">
            <a:xfrm flipH="1">
              <a:off x="3120" y="2304"/>
              <a:ext cx="48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323" name="Line 187"/>
            <p:cNvSpPr>
              <a:spLocks noChangeShapeType="1"/>
            </p:cNvSpPr>
            <p:nvPr/>
          </p:nvSpPr>
          <p:spPr bwMode="auto">
            <a:xfrm flipH="1">
              <a:off x="2784" y="2448"/>
              <a:ext cx="336" cy="105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328" name="Line 192"/>
            <p:cNvSpPr>
              <a:spLocks noChangeShapeType="1"/>
            </p:cNvSpPr>
            <p:nvPr/>
          </p:nvSpPr>
          <p:spPr bwMode="auto">
            <a:xfrm flipH="1">
              <a:off x="3600" y="2304"/>
              <a:ext cx="48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329" name="Line 193"/>
            <p:cNvSpPr>
              <a:spLocks noChangeShapeType="1"/>
            </p:cNvSpPr>
            <p:nvPr/>
          </p:nvSpPr>
          <p:spPr bwMode="auto">
            <a:xfrm flipH="1">
              <a:off x="3264" y="2448"/>
              <a:ext cx="336" cy="105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334" name="Line 198"/>
            <p:cNvSpPr>
              <a:spLocks noChangeShapeType="1"/>
            </p:cNvSpPr>
            <p:nvPr/>
          </p:nvSpPr>
          <p:spPr bwMode="auto">
            <a:xfrm flipH="1">
              <a:off x="3888" y="2160"/>
              <a:ext cx="96" cy="2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335" name="Line 199"/>
            <p:cNvSpPr>
              <a:spLocks noChangeShapeType="1"/>
            </p:cNvSpPr>
            <p:nvPr/>
          </p:nvSpPr>
          <p:spPr bwMode="auto">
            <a:xfrm flipH="1">
              <a:off x="3600" y="2448"/>
              <a:ext cx="288" cy="91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357" name="Line 221"/>
            <p:cNvSpPr>
              <a:spLocks noChangeShapeType="1"/>
            </p:cNvSpPr>
            <p:nvPr/>
          </p:nvSpPr>
          <p:spPr bwMode="auto">
            <a:xfrm>
              <a:off x="2736" y="2160"/>
              <a:ext cx="432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359" name="Line 223"/>
            <p:cNvSpPr>
              <a:spLocks noChangeShapeType="1"/>
            </p:cNvSpPr>
            <p:nvPr/>
          </p:nvSpPr>
          <p:spPr bwMode="auto">
            <a:xfrm flipV="1">
              <a:off x="3648" y="2160"/>
              <a:ext cx="336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360" name="Line 224"/>
            <p:cNvSpPr>
              <a:spLocks noChangeShapeType="1"/>
            </p:cNvSpPr>
            <p:nvPr/>
          </p:nvSpPr>
          <p:spPr bwMode="auto">
            <a:xfrm flipV="1">
              <a:off x="2736" y="2016"/>
              <a:ext cx="384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361" name="Line 225"/>
            <p:cNvSpPr>
              <a:spLocks noChangeShapeType="1"/>
            </p:cNvSpPr>
            <p:nvPr/>
          </p:nvSpPr>
          <p:spPr bwMode="auto">
            <a:xfrm>
              <a:off x="3120" y="2016"/>
              <a:ext cx="52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362" name="Line 226"/>
            <p:cNvSpPr>
              <a:spLocks noChangeShapeType="1"/>
            </p:cNvSpPr>
            <p:nvPr/>
          </p:nvSpPr>
          <p:spPr bwMode="auto">
            <a:xfrm>
              <a:off x="3648" y="2016"/>
              <a:ext cx="336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363" name="Line 227"/>
            <p:cNvSpPr>
              <a:spLocks noChangeShapeType="1"/>
            </p:cNvSpPr>
            <p:nvPr/>
          </p:nvSpPr>
          <p:spPr bwMode="auto">
            <a:xfrm>
              <a:off x="2352" y="3360"/>
              <a:ext cx="432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364" name="Line 228"/>
            <p:cNvSpPr>
              <a:spLocks noChangeShapeType="1"/>
            </p:cNvSpPr>
            <p:nvPr/>
          </p:nvSpPr>
          <p:spPr bwMode="auto">
            <a:xfrm>
              <a:off x="2784" y="3504"/>
              <a:ext cx="48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365" name="Line 229"/>
            <p:cNvSpPr>
              <a:spLocks noChangeShapeType="1"/>
            </p:cNvSpPr>
            <p:nvPr/>
          </p:nvSpPr>
          <p:spPr bwMode="auto">
            <a:xfrm flipV="1">
              <a:off x="3264" y="3360"/>
              <a:ext cx="336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366" name="Line 230"/>
            <p:cNvSpPr>
              <a:spLocks noChangeShapeType="1"/>
            </p:cNvSpPr>
            <p:nvPr/>
          </p:nvSpPr>
          <p:spPr bwMode="auto">
            <a:xfrm>
              <a:off x="3264" y="3216"/>
              <a:ext cx="336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367" name="Line 231"/>
            <p:cNvSpPr>
              <a:spLocks noChangeShapeType="1"/>
            </p:cNvSpPr>
            <p:nvPr/>
          </p:nvSpPr>
          <p:spPr bwMode="auto">
            <a:xfrm>
              <a:off x="2736" y="3216"/>
              <a:ext cx="52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368" name="Line 232"/>
            <p:cNvSpPr>
              <a:spLocks noChangeShapeType="1"/>
            </p:cNvSpPr>
            <p:nvPr/>
          </p:nvSpPr>
          <p:spPr bwMode="auto">
            <a:xfrm flipV="1">
              <a:off x="2352" y="3216"/>
              <a:ext cx="384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466" name="Text Box 330"/>
            <p:cNvSpPr txBox="1">
              <a:spLocks noChangeArrowheads="1"/>
            </p:cNvSpPr>
            <p:nvPr/>
          </p:nvSpPr>
          <p:spPr bwMode="auto">
            <a:xfrm>
              <a:off x="2438" y="1977"/>
              <a:ext cx="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r>
                <a:rPr lang="en-US" b="1" baseline="-2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1467" name="Text Box 331"/>
            <p:cNvSpPr txBox="1">
              <a:spLocks noChangeArrowheads="1"/>
            </p:cNvSpPr>
            <p:nvPr/>
          </p:nvSpPr>
          <p:spPr bwMode="auto">
            <a:xfrm>
              <a:off x="3206" y="2265"/>
              <a:ext cx="2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  <a:r>
                <a:rPr lang="en-US" b="1" baseline="-2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1468" name="Text Box 332"/>
            <p:cNvSpPr txBox="1">
              <a:spLocks noChangeArrowheads="1"/>
            </p:cNvSpPr>
            <p:nvPr/>
          </p:nvSpPr>
          <p:spPr bwMode="auto">
            <a:xfrm>
              <a:off x="3638" y="2265"/>
              <a:ext cx="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  <a:r>
                <a:rPr lang="en-US" b="1" baseline="-2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1469" name="Text Box 333"/>
            <p:cNvSpPr txBox="1">
              <a:spLocks noChangeArrowheads="1"/>
            </p:cNvSpPr>
            <p:nvPr/>
          </p:nvSpPr>
          <p:spPr bwMode="auto">
            <a:xfrm>
              <a:off x="4022" y="1977"/>
              <a:ext cx="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  <a:r>
                <a:rPr lang="en-US" b="1" baseline="-2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1470" name="Text Box 334"/>
            <p:cNvSpPr txBox="1">
              <a:spLocks noChangeArrowheads="1"/>
            </p:cNvSpPr>
            <p:nvPr/>
          </p:nvSpPr>
          <p:spPr bwMode="auto">
            <a:xfrm>
              <a:off x="3638" y="1737"/>
              <a:ext cx="2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</a:t>
              </a:r>
              <a:r>
                <a:rPr lang="en-US" b="1" baseline="-2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1471" name="Text Box 335"/>
            <p:cNvSpPr txBox="1">
              <a:spLocks noChangeArrowheads="1"/>
            </p:cNvSpPr>
            <p:nvPr/>
          </p:nvSpPr>
          <p:spPr bwMode="auto">
            <a:xfrm>
              <a:off x="3110" y="1737"/>
              <a:ext cx="2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</a:t>
              </a:r>
              <a:r>
                <a:rPr lang="en-US" b="1" baseline="-2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1472" name="Text Box 336"/>
            <p:cNvSpPr txBox="1">
              <a:spLocks noChangeArrowheads="1"/>
            </p:cNvSpPr>
            <p:nvPr/>
          </p:nvSpPr>
          <p:spPr bwMode="auto">
            <a:xfrm>
              <a:off x="2150" y="3321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1473" name="Text Box 337"/>
            <p:cNvSpPr txBox="1">
              <a:spLocks noChangeArrowheads="1"/>
            </p:cNvSpPr>
            <p:nvPr/>
          </p:nvSpPr>
          <p:spPr bwMode="auto">
            <a:xfrm>
              <a:off x="2726" y="3513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1474" name="Text Box 338"/>
            <p:cNvSpPr txBox="1">
              <a:spLocks noChangeArrowheads="1"/>
            </p:cNvSpPr>
            <p:nvPr/>
          </p:nvSpPr>
          <p:spPr bwMode="auto">
            <a:xfrm>
              <a:off x="3302" y="3465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1475" name="Text Box 339"/>
            <p:cNvSpPr txBox="1">
              <a:spLocks noChangeArrowheads="1"/>
            </p:cNvSpPr>
            <p:nvPr/>
          </p:nvSpPr>
          <p:spPr bwMode="auto">
            <a:xfrm>
              <a:off x="3638" y="3273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1476" name="Text Box 340"/>
            <p:cNvSpPr txBox="1">
              <a:spLocks noChangeArrowheads="1"/>
            </p:cNvSpPr>
            <p:nvPr/>
          </p:nvSpPr>
          <p:spPr bwMode="auto">
            <a:xfrm>
              <a:off x="3062" y="2937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1477" name="Text Box 341"/>
            <p:cNvSpPr txBox="1">
              <a:spLocks noChangeArrowheads="1"/>
            </p:cNvSpPr>
            <p:nvPr/>
          </p:nvSpPr>
          <p:spPr bwMode="auto">
            <a:xfrm>
              <a:off x="2534" y="2985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</a:t>
              </a:r>
              <a:endParaRPr lang="ru-RU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91465" name="Group 329"/>
          <p:cNvGrpSpPr>
            <a:grpSpLocks/>
          </p:cNvGrpSpPr>
          <p:nvPr/>
        </p:nvGrpSpPr>
        <p:grpSpPr bwMode="auto">
          <a:xfrm>
            <a:off x="3657600" y="3124200"/>
            <a:ext cx="2743200" cy="2514600"/>
            <a:chOff x="2304" y="1968"/>
            <a:chExt cx="1728" cy="1584"/>
          </a:xfrm>
        </p:grpSpPr>
        <p:sp>
          <p:nvSpPr>
            <p:cNvPr id="91370" name="Oval 234"/>
            <p:cNvSpPr>
              <a:spLocks noChangeArrowheads="1"/>
            </p:cNvSpPr>
            <p:nvPr/>
          </p:nvSpPr>
          <p:spPr bwMode="auto">
            <a:xfrm>
              <a:off x="2688" y="2112"/>
              <a:ext cx="96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371" name="Oval 235"/>
            <p:cNvSpPr>
              <a:spLocks noChangeArrowheads="1"/>
            </p:cNvSpPr>
            <p:nvPr/>
          </p:nvSpPr>
          <p:spPr bwMode="auto">
            <a:xfrm>
              <a:off x="3120" y="2256"/>
              <a:ext cx="96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372" name="Oval 236"/>
            <p:cNvSpPr>
              <a:spLocks noChangeArrowheads="1"/>
            </p:cNvSpPr>
            <p:nvPr/>
          </p:nvSpPr>
          <p:spPr bwMode="auto">
            <a:xfrm>
              <a:off x="3600" y="2256"/>
              <a:ext cx="96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373" name="Oval 237"/>
            <p:cNvSpPr>
              <a:spLocks noChangeArrowheads="1"/>
            </p:cNvSpPr>
            <p:nvPr/>
          </p:nvSpPr>
          <p:spPr bwMode="auto">
            <a:xfrm>
              <a:off x="3936" y="2112"/>
              <a:ext cx="96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374" name="Oval 238"/>
            <p:cNvSpPr>
              <a:spLocks noChangeArrowheads="1"/>
            </p:cNvSpPr>
            <p:nvPr/>
          </p:nvSpPr>
          <p:spPr bwMode="auto">
            <a:xfrm>
              <a:off x="3072" y="1968"/>
              <a:ext cx="96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375" name="Oval 239"/>
            <p:cNvSpPr>
              <a:spLocks noChangeArrowheads="1"/>
            </p:cNvSpPr>
            <p:nvPr/>
          </p:nvSpPr>
          <p:spPr bwMode="auto">
            <a:xfrm>
              <a:off x="3600" y="1968"/>
              <a:ext cx="96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376" name="Oval 240"/>
            <p:cNvSpPr>
              <a:spLocks noChangeArrowheads="1"/>
            </p:cNvSpPr>
            <p:nvPr/>
          </p:nvSpPr>
          <p:spPr bwMode="auto">
            <a:xfrm>
              <a:off x="2688" y="3168"/>
              <a:ext cx="96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377" name="Oval 241"/>
            <p:cNvSpPr>
              <a:spLocks noChangeArrowheads="1"/>
            </p:cNvSpPr>
            <p:nvPr/>
          </p:nvSpPr>
          <p:spPr bwMode="auto">
            <a:xfrm>
              <a:off x="3216" y="3168"/>
              <a:ext cx="96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378" name="Oval 242"/>
            <p:cNvSpPr>
              <a:spLocks noChangeArrowheads="1"/>
            </p:cNvSpPr>
            <p:nvPr/>
          </p:nvSpPr>
          <p:spPr bwMode="auto">
            <a:xfrm>
              <a:off x="3552" y="3312"/>
              <a:ext cx="96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379" name="Oval 243"/>
            <p:cNvSpPr>
              <a:spLocks noChangeArrowheads="1"/>
            </p:cNvSpPr>
            <p:nvPr/>
          </p:nvSpPr>
          <p:spPr bwMode="auto">
            <a:xfrm>
              <a:off x="3216" y="3456"/>
              <a:ext cx="96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380" name="Oval 244"/>
            <p:cNvSpPr>
              <a:spLocks noChangeArrowheads="1"/>
            </p:cNvSpPr>
            <p:nvPr/>
          </p:nvSpPr>
          <p:spPr bwMode="auto">
            <a:xfrm>
              <a:off x="2736" y="3456"/>
              <a:ext cx="96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381" name="Oval 245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1412" name="Group 276"/>
          <p:cNvGrpSpPr>
            <a:grpSpLocks/>
          </p:cNvGrpSpPr>
          <p:nvPr/>
        </p:nvGrpSpPr>
        <p:grpSpPr bwMode="auto">
          <a:xfrm>
            <a:off x="3657600" y="3124200"/>
            <a:ext cx="2743200" cy="2514600"/>
            <a:chOff x="2304" y="1968"/>
            <a:chExt cx="1728" cy="1584"/>
          </a:xfrm>
        </p:grpSpPr>
        <p:sp>
          <p:nvSpPr>
            <p:cNvPr id="91382" name="Oval 246"/>
            <p:cNvSpPr>
              <a:spLocks noChangeArrowheads="1"/>
            </p:cNvSpPr>
            <p:nvPr/>
          </p:nvSpPr>
          <p:spPr bwMode="auto">
            <a:xfrm>
              <a:off x="2688" y="21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389" name="Oval 253"/>
            <p:cNvSpPr>
              <a:spLocks noChangeArrowheads="1"/>
            </p:cNvSpPr>
            <p:nvPr/>
          </p:nvSpPr>
          <p:spPr bwMode="auto">
            <a:xfrm>
              <a:off x="3120" y="225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390" name="Oval 254"/>
            <p:cNvSpPr>
              <a:spLocks noChangeArrowheads="1"/>
            </p:cNvSpPr>
            <p:nvPr/>
          </p:nvSpPr>
          <p:spPr bwMode="auto">
            <a:xfrm>
              <a:off x="3072" y="196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391" name="Oval 255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392" name="Oval 256"/>
            <p:cNvSpPr>
              <a:spLocks noChangeArrowheads="1"/>
            </p:cNvSpPr>
            <p:nvPr/>
          </p:nvSpPr>
          <p:spPr bwMode="auto">
            <a:xfrm>
              <a:off x="2688" y="316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393" name="Oval 257"/>
            <p:cNvSpPr>
              <a:spLocks noChangeArrowheads="1"/>
            </p:cNvSpPr>
            <p:nvPr/>
          </p:nvSpPr>
          <p:spPr bwMode="auto">
            <a:xfrm>
              <a:off x="3216" y="316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394" name="Oval 258"/>
            <p:cNvSpPr>
              <a:spLocks noChangeArrowheads="1"/>
            </p:cNvSpPr>
            <p:nvPr/>
          </p:nvSpPr>
          <p:spPr bwMode="auto">
            <a:xfrm>
              <a:off x="2736" y="345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395" name="Oval 259"/>
            <p:cNvSpPr>
              <a:spLocks noChangeArrowheads="1"/>
            </p:cNvSpPr>
            <p:nvPr/>
          </p:nvSpPr>
          <p:spPr bwMode="auto">
            <a:xfrm>
              <a:off x="3936" y="21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396" name="Oval 260"/>
            <p:cNvSpPr>
              <a:spLocks noChangeArrowheads="1"/>
            </p:cNvSpPr>
            <p:nvPr/>
          </p:nvSpPr>
          <p:spPr bwMode="auto">
            <a:xfrm>
              <a:off x="3600" y="225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397" name="Oval 261"/>
            <p:cNvSpPr>
              <a:spLocks noChangeArrowheads="1"/>
            </p:cNvSpPr>
            <p:nvPr/>
          </p:nvSpPr>
          <p:spPr bwMode="auto">
            <a:xfrm>
              <a:off x="3600" y="196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398" name="Oval 262"/>
            <p:cNvSpPr>
              <a:spLocks noChangeArrowheads="1"/>
            </p:cNvSpPr>
            <p:nvPr/>
          </p:nvSpPr>
          <p:spPr bwMode="auto">
            <a:xfrm>
              <a:off x="3552" y="33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399" name="Oval 263"/>
            <p:cNvSpPr>
              <a:spLocks noChangeArrowheads="1"/>
            </p:cNvSpPr>
            <p:nvPr/>
          </p:nvSpPr>
          <p:spPr bwMode="auto">
            <a:xfrm>
              <a:off x="3216" y="345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1413" name="Group 277"/>
          <p:cNvGrpSpPr>
            <a:grpSpLocks/>
          </p:cNvGrpSpPr>
          <p:nvPr/>
        </p:nvGrpSpPr>
        <p:grpSpPr bwMode="auto">
          <a:xfrm>
            <a:off x="3657600" y="3124200"/>
            <a:ext cx="2743200" cy="2514600"/>
            <a:chOff x="2304" y="1968"/>
            <a:chExt cx="1728" cy="1584"/>
          </a:xfrm>
        </p:grpSpPr>
        <p:sp>
          <p:nvSpPr>
            <p:cNvPr id="91414" name="Oval 278"/>
            <p:cNvSpPr>
              <a:spLocks noChangeArrowheads="1"/>
            </p:cNvSpPr>
            <p:nvPr/>
          </p:nvSpPr>
          <p:spPr bwMode="auto">
            <a:xfrm>
              <a:off x="2688" y="21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15" name="Oval 279"/>
            <p:cNvSpPr>
              <a:spLocks noChangeArrowheads="1"/>
            </p:cNvSpPr>
            <p:nvPr/>
          </p:nvSpPr>
          <p:spPr bwMode="auto">
            <a:xfrm>
              <a:off x="3120" y="225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16" name="Oval 280"/>
            <p:cNvSpPr>
              <a:spLocks noChangeArrowheads="1"/>
            </p:cNvSpPr>
            <p:nvPr/>
          </p:nvSpPr>
          <p:spPr bwMode="auto">
            <a:xfrm>
              <a:off x="3072" y="196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17" name="Oval 281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18" name="Oval 282"/>
            <p:cNvSpPr>
              <a:spLocks noChangeArrowheads="1"/>
            </p:cNvSpPr>
            <p:nvPr/>
          </p:nvSpPr>
          <p:spPr bwMode="auto">
            <a:xfrm>
              <a:off x="2688" y="316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19" name="Oval 283"/>
            <p:cNvSpPr>
              <a:spLocks noChangeArrowheads="1"/>
            </p:cNvSpPr>
            <p:nvPr/>
          </p:nvSpPr>
          <p:spPr bwMode="auto">
            <a:xfrm>
              <a:off x="3216" y="316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20" name="Oval 284"/>
            <p:cNvSpPr>
              <a:spLocks noChangeArrowheads="1"/>
            </p:cNvSpPr>
            <p:nvPr/>
          </p:nvSpPr>
          <p:spPr bwMode="auto">
            <a:xfrm>
              <a:off x="2736" y="345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21" name="Oval 285"/>
            <p:cNvSpPr>
              <a:spLocks noChangeArrowheads="1"/>
            </p:cNvSpPr>
            <p:nvPr/>
          </p:nvSpPr>
          <p:spPr bwMode="auto">
            <a:xfrm>
              <a:off x="3936" y="21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22" name="Oval 286"/>
            <p:cNvSpPr>
              <a:spLocks noChangeArrowheads="1"/>
            </p:cNvSpPr>
            <p:nvPr/>
          </p:nvSpPr>
          <p:spPr bwMode="auto">
            <a:xfrm>
              <a:off x="3600" y="225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23" name="Oval 287"/>
            <p:cNvSpPr>
              <a:spLocks noChangeArrowheads="1"/>
            </p:cNvSpPr>
            <p:nvPr/>
          </p:nvSpPr>
          <p:spPr bwMode="auto">
            <a:xfrm>
              <a:off x="3600" y="196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24" name="Oval 288"/>
            <p:cNvSpPr>
              <a:spLocks noChangeArrowheads="1"/>
            </p:cNvSpPr>
            <p:nvPr/>
          </p:nvSpPr>
          <p:spPr bwMode="auto">
            <a:xfrm>
              <a:off x="3552" y="33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25" name="Oval 289"/>
            <p:cNvSpPr>
              <a:spLocks noChangeArrowheads="1"/>
            </p:cNvSpPr>
            <p:nvPr/>
          </p:nvSpPr>
          <p:spPr bwMode="auto">
            <a:xfrm>
              <a:off x="3216" y="345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1426" name="Group 290"/>
          <p:cNvGrpSpPr>
            <a:grpSpLocks/>
          </p:cNvGrpSpPr>
          <p:nvPr/>
        </p:nvGrpSpPr>
        <p:grpSpPr bwMode="auto">
          <a:xfrm>
            <a:off x="3657600" y="3124200"/>
            <a:ext cx="2743200" cy="2514600"/>
            <a:chOff x="2304" y="1968"/>
            <a:chExt cx="1728" cy="1584"/>
          </a:xfrm>
        </p:grpSpPr>
        <p:sp>
          <p:nvSpPr>
            <p:cNvPr id="91427" name="Oval 291"/>
            <p:cNvSpPr>
              <a:spLocks noChangeArrowheads="1"/>
            </p:cNvSpPr>
            <p:nvPr/>
          </p:nvSpPr>
          <p:spPr bwMode="auto">
            <a:xfrm>
              <a:off x="2688" y="21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28" name="Oval 292"/>
            <p:cNvSpPr>
              <a:spLocks noChangeArrowheads="1"/>
            </p:cNvSpPr>
            <p:nvPr/>
          </p:nvSpPr>
          <p:spPr bwMode="auto">
            <a:xfrm>
              <a:off x="3120" y="225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29" name="Oval 293"/>
            <p:cNvSpPr>
              <a:spLocks noChangeArrowheads="1"/>
            </p:cNvSpPr>
            <p:nvPr/>
          </p:nvSpPr>
          <p:spPr bwMode="auto">
            <a:xfrm>
              <a:off x="3072" y="196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30" name="Oval 294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31" name="Oval 295"/>
            <p:cNvSpPr>
              <a:spLocks noChangeArrowheads="1"/>
            </p:cNvSpPr>
            <p:nvPr/>
          </p:nvSpPr>
          <p:spPr bwMode="auto">
            <a:xfrm>
              <a:off x="2688" y="316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32" name="Oval 296"/>
            <p:cNvSpPr>
              <a:spLocks noChangeArrowheads="1"/>
            </p:cNvSpPr>
            <p:nvPr/>
          </p:nvSpPr>
          <p:spPr bwMode="auto">
            <a:xfrm>
              <a:off x="3216" y="316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33" name="Oval 297"/>
            <p:cNvSpPr>
              <a:spLocks noChangeArrowheads="1"/>
            </p:cNvSpPr>
            <p:nvPr/>
          </p:nvSpPr>
          <p:spPr bwMode="auto">
            <a:xfrm>
              <a:off x="2736" y="345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34" name="Oval 298"/>
            <p:cNvSpPr>
              <a:spLocks noChangeArrowheads="1"/>
            </p:cNvSpPr>
            <p:nvPr/>
          </p:nvSpPr>
          <p:spPr bwMode="auto">
            <a:xfrm>
              <a:off x="3936" y="21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35" name="Oval 299"/>
            <p:cNvSpPr>
              <a:spLocks noChangeArrowheads="1"/>
            </p:cNvSpPr>
            <p:nvPr/>
          </p:nvSpPr>
          <p:spPr bwMode="auto">
            <a:xfrm>
              <a:off x="3600" y="225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36" name="Oval 300"/>
            <p:cNvSpPr>
              <a:spLocks noChangeArrowheads="1"/>
            </p:cNvSpPr>
            <p:nvPr/>
          </p:nvSpPr>
          <p:spPr bwMode="auto">
            <a:xfrm>
              <a:off x="3600" y="196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37" name="Oval 301"/>
            <p:cNvSpPr>
              <a:spLocks noChangeArrowheads="1"/>
            </p:cNvSpPr>
            <p:nvPr/>
          </p:nvSpPr>
          <p:spPr bwMode="auto">
            <a:xfrm>
              <a:off x="3552" y="33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38" name="Oval 302"/>
            <p:cNvSpPr>
              <a:spLocks noChangeArrowheads="1"/>
            </p:cNvSpPr>
            <p:nvPr/>
          </p:nvSpPr>
          <p:spPr bwMode="auto">
            <a:xfrm>
              <a:off x="3216" y="345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1439" name="Group 303"/>
          <p:cNvGrpSpPr>
            <a:grpSpLocks/>
          </p:cNvGrpSpPr>
          <p:nvPr/>
        </p:nvGrpSpPr>
        <p:grpSpPr bwMode="auto">
          <a:xfrm>
            <a:off x="3657600" y="3124200"/>
            <a:ext cx="2743200" cy="2514600"/>
            <a:chOff x="2304" y="1968"/>
            <a:chExt cx="1728" cy="1584"/>
          </a:xfrm>
        </p:grpSpPr>
        <p:sp>
          <p:nvSpPr>
            <p:cNvPr id="91440" name="Oval 304"/>
            <p:cNvSpPr>
              <a:spLocks noChangeArrowheads="1"/>
            </p:cNvSpPr>
            <p:nvPr/>
          </p:nvSpPr>
          <p:spPr bwMode="auto">
            <a:xfrm>
              <a:off x="2688" y="21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41" name="Oval 305"/>
            <p:cNvSpPr>
              <a:spLocks noChangeArrowheads="1"/>
            </p:cNvSpPr>
            <p:nvPr/>
          </p:nvSpPr>
          <p:spPr bwMode="auto">
            <a:xfrm>
              <a:off x="3120" y="225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42" name="Oval 306"/>
            <p:cNvSpPr>
              <a:spLocks noChangeArrowheads="1"/>
            </p:cNvSpPr>
            <p:nvPr/>
          </p:nvSpPr>
          <p:spPr bwMode="auto">
            <a:xfrm>
              <a:off x="3072" y="196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43" name="Oval 307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44" name="Oval 308"/>
            <p:cNvSpPr>
              <a:spLocks noChangeArrowheads="1"/>
            </p:cNvSpPr>
            <p:nvPr/>
          </p:nvSpPr>
          <p:spPr bwMode="auto">
            <a:xfrm>
              <a:off x="2688" y="316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45" name="Oval 309"/>
            <p:cNvSpPr>
              <a:spLocks noChangeArrowheads="1"/>
            </p:cNvSpPr>
            <p:nvPr/>
          </p:nvSpPr>
          <p:spPr bwMode="auto">
            <a:xfrm>
              <a:off x="3216" y="316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46" name="Oval 310"/>
            <p:cNvSpPr>
              <a:spLocks noChangeArrowheads="1"/>
            </p:cNvSpPr>
            <p:nvPr/>
          </p:nvSpPr>
          <p:spPr bwMode="auto">
            <a:xfrm>
              <a:off x="2736" y="345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47" name="Oval 311"/>
            <p:cNvSpPr>
              <a:spLocks noChangeArrowheads="1"/>
            </p:cNvSpPr>
            <p:nvPr/>
          </p:nvSpPr>
          <p:spPr bwMode="auto">
            <a:xfrm>
              <a:off x="3936" y="21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48" name="Oval 312"/>
            <p:cNvSpPr>
              <a:spLocks noChangeArrowheads="1"/>
            </p:cNvSpPr>
            <p:nvPr/>
          </p:nvSpPr>
          <p:spPr bwMode="auto">
            <a:xfrm>
              <a:off x="3600" y="225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49" name="Oval 313"/>
            <p:cNvSpPr>
              <a:spLocks noChangeArrowheads="1"/>
            </p:cNvSpPr>
            <p:nvPr/>
          </p:nvSpPr>
          <p:spPr bwMode="auto">
            <a:xfrm>
              <a:off x="3600" y="196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50" name="Oval 314"/>
            <p:cNvSpPr>
              <a:spLocks noChangeArrowheads="1"/>
            </p:cNvSpPr>
            <p:nvPr/>
          </p:nvSpPr>
          <p:spPr bwMode="auto">
            <a:xfrm>
              <a:off x="3552" y="33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51" name="Oval 315"/>
            <p:cNvSpPr>
              <a:spLocks noChangeArrowheads="1"/>
            </p:cNvSpPr>
            <p:nvPr/>
          </p:nvSpPr>
          <p:spPr bwMode="auto">
            <a:xfrm>
              <a:off x="3216" y="345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1452" name="Group 316"/>
          <p:cNvGrpSpPr>
            <a:grpSpLocks/>
          </p:cNvGrpSpPr>
          <p:nvPr/>
        </p:nvGrpSpPr>
        <p:grpSpPr bwMode="auto">
          <a:xfrm>
            <a:off x="3657600" y="3124200"/>
            <a:ext cx="2743200" cy="2514600"/>
            <a:chOff x="2304" y="1968"/>
            <a:chExt cx="1728" cy="1584"/>
          </a:xfrm>
        </p:grpSpPr>
        <p:sp>
          <p:nvSpPr>
            <p:cNvPr id="91453" name="Oval 317"/>
            <p:cNvSpPr>
              <a:spLocks noChangeArrowheads="1"/>
            </p:cNvSpPr>
            <p:nvPr/>
          </p:nvSpPr>
          <p:spPr bwMode="auto">
            <a:xfrm>
              <a:off x="2688" y="21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54" name="Oval 318"/>
            <p:cNvSpPr>
              <a:spLocks noChangeArrowheads="1"/>
            </p:cNvSpPr>
            <p:nvPr/>
          </p:nvSpPr>
          <p:spPr bwMode="auto">
            <a:xfrm>
              <a:off x="3120" y="225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55" name="Oval 319"/>
            <p:cNvSpPr>
              <a:spLocks noChangeArrowheads="1"/>
            </p:cNvSpPr>
            <p:nvPr/>
          </p:nvSpPr>
          <p:spPr bwMode="auto">
            <a:xfrm>
              <a:off x="3072" y="196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56" name="Oval 320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57" name="Oval 321"/>
            <p:cNvSpPr>
              <a:spLocks noChangeArrowheads="1"/>
            </p:cNvSpPr>
            <p:nvPr/>
          </p:nvSpPr>
          <p:spPr bwMode="auto">
            <a:xfrm>
              <a:off x="2688" y="316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58" name="Oval 322"/>
            <p:cNvSpPr>
              <a:spLocks noChangeArrowheads="1"/>
            </p:cNvSpPr>
            <p:nvPr/>
          </p:nvSpPr>
          <p:spPr bwMode="auto">
            <a:xfrm>
              <a:off x="3216" y="316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59" name="Oval 323"/>
            <p:cNvSpPr>
              <a:spLocks noChangeArrowheads="1"/>
            </p:cNvSpPr>
            <p:nvPr/>
          </p:nvSpPr>
          <p:spPr bwMode="auto">
            <a:xfrm>
              <a:off x="2736" y="345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60" name="Oval 324"/>
            <p:cNvSpPr>
              <a:spLocks noChangeArrowheads="1"/>
            </p:cNvSpPr>
            <p:nvPr/>
          </p:nvSpPr>
          <p:spPr bwMode="auto">
            <a:xfrm>
              <a:off x="3936" y="21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61" name="Oval 325"/>
            <p:cNvSpPr>
              <a:spLocks noChangeArrowheads="1"/>
            </p:cNvSpPr>
            <p:nvPr/>
          </p:nvSpPr>
          <p:spPr bwMode="auto">
            <a:xfrm>
              <a:off x="3600" y="225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62" name="Oval 326"/>
            <p:cNvSpPr>
              <a:spLocks noChangeArrowheads="1"/>
            </p:cNvSpPr>
            <p:nvPr/>
          </p:nvSpPr>
          <p:spPr bwMode="auto">
            <a:xfrm>
              <a:off x="3600" y="196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63" name="Oval 327"/>
            <p:cNvSpPr>
              <a:spLocks noChangeArrowheads="1"/>
            </p:cNvSpPr>
            <p:nvPr/>
          </p:nvSpPr>
          <p:spPr bwMode="auto">
            <a:xfrm>
              <a:off x="3552" y="33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464" name="Oval 328"/>
            <p:cNvSpPr>
              <a:spLocks noChangeArrowheads="1"/>
            </p:cNvSpPr>
            <p:nvPr/>
          </p:nvSpPr>
          <p:spPr bwMode="auto">
            <a:xfrm>
              <a:off x="3216" y="345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1480" name="AutoShape 34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433388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91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4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апсулы">
  <a:themeElements>
    <a:clrScheme name="Капсулы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Капсулы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3366"/>
    </a:dk1>
    <a:lt1>
      <a:srgbClr val="FFFFFF"/>
    </a:lt1>
    <a:dk2>
      <a:srgbClr val="006666"/>
    </a:dk2>
    <a:lt2>
      <a:srgbClr val="FFFFFF"/>
    </a:lt2>
    <a:accent1>
      <a:srgbClr val="99CC99"/>
    </a:accent1>
    <a:accent2>
      <a:srgbClr val="33CCCC"/>
    </a:accent2>
    <a:accent3>
      <a:srgbClr val="FFFFFF"/>
    </a:accent3>
    <a:accent4>
      <a:srgbClr val="002A56"/>
    </a:accent4>
    <a:accent5>
      <a:srgbClr val="CAE2CA"/>
    </a:accent5>
    <a:accent6>
      <a:srgbClr val="2DB9B9"/>
    </a:accent6>
    <a:hlink>
      <a:srgbClr val="666699"/>
    </a:hlink>
    <a:folHlink>
      <a:srgbClr val="CC99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3366"/>
    </a:dk1>
    <a:lt1>
      <a:srgbClr val="FFFFFF"/>
    </a:lt1>
    <a:dk2>
      <a:srgbClr val="006666"/>
    </a:dk2>
    <a:lt2>
      <a:srgbClr val="FFFFFF"/>
    </a:lt2>
    <a:accent1>
      <a:srgbClr val="99CC99"/>
    </a:accent1>
    <a:accent2>
      <a:srgbClr val="33CCCC"/>
    </a:accent2>
    <a:accent3>
      <a:srgbClr val="FFFFFF"/>
    </a:accent3>
    <a:accent4>
      <a:srgbClr val="002A56"/>
    </a:accent4>
    <a:accent5>
      <a:srgbClr val="CAE2CA"/>
    </a:accent5>
    <a:accent6>
      <a:srgbClr val="2DB9B9"/>
    </a:accent6>
    <a:hlink>
      <a:srgbClr val="666699"/>
    </a:hlink>
    <a:folHlink>
      <a:srgbClr val="CC99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Designs\Капсулы.pot</Template>
  <TotalTime>3205</TotalTime>
  <Words>974</Words>
  <Application>Microsoft PowerPoint</Application>
  <PresentationFormat>Экран (4:3)</PresentationFormat>
  <Paragraphs>392</Paragraphs>
  <Slides>29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Wingdings</vt:lpstr>
      <vt:lpstr>Times New Roman</vt:lpstr>
      <vt:lpstr>Symbol</vt:lpstr>
      <vt:lpstr>Капсулы</vt:lpstr>
      <vt:lpstr>Microsoft Equation 3.0</vt:lpstr>
      <vt:lpstr>Диаграмма Microsoft Graph</vt:lpstr>
      <vt:lpstr>призма</vt:lpstr>
      <vt:lpstr>План :</vt:lpstr>
      <vt:lpstr>Тест на концентрацию внимания</vt:lpstr>
      <vt:lpstr>Построение призмы</vt:lpstr>
      <vt:lpstr>Слайд 5</vt:lpstr>
      <vt:lpstr>Слайд 6</vt:lpstr>
      <vt:lpstr>Слайд 7</vt:lpstr>
      <vt:lpstr>Элементы призмы.</vt:lpstr>
      <vt:lpstr>Вершины</vt:lpstr>
      <vt:lpstr>Ребра основания </vt:lpstr>
      <vt:lpstr>Боковые ребра</vt:lpstr>
      <vt:lpstr>Грани основания</vt:lpstr>
      <vt:lpstr>Боковые грани</vt:lpstr>
      <vt:lpstr>Высота</vt:lpstr>
      <vt:lpstr>Диагонали</vt:lpstr>
      <vt:lpstr>Виды призм</vt:lpstr>
      <vt:lpstr>Слайд 17</vt:lpstr>
      <vt:lpstr>Слайд 18</vt:lpstr>
      <vt:lpstr>Слайд 19</vt:lpstr>
      <vt:lpstr>Слайд 20</vt:lpstr>
      <vt:lpstr>Слайд 21</vt:lpstr>
      <vt:lpstr>Слайд 22</vt:lpstr>
      <vt:lpstr>Правильная призма</vt:lpstr>
      <vt:lpstr>Площади полной и боковой поверхностей призмы.  Объём призмы.</vt:lpstr>
      <vt:lpstr>Слайд 25</vt:lpstr>
      <vt:lpstr>Слайд 26</vt:lpstr>
      <vt:lpstr>Слайд 27</vt:lpstr>
      <vt:lpstr>Сечения призмы.</vt:lpstr>
      <vt:lpstr>Слайд 29</vt:lpstr>
    </vt:vector>
  </TitlesOfParts>
  <Company>Intel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призма</dc:title>
  <dc:creator>Athlon</dc:creator>
  <cp:lastModifiedBy>Екатерина</cp:lastModifiedBy>
  <cp:revision>58</cp:revision>
  <cp:lastPrinted>1601-01-01T00:00:00Z</cp:lastPrinted>
  <dcterms:created xsi:type="dcterms:W3CDTF">2005-01-14T17:41:51Z</dcterms:created>
  <dcterms:modified xsi:type="dcterms:W3CDTF">2012-02-26T05:44:04Z</dcterms:modified>
</cp:coreProperties>
</file>