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61" r:id="rId4"/>
    <p:sldId id="274" r:id="rId5"/>
    <p:sldId id="262" r:id="rId6"/>
    <p:sldId id="263" r:id="rId7"/>
    <p:sldId id="264" r:id="rId8"/>
    <p:sldId id="265" r:id="rId9"/>
    <p:sldId id="269" r:id="rId10"/>
    <p:sldId id="273" r:id="rId11"/>
    <p:sldId id="270" r:id="rId12"/>
    <p:sldId id="271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522A6-8F8D-4340-A6FC-EC6263F66E1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73D74-F4BB-436E-BA4E-BC958804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3D74-F4BB-436E-BA4E-BC958804BC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2699C-176E-4992-9E2A-787CA00D191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0577CB-3EE8-4A96-9830-6550688D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20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22.gi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21.gi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2.gif"/><Relationship Id="rId10" Type="http://schemas.openxmlformats.org/officeDocument/2006/relationships/image" Target="../media/image26.gif"/><Relationship Id="rId4" Type="http://schemas.openxmlformats.org/officeDocument/2006/relationships/image" Target="../media/image21.gif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57620" y="285728"/>
            <a:ext cx="4329114" cy="428628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                         </a:t>
            </a:r>
            <a:br>
              <a:rPr lang="ru-RU" sz="2000" i="1" dirty="0" smtClean="0"/>
            </a:br>
            <a:r>
              <a:rPr lang="ru-RU" sz="2000" i="1" dirty="0" smtClean="0"/>
              <a:t>                                                                                                 ВВОДНЫЙ УРОК ПО ИСТОРИИ ПО ИСТОРИИ ДРЕВНЕГО МИРА</a:t>
            </a:r>
            <a:br>
              <a:rPr lang="ru-RU" sz="2000" i="1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" name="Подзаголовок 8"/>
          <p:cNvSpPr>
            <a:spLocks noGrp="1"/>
          </p:cNvSpPr>
          <p:nvPr>
            <p:ph idx="1"/>
          </p:nvPr>
        </p:nvSpPr>
        <p:spPr>
          <a:xfrm>
            <a:off x="357158" y="214290"/>
            <a:ext cx="8643998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                                       </a:t>
            </a:r>
          </a:p>
          <a:p>
            <a:pPr>
              <a:buNone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ОТКУДА МЫ УЗНАЕМ ,КАК ЖИЛИ НАШИ ПРЕДКИ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5206446" cy="417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85992"/>
            <a:ext cx="2967950" cy="420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Работа с источниками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54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14282" y="1571612"/>
            <a:ext cx="3357586" cy="4792572"/>
          </a:xfrm>
          <a:prstGeom prst="rect">
            <a:avLst/>
          </a:prstGeom>
          <a:noFill/>
          <a:ln w="76200">
            <a:solidFill>
              <a:srgbClr val="9999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1857364"/>
            <a:ext cx="478634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Находки не достаточно обнаружить. Их нужно заставить «заговорить». Для этого ученым важно знать множество мелочей связанных с этой находкой-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Где найдена, как лежала, что находилось рядом, из какого материала сделана и так далее…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357958"/>
            <a:ext cx="215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Ученые за работой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Письменные исторические источники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540052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496"/>
            <a:ext cx="3286116" cy="361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Устные исторические источники</a:t>
            </a:r>
            <a:endParaRPr lang="ru-RU" dirty="0"/>
          </a:p>
        </p:txBody>
      </p:sp>
      <p:pic>
        <p:nvPicPr>
          <p:cNvPr id="3074" name="Picture 2" descr="H:\Documents and Settings\User\Мои документы\Мои рисунки\Изображение\Изображение 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4114800" cy="418185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71744"/>
            <a:ext cx="42768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Учебный материал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1857364"/>
            <a:ext cx="353619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32920"/>
            <a:ext cx="3429024" cy="45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214414" y="0"/>
            <a:ext cx="7715304" cy="7921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3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3300"/>
                  </a:gs>
                </a:gsLst>
                <a:lin ang="5400000" scaled="1"/>
              </a:gradFill>
              <a:latin typeface="Comic Sans MS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143240" y="1071546"/>
            <a:ext cx="2374900" cy="1765300"/>
            <a:chOff x="69" y="572"/>
            <a:chExt cx="1496" cy="1112"/>
          </a:xfrm>
        </p:grpSpPr>
        <p:pic>
          <p:nvPicPr>
            <p:cNvPr id="28680" name="Picture 8" descr="j02863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572"/>
              <a:ext cx="765" cy="8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69" y="1434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FF00"/>
                  </a:solidFill>
                </a:rPr>
                <a:t>1.Вещественные.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357818" y="1214422"/>
            <a:ext cx="1655762" cy="1639887"/>
            <a:chOff x="2381" y="651"/>
            <a:chExt cx="1043" cy="1033"/>
          </a:xfrm>
        </p:grpSpPr>
        <p:pic>
          <p:nvPicPr>
            <p:cNvPr id="28683" name="Picture 11" descr="j030050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" y="651"/>
              <a:ext cx="1043" cy="704"/>
            </a:xfrm>
            <a:prstGeom prst="rect">
              <a:avLst/>
            </a:prstGeom>
            <a:noFill/>
          </p:spPr>
        </p:pic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482" y="1434"/>
              <a:ext cx="8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FF00"/>
                  </a:solidFill>
                </a:rPr>
                <a:t>2.Устные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048500" y="1214422"/>
            <a:ext cx="2095500" cy="1731963"/>
            <a:chOff x="4182" y="590"/>
            <a:chExt cx="1320" cy="1091"/>
          </a:xfrm>
        </p:grpSpPr>
        <p:pic>
          <p:nvPicPr>
            <p:cNvPr id="28686" name="Picture 14" descr="j0234758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7" y="590"/>
              <a:ext cx="907" cy="827"/>
            </a:xfrm>
            <a:prstGeom prst="rect">
              <a:avLst/>
            </a:prstGeom>
            <a:noFill/>
          </p:spPr>
        </p:pic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4182" y="1431"/>
              <a:ext cx="1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3. Письменные</a:t>
              </a:r>
            </a:p>
          </p:txBody>
        </p:sp>
      </p:grpSp>
      <p:sp>
        <p:nvSpPr>
          <p:cNvPr id="28711" name="WordArt 39"/>
          <p:cNvSpPr>
            <a:spLocks noChangeArrowheads="1" noChangeShapeType="1" noTextEdit="1"/>
          </p:cNvSpPr>
          <p:nvPr/>
        </p:nvSpPr>
        <p:spPr bwMode="auto">
          <a:xfrm>
            <a:off x="4286248" y="4429132"/>
            <a:ext cx="15827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былины</a:t>
            </a:r>
          </a:p>
        </p:txBody>
      </p:sp>
      <p:sp>
        <p:nvSpPr>
          <p:cNvPr id="28712" name="WordArt 40"/>
          <p:cNvSpPr>
            <a:spLocks noChangeArrowheads="1" noChangeShapeType="1" noTextEdit="1"/>
          </p:cNvSpPr>
          <p:nvPr/>
        </p:nvSpPr>
        <p:spPr bwMode="auto">
          <a:xfrm>
            <a:off x="3500430" y="6286520"/>
            <a:ext cx="1871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сказания</a:t>
            </a:r>
          </a:p>
        </p:txBody>
      </p:sp>
      <p:sp>
        <p:nvSpPr>
          <p:cNvPr id="28713" name="WordArt 41"/>
          <p:cNvSpPr>
            <a:spLocks noChangeArrowheads="1" noChangeShapeType="1" noTextEdit="1"/>
          </p:cNvSpPr>
          <p:nvPr/>
        </p:nvSpPr>
        <p:spPr bwMode="auto">
          <a:xfrm>
            <a:off x="6715140" y="4857760"/>
            <a:ext cx="180022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легенды</a:t>
            </a:r>
          </a:p>
        </p:txBody>
      </p:sp>
      <p:sp>
        <p:nvSpPr>
          <p:cNvPr id="28714" name="WordArt 42"/>
          <p:cNvSpPr>
            <a:spLocks noChangeArrowheads="1" noChangeShapeType="1" noTextEdit="1"/>
          </p:cNvSpPr>
          <p:nvPr/>
        </p:nvSpPr>
        <p:spPr bwMode="auto">
          <a:xfrm>
            <a:off x="142844" y="6286520"/>
            <a:ext cx="18351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баллады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714876" y="5143512"/>
            <a:ext cx="1295400" cy="1104900"/>
            <a:chOff x="4105" y="2961"/>
            <a:chExt cx="816" cy="696"/>
          </a:xfrm>
        </p:grpSpPr>
        <p:pic>
          <p:nvPicPr>
            <p:cNvPr id="28716" name="Picture 44" descr="j03103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5" y="2961"/>
              <a:ext cx="816" cy="5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17" name="Text Box 45"/>
            <p:cNvSpPr txBox="1">
              <a:spLocks noChangeArrowheads="1"/>
            </p:cNvSpPr>
            <p:nvPr/>
          </p:nvSpPr>
          <p:spPr bwMode="auto">
            <a:xfrm>
              <a:off x="4150" y="3426"/>
              <a:ext cx="7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хроники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357950" y="5627688"/>
            <a:ext cx="1223963" cy="1230312"/>
            <a:chOff x="4377" y="2659"/>
            <a:chExt cx="771" cy="775"/>
          </a:xfrm>
        </p:grpSpPr>
        <p:pic>
          <p:nvPicPr>
            <p:cNvPr id="28719" name="Picture 47" descr="j02391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77" y="2659"/>
              <a:ext cx="771" cy="5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0" name="Text Box 48"/>
            <p:cNvSpPr txBox="1">
              <a:spLocks noChangeArrowheads="1"/>
            </p:cNvSpPr>
            <p:nvPr/>
          </p:nvSpPr>
          <p:spPr bwMode="auto">
            <a:xfrm>
              <a:off x="4396" y="3203"/>
              <a:ext cx="7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папирус</a:t>
              </a: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7643834" y="3857628"/>
            <a:ext cx="1225550" cy="1014413"/>
            <a:chOff x="4014" y="1616"/>
            <a:chExt cx="772" cy="639"/>
          </a:xfrm>
        </p:grpSpPr>
        <p:pic>
          <p:nvPicPr>
            <p:cNvPr id="28715" name="Picture 43" descr="j023826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4" y="1616"/>
              <a:ext cx="772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4132" y="2024"/>
              <a:ext cx="5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книги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214678" y="5000636"/>
            <a:ext cx="1150938" cy="1303338"/>
            <a:chOff x="2018" y="1706"/>
            <a:chExt cx="725" cy="821"/>
          </a:xfrm>
        </p:grpSpPr>
        <p:pic>
          <p:nvPicPr>
            <p:cNvPr id="28705" name="Picture 33" descr="j0233755"/>
            <p:cNvPicPr>
              <a:picLocks noChangeAspect="1" noChangeArrowheads="1"/>
            </p:cNvPicPr>
            <p:nvPr/>
          </p:nvPicPr>
          <p:blipFill>
            <a:blip r:embed="rId9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2018" y="1706"/>
              <a:ext cx="725" cy="6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4" name="Text Box 52"/>
            <p:cNvSpPr txBox="1">
              <a:spLocks noChangeArrowheads="1"/>
            </p:cNvSpPr>
            <p:nvPr/>
          </p:nvSpPr>
          <p:spPr bwMode="auto">
            <a:xfrm>
              <a:off x="2064" y="2296"/>
              <a:ext cx="6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посуда</a:t>
              </a: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714480" y="4143380"/>
            <a:ext cx="1281113" cy="1609725"/>
            <a:chOff x="1111" y="1888"/>
            <a:chExt cx="807" cy="1014"/>
          </a:xfrm>
        </p:grpSpPr>
        <p:pic>
          <p:nvPicPr>
            <p:cNvPr id="28708" name="Picture 36" descr="j023810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11" y="1888"/>
              <a:ext cx="807" cy="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1148" y="2671"/>
              <a:ext cx="6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жилище</a:t>
              </a: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3500430" y="3071810"/>
            <a:ext cx="1724025" cy="1446213"/>
            <a:chOff x="1202" y="2886"/>
            <a:chExt cx="1086" cy="911"/>
          </a:xfrm>
        </p:grpSpPr>
        <p:pic>
          <p:nvPicPr>
            <p:cNvPr id="28710" name="Picture 38" descr="j028034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38" y="2886"/>
              <a:ext cx="816" cy="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8" name="Text Box 56"/>
            <p:cNvSpPr txBox="1">
              <a:spLocks noChangeArrowheads="1"/>
            </p:cNvSpPr>
            <p:nvPr/>
          </p:nvSpPr>
          <p:spPr bwMode="auto">
            <a:xfrm>
              <a:off x="1202" y="3566"/>
              <a:ext cx="10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орудия труда</a:t>
              </a: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6357950" y="3286124"/>
            <a:ext cx="1036638" cy="1466850"/>
            <a:chOff x="356" y="3294"/>
            <a:chExt cx="653" cy="924"/>
          </a:xfrm>
        </p:grpSpPr>
        <p:pic>
          <p:nvPicPr>
            <p:cNvPr id="28709" name="Picture 37" descr="j019893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6" y="3294"/>
              <a:ext cx="631" cy="7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30" name="Text Box 58"/>
            <p:cNvSpPr txBox="1">
              <a:spLocks noChangeArrowheads="1"/>
            </p:cNvSpPr>
            <p:nvPr/>
          </p:nvSpPr>
          <p:spPr bwMode="auto">
            <a:xfrm>
              <a:off x="361" y="3987"/>
              <a:ext cx="6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ru-RU" b="1"/>
                <a:t>одежда</a:t>
              </a:r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7721600" y="5429264"/>
            <a:ext cx="1422400" cy="1539875"/>
            <a:chOff x="237" y="2840"/>
            <a:chExt cx="896" cy="970"/>
          </a:xfrm>
        </p:grpSpPr>
        <p:pic>
          <p:nvPicPr>
            <p:cNvPr id="28706" name="Picture 34" descr="j028098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5" y="2840"/>
              <a:ext cx="771" cy="7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32" name="Text Box 60"/>
            <p:cNvSpPr txBox="1">
              <a:spLocks noChangeArrowheads="1"/>
            </p:cNvSpPr>
            <p:nvPr/>
          </p:nvSpPr>
          <p:spPr bwMode="auto">
            <a:xfrm>
              <a:off x="237" y="3579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украшения</a:t>
              </a:r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0" y="3214686"/>
            <a:ext cx="1331913" cy="1374775"/>
            <a:chOff x="0" y="1706"/>
            <a:chExt cx="839" cy="866"/>
          </a:xfrm>
        </p:grpSpPr>
        <p:pic>
          <p:nvPicPr>
            <p:cNvPr id="28702" name="Picture 30" descr="j0234498"/>
            <p:cNvPicPr>
              <a:picLocks noChangeAspect="1" noChangeArrowheads="1"/>
            </p:cNvPicPr>
            <p:nvPr/>
          </p:nvPicPr>
          <p:blipFill>
            <a:blip r:embed="rId14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0" y="1706"/>
              <a:ext cx="839" cy="6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34" name="Text Box 62"/>
            <p:cNvSpPr txBox="1">
              <a:spLocks noChangeArrowheads="1"/>
            </p:cNvSpPr>
            <p:nvPr/>
          </p:nvSpPr>
          <p:spPr bwMode="auto">
            <a:xfrm>
              <a:off x="68" y="2341"/>
              <a:ext cx="6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оружие</a:t>
              </a: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357158" y="4786322"/>
            <a:ext cx="1319213" cy="1466850"/>
            <a:chOff x="3230" y="1842"/>
            <a:chExt cx="831" cy="924"/>
          </a:xfrm>
        </p:grpSpPr>
        <p:pic>
          <p:nvPicPr>
            <p:cNvPr id="28736" name="Picture 64" descr="j028237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03" y="1842"/>
              <a:ext cx="684" cy="6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37" name="Text Box 65"/>
            <p:cNvSpPr txBox="1">
              <a:spLocks noChangeArrowheads="1"/>
            </p:cNvSpPr>
            <p:nvPr/>
          </p:nvSpPr>
          <p:spPr bwMode="auto">
            <a:xfrm>
              <a:off x="3230" y="2535"/>
              <a:ext cx="8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договоры</a:t>
              </a:r>
            </a:p>
          </p:txBody>
        </p:sp>
      </p:grpSp>
      <p:pic>
        <p:nvPicPr>
          <p:cNvPr id="28739" name="Picture 67" descr="ag00317_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472" y="-142900"/>
            <a:ext cx="800979" cy="1028682"/>
          </a:xfrm>
          <a:prstGeom prst="rect">
            <a:avLst/>
          </a:prstGeom>
          <a:noFill/>
        </p:spPr>
      </p:pic>
      <p:sp>
        <p:nvSpPr>
          <p:cNvPr id="54" name="Заголовок 53"/>
          <p:cNvSpPr>
            <a:spLocks noGrp="1"/>
          </p:cNvSpPr>
          <p:nvPr>
            <p:ph type="ctrTitle"/>
          </p:nvPr>
        </p:nvSpPr>
        <p:spPr>
          <a:xfrm>
            <a:off x="1357290" y="0"/>
            <a:ext cx="6215106" cy="7857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закрепление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5" name="Подзаголовок 54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2786082" cy="192882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1.Что изучает история?</a:t>
            </a:r>
          </a:p>
          <a:p>
            <a:r>
              <a:rPr lang="ru-RU" sz="1800" dirty="0" smtClean="0"/>
              <a:t>2.Что изучает история Древнего мира?</a:t>
            </a:r>
          </a:p>
          <a:p>
            <a:r>
              <a:rPr lang="ru-RU" sz="1800" dirty="0" smtClean="0"/>
              <a:t>3.Как ученые узнают о жизни людей в далеком прошлом?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Домашнее задание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omic Sans MS" pitchFamily="66" charset="0"/>
              </a:rPr>
              <a:t>Учебник .стр. 6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omic Sans MS" pitchFamily="66" charset="0"/>
              </a:rPr>
              <a:t>Найти дома исторические источники и рассказать о них в классе.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643734" cy="121444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Verdana" pitchFamily="34" charset="0"/>
              </a:rPr>
              <a:t>«История – свидетель прошлого, свет         истины, живая память, учитель жизни,      вестник старины»</a:t>
            </a:r>
            <a:br>
              <a:rPr lang="ru-RU" sz="2000" dirty="0" smtClean="0">
                <a:latin typeface="Verdana" pitchFamily="34" charset="0"/>
              </a:rPr>
            </a:br>
            <a:r>
              <a:rPr lang="ru-RU" sz="2000" dirty="0" smtClean="0">
                <a:latin typeface="Verdana" pitchFamily="34" charset="0"/>
              </a:rPr>
              <a:t>                                                    Цицерон.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ПЛАН  УРОКА.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1.ЧТО ИЗУЧАЕТ ИСТОРИЯ.</a:t>
            </a:r>
          </a:p>
          <a:p>
            <a:pPr>
              <a:buNone/>
            </a:pPr>
            <a:r>
              <a:rPr lang="ru-RU" dirty="0" smtClean="0"/>
              <a:t>          2.ИСТОРИЧЕСКИЕ ИСТОЧНИКИ.</a:t>
            </a:r>
          </a:p>
          <a:p>
            <a:pPr>
              <a:buNone/>
            </a:pPr>
            <a:r>
              <a:rPr lang="ru-RU" dirty="0" smtClean="0"/>
              <a:t>          3.ЗНАКОМСТВО С УЧЕБНИКОМ.</a:t>
            </a:r>
          </a:p>
          <a:p>
            <a:pPr>
              <a:buNone/>
            </a:pPr>
            <a:r>
              <a:rPr lang="ru-RU" dirty="0" smtClean="0"/>
              <a:t>          4.ЗАКРЕПЛЕНИЕ.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H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429132"/>
            <a:ext cx="1285884" cy="2110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1.Что изучает история.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28" name="Содержимое 27"/>
          <p:cNvSpPr>
            <a:spLocks noGrp="1"/>
          </p:cNvSpPr>
          <p:nvPr>
            <p:ph sz="half" idx="2"/>
          </p:nvPr>
        </p:nvSpPr>
        <p:spPr>
          <a:xfrm>
            <a:off x="3643306" y="3357562"/>
            <a:ext cx="5043494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История – наука, изучающая, как жили различные народы, какие события происходили в их жизни.</a:t>
            </a:r>
          </a:p>
          <a:p>
            <a:pPr>
              <a:buNone/>
            </a:pPr>
            <a:r>
              <a:rPr lang="ru-RU" dirty="0" smtClean="0"/>
              <a:t>История- это наука о людях во времени.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15041" y="1214977"/>
            <a:ext cx="8644331" cy="1928271"/>
            <a:chOff x="56" y="1234"/>
            <a:chExt cx="5626" cy="906"/>
          </a:xfrm>
        </p:grpSpPr>
        <p:sp>
          <p:nvSpPr>
            <p:cNvPr id="5" name="Rectangle 13" descr="Каштан"/>
            <p:cNvSpPr>
              <a:spLocks noChangeArrowheads="1"/>
            </p:cNvSpPr>
            <p:nvPr/>
          </p:nvSpPr>
          <p:spPr bwMode="auto">
            <a:xfrm>
              <a:off x="56" y="1234"/>
              <a:ext cx="5626" cy="906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800" b="1" dirty="0">
                  <a:solidFill>
                    <a:srgbClr val="FFFF00"/>
                  </a:solidFill>
                </a:rPr>
                <a:t>Мы очень часто употребляем слово «История».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ru-RU" sz="2800" b="1" u="sng" dirty="0">
                  <a:solidFill>
                    <a:schemeClr val="bg1"/>
                  </a:solidFill>
                </a:rPr>
                <a:t>Вспомните различные варианты его </a:t>
              </a:r>
              <a:r>
                <a:rPr lang="ru-RU" sz="2800" b="1" u="sng" dirty="0" smtClean="0">
                  <a:solidFill>
                    <a:schemeClr val="bg1"/>
                  </a:solidFill>
                </a:rPr>
                <a:t>использования?  </a:t>
              </a:r>
              <a:endParaRPr lang="ru-RU" sz="2800" b="1" u="sng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42" descr="ag00317_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" y="1536"/>
              <a:ext cx="604" cy="583"/>
            </a:xfrm>
            <a:prstGeom prst="rect">
              <a:avLst/>
            </a:prstGeom>
            <a:noFill/>
          </p:spPr>
        </p:pic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14282" y="3643314"/>
            <a:ext cx="1528763" cy="2190750"/>
            <a:chOff x="2398" y="1525"/>
            <a:chExt cx="963" cy="1380"/>
          </a:xfrm>
        </p:grpSpPr>
        <p:pic>
          <p:nvPicPr>
            <p:cNvPr id="8" name="Picture 15" descr="j0283631"/>
            <p:cNvPicPr>
              <a:picLocks noChangeAspect="1" noChangeArrowheads="1" noCrop="1"/>
            </p:cNvPicPr>
            <p:nvPr/>
          </p:nvPicPr>
          <p:blipFill>
            <a:blip r:embed="rId5" cstate="print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2513" y="1525"/>
              <a:ext cx="733" cy="908"/>
            </a:xfrm>
            <a:prstGeom prst="rect">
              <a:avLst/>
            </a:prstGeom>
            <a:noFill/>
          </p:spPr>
        </p:pic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2398" y="2387"/>
              <a:ext cx="96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В науке,</a:t>
              </a:r>
            </a:p>
            <a:p>
              <a:r>
                <a:rPr lang="ru-RU" sz="2400" b="1" dirty="0">
                  <a:solidFill>
                    <a:schemeClr val="bg1"/>
                  </a:solidFill>
                </a:rPr>
                <a:t>В школе.</a:t>
              </a:r>
            </a:p>
          </p:txBody>
        </p:sp>
      </p:grp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357554" y="3357562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1857356" y="4286256"/>
            <a:ext cx="1511300" cy="503238"/>
          </a:xfrm>
          <a:prstGeom prst="rightArrow">
            <a:avLst>
              <a:gd name="adj1" fmla="val 50000"/>
              <a:gd name="adj2" fmla="val 75079"/>
            </a:avLst>
          </a:prstGeom>
          <a:solidFill>
            <a:srgbClr val="FFCC00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0"/>
            <a:ext cx="6715172" cy="1785926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История Древнего    мира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857760"/>
            <a:ext cx="35353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4686"/>
            <a:ext cx="35179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357298"/>
            <a:ext cx="4286279" cy="195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466459"/>
            <a:ext cx="2477539" cy="339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857784" cy="1142960"/>
          </a:xfrm>
        </p:spPr>
        <p:txBody>
          <a:bodyPr>
            <a:normAutofit/>
          </a:bodyPr>
          <a:lstStyle/>
          <a:p>
            <a:r>
              <a:rPr lang="ru-RU" dirty="0" smtClean="0"/>
              <a:t>КАК ?</a:t>
            </a:r>
            <a:endParaRPr lang="ru-RU" dirty="0"/>
          </a:p>
        </p:txBody>
      </p:sp>
      <p:grpSp>
        <p:nvGrpSpPr>
          <p:cNvPr id="20" name="Group 39"/>
          <p:cNvGrpSpPr>
            <a:grpSpLocks noGrp="1"/>
          </p:cNvGrpSpPr>
          <p:nvPr>
            <p:ph idx="1"/>
          </p:nvPr>
        </p:nvGrpSpPr>
        <p:grpSpPr bwMode="auto">
          <a:xfrm>
            <a:off x="6286207" y="2215071"/>
            <a:ext cx="3000978" cy="2214772"/>
            <a:chOff x="4133" y="2900"/>
            <a:chExt cx="1561" cy="1320"/>
          </a:xfrm>
        </p:grpSpPr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4133" y="3325"/>
              <a:ext cx="499" cy="0"/>
            </a:xfrm>
            <a:prstGeom prst="line">
              <a:avLst/>
            </a:prstGeom>
            <a:noFill/>
            <a:ln w="76200">
              <a:solidFill>
                <a:srgbClr val="FF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4241" y="3702"/>
              <a:ext cx="14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CCFF"/>
                  </a:solidFill>
                </a:rPr>
                <a:t>Исторические</a:t>
              </a:r>
            </a:p>
            <a:p>
              <a:pPr algn="ctr"/>
              <a:r>
                <a:rPr lang="ru-RU" sz="2400" b="1" dirty="0">
                  <a:solidFill>
                    <a:srgbClr val="FFCCFF"/>
                  </a:solidFill>
                </a:rPr>
                <a:t>источники</a:t>
              </a:r>
            </a:p>
          </p:txBody>
        </p:sp>
        <p:pic>
          <p:nvPicPr>
            <p:cNvPr id="23" name="Picture 37" descr="j02404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" y="2900"/>
              <a:ext cx="816" cy="6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14283" y="2143120"/>
            <a:ext cx="2292351" cy="1912938"/>
            <a:chOff x="249" y="2905"/>
            <a:chExt cx="1444" cy="1205"/>
          </a:xfrm>
        </p:grpSpPr>
        <p:pic>
          <p:nvPicPr>
            <p:cNvPr id="7" name="Picture 32" descr="j02308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2905"/>
              <a:ext cx="1002" cy="7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19" y="3822"/>
              <a:ext cx="6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FFCCFF"/>
                  </a:solidFill>
                </a:rPr>
                <a:t>улики</a:t>
              </a:r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 flipH="1">
              <a:off x="1194" y="3355"/>
              <a:ext cx="499" cy="0"/>
            </a:xfrm>
            <a:prstGeom prst="line">
              <a:avLst/>
            </a:prstGeom>
            <a:noFill/>
            <a:ln w="76200">
              <a:solidFill>
                <a:srgbClr val="FF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093441" y="1758031"/>
            <a:ext cx="4138613" cy="2181224"/>
            <a:chOff x="1498" y="2752"/>
            <a:chExt cx="2607" cy="1374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498" y="2770"/>
              <a:ext cx="1357" cy="1356"/>
              <a:chOff x="113" y="2770"/>
              <a:chExt cx="1357" cy="1356"/>
            </a:xfrm>
          </p:grpSpPr>
          <p:pic>
            <p:nvPicPr>
              <p:cNvPr id="17" name="Picture 22" descr="j0283803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69" y="2770"/>
                <a:ext cx="1044" cy="1029"/>
              </a:xfrm>
              <a:prstGeom prst="rect">
                <a:avLst/>
              </a:prstGeom>
              <a:noFill/>
            </p:spPr>
          </p:pic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>
                <a:off x="113" y="3838"/>
                <a:ext cx="135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chemeClr val="bg1"/>
                    </a:solidFill>
                  </a:rPr>
                  <a:t>следователь</a:t>
                </a:r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3222" y="2752"/>
              <a:ext cx="883" cy="1358"/>
              <a:chOff x="3267" y="2752"/>
              <a:chExt cx="883" cy="1358"/>
            </a:xfrm>
          </p:grpSpPr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3267" y="3822"/>
                <a:ext cx="8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chemeClr val="bg1"/>
                    </a:solidFill>
                  </a:rPr>
                  <a:t>историк</a:t>
                </a:r>
              </a:p>
            </p:txBody>
          </p:sp>
          <p:pic>
            <p:nvPicPr>
              <p:cNvPr id="16" name="Picture 26" descr="j0336914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88" y="2752"/>
                <a:ext cx="749" cy="1041"/>
              </a:xfrm>
              <a:prstGeom prst="rect">
                <a:avLst/>
              </a:prstGeom>
              <a:noFill/>
            </p:spPr>
          </p:pic>
        </p:grpSp>
        <p:sp>
          <p:nvSpPr>
            <p:cNvPr id="14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938" y="3130"/>
              <a:ext cx="408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2.Исторические источники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Подумайте, откуда мы можем узнать о жизни людей Далеком Прошлом?</a:t>
            </a:r>
          </a:p>
          <a:p>
            <a:pPr>
              <a:buNone/>
            </a:pPr>
            <a:r>
              <a:rPr lang="ru-RU" dirty="0" smtClean="0"/>
              <a:t>     Попытайтесь сами определить, что такое  исторические источники?</a:t>
            </a:r>
            <a:endParaRPr lang="ru-RU" dirty="0"/>
          </a:p>
        </p:txBody>
      </p:sp>
      <p:pic>
        <p:nvPicPr>
          <p:cNvPr id="6" name="Picture 45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412875"/>
            <a:ext cx="949325" cy="1219200"/>
          </a:xfrm>
          <a:prstGeom prst="rect">
            <a:avLst/>
          </a:prstGeom>
          <a:noFill/>
        </p:spPr>
      </p:pic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14282" y="3929066"/>
            <a:ext cx="2016125" cy="1727200"/>
            <a:chOff x="295" y="1752"/>
            <a:chExt cx="1270" cy="1088"/>
          </a:xfrm>
        </p:grpSpPr>
        <p:pic>
          <p:nvPicPr>
            <p:cNvPr id="8" name="Picture 34" descr="j02270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1752"/>
              <a:ext cx="1270" cy="704"/>
            </a:xfrm>
            <a:prstGeom prst="rect">
              <a:avLst/>
            </a:prstGeom>
            <a:noFill/>
          </p:spPr>
        </p:pic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344" y="2436"/>
              <a:ext cx="113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u="sng">
                  <a:solidFill>
                    <a:srgbClr val="FFFF00"/>
                  </a:solidFill>
                </a:rPr>
                <a:t>Исторический</a:t>
              </a:r>
            </a:p>
            <a:p>
              <a:pPr algn="ctr"/>
              <a:r>
                <a:rPr lang="ru-RU" b="1" u="sng">
                  <a:solidFill>
                    <a:srgbClr val="FFFF00"/>
                  </a:solidFill>
                </a:rPr>
                <a:t>источник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786050" y="4286256"/>
            <a:ext cx="6054725" cy="822325"/>
            <a:chOff x="1701" y="1979"/>
            <a:chExt cx="3814" cy="518"/>
          </a:xfrm>
        </p:grpSpPr>
        <p:sp>
          <p:nvSpPr>
            <p:cNvPr id="11" name="AutoShape 37"/>
            <p:cNvSpPr>
              <a:spLocks noChangeArrowheads="1"/>
            </p:cNvSpPr>
            <p:nvPr/>
          </p:nvSpPr>
          <p:spPr bwMode="auto">
            <a:xfrm>
              <a:off x="1701" y="2115"/>
              <a:ext cx="726" cy="272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rgbClr val="FFCC0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2608" y="1979"/>
              <a:ext cx="29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Это все то, что дошло до нас</a:t>
              </a:r>
            </a:p>
            <a:p>
              <a:r>
                <a:rPr lang="ru-RU" sz="2400" b="1">
                  <a:solidFill>
                    <a:schemeClr val="bg1"/>
                  </a:solidFill>
                </a:rPr>
                <a:t>и помогает узнать прошлое.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285852" y="428604"/>
            <a:ext cx="6400800" cy="175260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     Что могут нам рассказать эти предметы?</a:t>
            </a:r>
          </a:p>
          <a:p>
            <a:r>
              <a:rPr lang="ru-RU" dirty="0" smtClean="0"/>
              <a:t>Где их могли найти?</a:t>
            </a:r>
            <a:endParaRPr lang="ru-RU" dirty="0"/>
          </a:p>
        </p:txBody>
      </p:sp>
      <p:pic>
        <p:nvPicPr>
          <p:cNvPr id="4" name="Picture 47" descr="ag00317_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75"/>
            <a:ext cx="1252538" cy="1500188"/>
          </a:xfrm>
          <a:prstGeom prst="rect">
            <a:avLst/>
          </a:prstGeom>
          <a:noFill/>
        </p:spPr>
      </p:pic>
      <p:pic>
        <p:nvPicPr>
          <p:cNvPr id="5" name="Picture 40" descr="j02339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2030571" cy="17526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41" descr="j02869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571876"/>
            <a:ext cx="1500198" cy="2119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42" descr="j02809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6189" y="3786191"/>
            <a:ext cx="1076432" cy="20934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57229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Виды исторических источников</a:t>
            </a:r>
            <a:endParaRPr lang="ru-RU" sz="2400" dirty="0">
              <a:latin typeface="Arial Black" pitchFamily="34" charset="0"/>
            </a:endParaRPr>
          </a:p>
        </p:txBody>
      </p:sp>
      <p:grpSp>
        <p:nvGrpSpPr>
          <p:cNvPr id="4" name="Group 22"/>
          <p:cNvGrpSpPr>
            <a:grpSpLocks noGrp="1"/>
          </p:cNvGrpSpPr>
          <p:nvPr>
            <p:ph idx="1"/>
          </p:nvPr>
        </p:nvGrpSpPr>
        <p:grpSpPr bwMode="auto">
          <a:xfrm>
            <a:off x="142844" y="857232"/>
            <a:ext cx="2288445" cy="2040925"/>
            <a:chOff x="12" y="582"/>
            <a:chExt cx="416" cy="482"/>
          </a:xfrm>
        </p:grpSpPr>
        <p:pic>
          <p:nvPicPr>
            <p:cNvPr id="5" name="Picture 18" descr="j02863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" y="582"/>
              <a:ext cx="317" cy="3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2" y="970"/>
              <a:ext cx="41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FFFF00"/>
                  </a:solidFill>
                </a:rPr>
                <a:t>1.Вещественные.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143240" y="1071546"/>
            <a:ext cx="1655762" cy="1639887"/>
            <a:chOff x="2381" y="651"/>
            <a:chExt cx="1043" cy="1033"/>
          </a:xfrm>
        </p:grpSpPr>
        <p:pic>
          <p:nvPicPr>
            <p:cNvPr id="8" name="Picture 19" descr="j030050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" y="651"/>
              <a:ext cx="1043" cy="704"/>
            </a:xfrm>
            <a:prstGeom prst="rect">
              <a:avLst/>
            </a:prstGeom>
            <a:noFill/>
          </p:spPr>
        </p:pic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2482" y="1434"/>
              <a:ext cx="8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FF00"/>
                  </a:solidFill>
                </a:rPr>
                <a:t>2.Устные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000760" y="1000108"/>
            <a:ext cx="2095500" cy="1731963"/>
            <a:chOff x="4182" y="590"/>
            <a:chExt cx="1320" cy="1091"/>
          </a:xfrm>
        </p:grpSpPr>
        <p:pic>
          <p:nvPicPr>
            <p:cNvPr id="11" name="Picture 20" descr="j0234758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7" y="590"/>
              <a:ext cx="907" cy="827"/>
            </a:xfrm>
            <a:prstGeom prst="rect">
              <a:avLst/>
            </a:prstGeom>
            <a:noFill/>
          </p:spPr>
        </p:pic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4182" y="1431"/>
              <a:ext cx="1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3. Письменные</a:t>
              </a:r>
            </a:p>
          </p:txBody>
        </p:sp>
      </p:grpSp>
      <p:pic>
        <p:nvPicPr>
          <p:cNvPr id="13" name="Picture 48" descr="ag00317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928934"/>
            <a:ext cx="949325" cy="1219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14480" y="3071810"/>
            <a:ext cx="58579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Подумайте, что относится к каждому из этих видов?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Где это можно обнаружить?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223426" y="4469136"/>
            <a:ext cx="2435225" cy="903288"/>
            <a:chOff x="113" y="2910"/>
            <a:chExt cx="1534" cy="569"/>
          </a:xfrm>
        </p:grpSpPr>
        <p:pic>
          <p:nvPicPr>
            <p:cNvPr id="16" name="Picture 34" descr="j023246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3" y="2910"/>
              <a:ext cx="590" cy="5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781" y="3080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657" y="3022"/>
              <a:ext cx="9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раскопки</a:t>
              </a:r>
            </a:p>
          </p:txBody>
        </p:sp>
      </p:grpSp>
      <p:grpSp>
        <p:nvGrpSpPr>
          <p:cNvPr id="19" name="Group 41"/>
          <p:cNvGrpSpPr>
            <a:grpSpLocks/>
          </p:cNvGrpSpPr>
          <p:nvPr/>
        </p:nvGrpSpPr>
        <p:grpSpPr bwMode="auto">
          <a:xfrm>
            <a:off x="179388" y="5805488"/>
            <a:ext cx="2295525" cy="822325"/>
            <a:chOff x="114" y="3683"/>
            <a:chExt cx="1446" cy="518"/>
          </a:xfrm>
        </p:grpSpPr>
        <p:pic>
          <p:nvPicPr>
            <p:cNvPr id="20" name="Picture 38" descr="j0283516"/>
            <p:cNvPicPr>
              <a:picLocks noChangeAspect="1" noChangeArrowheads="1" noCrop="1"/>
            </p:cNvPicPr>
            <p:nvPr/>
          </p:nvPicPr>
          <p:blipFill>
            <a:blip r:embed="rId8" cstate="print">
              <a:lum bright="-6000" contrast="36000"/>
            </a:blip>
            <a:srcRect/>
            <a:stretch>
              <a:fillRect/>
            </a:stretch>
          </p:blipFill>
          <p:spPr bwMode="auto">
            <a:xfrm>
              <a:off x="114" y="3734"/>
              <a:ext cx="589" cy="376"/>
            </a:xfrm>
            <a:prstGeom prst="rect">
              <a:avLst/>
            </a:prstGeom>
            <a:noFill/>
          </p:spPr>
        </p:pic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748" y="3683"/>
              <a:ext cx="81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старые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дома</a:t>
              </a:r>
            </a:p>
          </p:txBody>
        </p:sp>
      </p:grpSp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3071802" y="4500570"/>
            <a:ext cx="2224088" cy="1927225"/>
            <a:chOff x="2170" y="3006"/>
            <a:chExt cx="1401" cy="1214"/>
          </a:xfrm>
        </p:grpSpPr>
        <p:pic>
          <p:nvPicPr>
            <p:cNvPr id="23" name="Picture 42" descr="j02818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58" y="3006"/>
              <a:ext cx="625" cy="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2170" y="3702"/>
              <a:ext cx="140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FFFFCC"/>
                  </a:solidFill>
                </a:rPr>
                <a:t>от поколения</a:t>
              </a:r>
            </a:p>
            <a:p>
              <a:pPr algn="ctr"/>
              <a:r>
                <a:rPr lang="ru-RU" sz="2400" b="1">
                  <a:solidFill>
                    <a:srgbClr val="FFFFCC"/>
                  </a:solidFill>
                </a:rPr>
                <a:t>к поколению</a:t>
              </a:r>
            </a:p>
          </p:txBody>
        </p:sp>
      </p:grp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6786578" y="4572008"/>
            <a:ext cx="2041525" cy="2012950"/>
            <a:chOff x="4225" y="2952"/>
            <a:chExt cx="1286" cy="1268"/>
          </a:xfrm>
        </p:grpSpPr>
        <p:pic>
          <p:nvPicPr>
            <p:cNvPr id="26" name="Picture 45" descr="j0303469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0" y="2952"/>
              <a:ext cx="817" cy="651"/>
            </a:xfrm>
            <a:prstGeom prst="rect">
              <a:avLst/>
            </a:prstGeom>
            <a:noFill/>
          </p:spPr>
        </p:pic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225" y="3702"/>
              <a:ext cx="12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CCFFFF"/>
                  </a:solidFill>
                </a:rPr>
                <a:t>библиотека,</a:t>
              </a:r>
            </a:p>
            <a:p>
              <a:pPr algn="ctr"/>
              <a:r>
                <a:rPr lang="ru-RU" sz="2400" b="1">
                  <a:solidFill>
                    <a:srgbClr val="CCFFFF"/>
                  </a:solidFill>
                </a:rPr>
                <a:t>архив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Вещественные исторические источники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1128698" cy="50006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</a:t>
            </a:r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Х</a:t>
            </a:r>
          </a:p>
          <a:p>
            <a:r>
              <a:rPr lang="ru-RU" dirty="0" smtClean="0"/>
              <a:t>Е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Л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Г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71612"/>
            <a:ext cx="32861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71612"/>
            <a:ext cx="3161885" cy="24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14818"/>
            <a:ext cx="333566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143380"/>
            <a:ext cx="2559095" cy="25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341</Words>
  <Application>Microsoft Office PowerPoint</Application>
  <PresentationFormat>Экран (4:3)</PresentationFormat>
  <Paragraphs>118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                                                                                                                        ВВОДНЫЙ УРОК ПО ИСТОРИИ ПО ИСТОРИИ ДРЕВНЕГО МИРА  </vt:lpstr>
      <vt:lpstr>«История – свидетель прошлого, свет         истины, живая память, учитель жизни,      вестник старины»                                                     Цицерон.</vt:lpstr>
      <vt:lpstr>1.Что изучает история.</vt:lpstr>
      <vt:lpstr>История Древнего    мира</vt:lpstr>
      <vt:lpstr>КАК ?</vt:lpstr>
      <vt:lpstr>2.Исторические источники</vt:lpstr>
      <vt:lpstr>Слайд 7</vt:lpstr>
      <vt:lpstr>Виды исторических источников</vt:lpstr>
      <vt:lpstr>Вещественные исторические источники</vt:lpstr>
      <vt:lpstr>Работа с источниками</vt:lpstr>
      <vt:lpstr>Письменные исторические источники</vt:lpstr>
      <vt:lpstr>Устные исторические источники</vt:lpstr>
      <vt:lpstr>Учебный материал</vt:lpstr>
      <vt:lpstr>закрепление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древнего мира</dc:title>
  <dc:subject>вводный урок</dc:subject>
  <dc:creator/>
  <cp:lastModifiedBy/>
  <cp:revision>1</cp:revision>
  <dcterms:created xsi:type="dcterms:W3CDTF">2013-11-04T09:15:49Z</dcterms:created>
  <dcterms:modified xsi:type="dcterms:W3CDTF">2013-11-04T09:16:33Z</dcterms:modified>
</cp:coreProperties>
</file>