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62BF-168F-41B4-B02D-B51E1237C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6834-D8ED-4CA4-A48A-77ED21A4F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CEA8-5B9E-41CF-B4D9-DD7B673B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21A2-FD0A-4F0A-A2B2-37A1F19A1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1F70-B051-4DF1-B1DF-F9506F994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E71E-608E-49B3-8FA7-6FA8C648A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43E9E-B6F8-4FF0-8234-B93EF7EC9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C7E6-810C-4F9D-8082-48B3C637D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34F3-9748-44F6-BE33-9DA1F3DC0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CE23-C766-4630-BABF-D1C17A6E7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E680-774E-42F7-ADD9-B566E00A5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CEB96-1AD6-4587-BD07-B5A5326DA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2B90F05-E48D-41AD-837D-55C9F6157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9" r:id="rId2"/>
    <p:sldLayoutId id="214748374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50" r:id="rId9"/>
    <p:sldLayoutId id="2147483745" r:id="rId10"/>
    <p:sldLayoutId id="2147483746" r:id="rId11"/>
    <p:sldLayoutId id="21474837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852936"/>
            <a:ext cx="6965950" cy="2057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Общие сведения о населении Белгородской области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(проектное задание)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5" y="4000500"/>
            <a:ext cx="6611938" cy="2492375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2200" smtClean="0"/>
              <a:t> 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900" smtClean="0">
                <a:latin typeface="Arial" charset="0"/>
                <a:cs typeface="Arial" charset="0"/>
              </a:rPr>
              <a:t>Выполнила: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900" smtClean="0">
                <a:latin typeface="Arial" charset="0"/>
                <a:cs typeface="Arial" charset="0"/>
              </a:rPr>
              <a:t>Карташова Наталья Ивановна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900" smtClean="0">
                <a:latin typeface="Arial" charset="0"/>
                <a:cs typeface="Arial" charset="0"/>
              </a:rPr>
              <a:t>Учитель географии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900" smtClean="0">
                <a:latin typeface="Arial" charset="0"/>
                <a:cs typeface="Arial" charset="0"/>
              </a:rPr>
              <a:t>МБОУ «СОШ №37»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900" smtClean="0">
                <a:latin typeface="Arial" charset="0"/>
                <a:cs typeface="Arial" charset="0"/>
              </a:rPr>
              <a:t>г. Белгорода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200" smtClean="0"/>
              <a:t> 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200" smtClean="0"/>
              <a:t> </a:t>
            </a:r>
          </a:p>
          <a:p>
            <a:pPr marR="0" eaLnBrk="1" hangingPunct="1">
              <a:lnSpc>
                <a:spcPct val="60000"/>
              </a:lnSpc>
            </a:pPr>
            <a:endParaRPr lang="ru-RU" sz="2200" smtClean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188" y="-44450"/>
            <a:ext cx="82819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sz="200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00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>
                <a:latin typeface="Constantia" pitchFamily="18" charset="0"/>
                <a:ea typeface="Calibri" pitchFamily="34" charset="0"/>
                <a:cs typeface="Times New Roman" pitchFamily="18" charset="0"/>
              </a:rPr>
              <a:t>Областное государственное автономное образовательное учреждение</a:t>
            </a:r>
          </a:p>
          <a:p>
            <a:pPr algn="ctr" eaLnBrk="0" hangingPunct="0"/>
            <a:r>
              <a:rPr lang="ru-RU" sz="2000">
                <a:latin typeface="Constantia" pitchFamily="18" charset="0"/>
                <a:ea typeface="Calibri" pitchFamily="34" charset="0"/>
                <a:cs typeface="Times New Roman" pitchFamily="18" charset="0"/>
              </a:rPr>
              <a:t>дополнительного профессионально образования</a:t>
            </a:r>
          </a:p>
          <a:p>
            <a:pPr algn="ctr" eaLnBrk="0" hangingPunct="0"/>
            <a:r>
              <a:rPr lang="ru-RU" sz="2000">
                <a:latin typeface="Constantia" pitchFamily="18" charset="0"/>
                <a:ea typeface="Calibri" pitchFamily="34" charset="0"/>
                <a:cs typeface="Times New Roman" pitchFamily="18" charset="0"/>
              </a:rPr>
              <a:t>«Белгородский институт развития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908050"/>
            <a:ext cx="68008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27088" y="188913"/>
            <a:ext cx="5832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ea typeface="Calibri" pitchFamily="34" charset="0"/>
                <a:cs typeface="Times New Roman" pitchFamily="18" charset="0"/>
              </a:rPr>
              <a:t>Задание 4</a:t>
            </a:r>
          </a:p>
          <a:p>
            <a:pPr eaLnBrk="0" hangingPunct="0"/>
            <a:r>
              <a:rPr lang="ru-RU" sz="2000">
                <a:ea typeface="Calibri" pitchFamily="34" charset="0"/>
                <a:cs typeface="Times New Roman" pitchFamily="18" charset="0"/>
              </a:rPr>
              <a:t>Дайте ответ на вопрос</a:t>
            </a:r>
          </a:p>
          <a:p>
            <a:pPr eaLnBrk="0" hangingPunct="0"/>
            <a:r>
              <a:rPr lang="ru-RU" sz="2000">
                <a:ea typeface="Calibri" pitchFamily="34" charset="0"/>
                <a:cs typeface="Times New Roman" pitchFamily="18" charset="0"/>
              </a:rPr>
              <a:t>Откуда прибывает больше всего мигрантов в Белгородскую область и с чем это связано</a:t>
            </a: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3" name="Рисунок 4" descr="File0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73238"/>
            <a:ext cx="611981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1196975"/>
          <a:ext cx="7127875" cy="5664773"/>
        </p:xfrm>
        <a:graphic>
          <a:graphicData uri="http://schemas.openxmlformats.org/drawingml/2006/table">
            <a:tbl>
              <a:tblPr/>
              <a:tblGrid>
                <a:gridCol w="2719388"/>
                <a:gridCol w="1855787"/>
                <a:gridCol w="2552700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Национальность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F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F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 от общего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F0BE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Русские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1 403 977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92,88%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Украинцы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57 846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3,83%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Армяне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7 824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0,52%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Лица, не указавшие национальность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6 919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0,46%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Белорусы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4 912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0,32%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Азербайджанцы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4 531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Турки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3 984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0,26%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Татары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3 391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0,22%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Немцы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2 183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0,14%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Молдаване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1 962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0,13%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Цыгане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1 772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0,12%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Грузины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1 054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0,07%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Болгары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Чуваши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Узбеки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Поляки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0,04%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Греки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598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0,04%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Мордва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0,04%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Евреи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0,04%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Лезгины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0,03%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Корейцы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0,03%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Осетины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0,03%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Аварцы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0,02%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Таджики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0,02%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Удмурты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0,02%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7493" marR="17493" marT="17493" marB="1749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AFF"/>
                    </a:solidFill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71438"/>
            <a:ext cx="60848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Задание 5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Дайте характеристику национального состава Белгородской области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0063" y="0"/>
            <a:ext cx="60721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6.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Проанализируйте половозрастную пирамиду. С чем связаны 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шрамы</a:t>
            </a:r>
            <a:r>
              <a:rPr lang="ru-RU" sz="240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отдельных возрастных группах?  Объясните процесс старения населения.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214563"/>
            <a:ext cx="53149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56388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tIns="47610" bIns="47610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85750" y="209550"/>
            <a:ext cx="8643938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2400">
                <a:ea typeface="Calibri" pitchFamily="34" charset="0"/>
                <a:cs typeface="Arial" charset="0"/>
              </a:rPr>
              <a:t>Мы предлагаем тесты, которые можно использовать на уроках географии Белгородской области и краеведения, как целиком, так и в виде отдельных заданий. Данные тесты могут быть использованы учителями с разным опытом работы, т.к. процедура тестирования достаточно проста, а их проверка осуществляется с минимальными затратами времени.</a:t>
            </a:r>
          </a:p>
          <a:p>
            <a:pPr indent="449263" eaLnBrk="0" hangingPunct="0"/>
            <a:r>
              <a:rPr lang="ru-RU" sz="2400">
                <a:ea typeface="Calibri" pitchFamily="34" charset="0"/>
                <a:cs typeface="Arial" charset="0"/>
              </a:rPr>
              <a:t>Таким образом, введение в практику работы по использованию</a:t>
            </a:r>
          </a:p>
          <a:p>
            <a:pPr indent="449263" eaLnBrk="0" hangingPunct="0"/>
            <a:r>
              <a:rPr lang="ru-RU" sz="2400">
                <a:ea typeface="Calibri" pitchFamily="34" charset="0"/>
                <a:cs typeface="Arial" charset="0"/>
              </a:rPr>
              <a:t>тестовых заданий позволяет снять следующие противоречия:</a:t>
            </a:r>
          </a:p>
          <a:p>
            <a:pPr indent="449263" eaLnBrk="0" hangingPunct="0"/>
            <a:r>
              <a:rPr lang="ru-RU" sz="2400">
                <a:ea typeface="Calibri" pitchFamily="34" charset="0"/>
                <a:cs typeface="Arial" charset="0"/>
              </a:rPr>
              <a:t>между необходимостью объективной оценки знаний, умений,</a:t>
            </a:r>
          </a:p>
          <a:p>
            <a:pPr indent="449263" eaLnBrk="0" hangingPunct="0"/>
            <a:r>
              <a:rPr lang="ru-RU" sz="2400">
                <a:ea typeface="Calibri" pitchFamily="34" charset="0"/>
                <a:cs typeface="Arial" charset="0"/>
              </a:rPr>
              <a:t>навыков и субъективизмом учителя; между все возрастающим объемом усвоенного материала и невозможностью традиционными средствами проверить глубину, точность усвоения этого материала учащимися.</a:t>
            </a:r>
          </a:p>
          <a:p>
            <a:pPr indent="449263" eaLnBrk="0" hangingPunct="0"/>
            <a:endParaRPr lang="ru-R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8929688" cy="737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539580" anchor="ctr">
            <a:spAutoFit/>
          </a:bodyPr>
          <a:lstStyle/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Тестовое задание по теме: Население Белгородской области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1 вариант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I. Выберите правильный ответ: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В Белгородской области население проживает: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1) в городах 60%, в селах 40%;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2) в городах 64%, в селах 36%;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3) в городах 68%, в селах 34%;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II. Выберите правильный ответ: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Население Белгородской области увеличивается за счет: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1) увеличения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притока мигрантов;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2) естественного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прироста;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3) увеличение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рождаемости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III. Установите соответствие: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Изменение численности населения: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1) рост;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 2) стабильность;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 3) сокращение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Районы области: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А. Губкинский,  Ракитянский;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Б. Краснинский, Красногвардейский;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В. Белгородский, Яковлевский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Arial" charset="0"/>
              </a:rPr>
              <a:t/>
            </a:r>
            <a:br>
              <a:rPr lang="ru-RU" sz="1400">
                <a:latin typeface="Times New Roman" pitchFamily="18" charset="0"/>
                <a:ea typeface="Calibri" pitchFamily="34" charset="0"/>
                <a:cs typeface="Arial" charset="0"/>
              </a:rPr>
            </a:br>
            <a:endParaRPr lang="ru-RU" sz="900">
              <a:ea typeface="Calibri" pitchFamily="34" charset="0"/>
              <a:cs typeface="Arial" charset="0"/>
            </a:endParaRPr>
          </a:p>
          <a:p>
            <a:pPr eaLnBrk="0" hangingPunct="0"/>
            <a:endParaRPr lang="ru-RU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358188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IV. Вставьте в предложение пропущенные слова: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Часть населения страны, обладающая необходимым физическим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развитием и здоровьем для трудовой деятельности - ….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V. Исключите неверный ответ: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В структуре населения Белгородской области: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1) преобладает городское население;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2) преобладает экономически активное население;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3) население старшего возраста и дети составляют 50 % населения области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VI. Выберите правильный ответ: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Средняя плотность населения в области: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1) ниже, чем средняя плотность по России;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2) такая же;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3) выше, чем средняя плотность по России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VII. Расположите города Белгородской области по мере уменьшения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численности населения: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1) Старый Оскол; 2) Губкин; 3) Белгород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VIII. Восстановите цепочку причинно-следственных связей: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1) большой разрыв в продолжительности жизни женщин и мужчин (до 14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лет);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2) в молодом возрасте (до 25 лет) преобладают мужчины;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3) в пожилом возрасте преобладают женщины;</a:t>
            </a:r>
          </a:p>
          <a:p>
            <a:pPr eaLnBrk="0" hangingPunct="0"/>
            <a:r>
              <a:rPr lang="ru-RU">
                <a:ea typeface="Calibri" pitchFamily="34" charset="0"/>
                <a:cs typeface="Arial" charset="0"/>
              </a:rPr>
              <a:t>4) в половой структуре населения преобладают женщины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50825" y="260350"/>
            <a:ext cx="86423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ea typeface="Calibri" pitchFamily="34" charset="0"/>
                <a:cs typeface="Arial" charset="0"/>
              </a:rPr>
              <a:t>Формирование умений и навыков учащихся в процессе обучения географии происходит при выполнении различных видов практических работ. </a:t>
            </a:r>
          </a:p>
          <a:p>
            <a:pPr eaLnBrk="0" hangingPunct="0"/>
            <a:r>
              <a:rPr lang="ru-RU" sz="2400">
                <a:ea typeface="Calibri" pitchFamily="34" charset="0"/>
                <a:cs typeface="Arial" charset="0"/>
              </a:rPr>
              <a:t>        В Белгородской области за последнее десятилетие произошли изменения в численности населения. </a:t>
            </a:r>
          </a:p>
          <a:p>
            <a:pPr eaLnBrk="0" hangingPunct="0"/>
            <a:r>
              <a:rPr lang="ru-RU" sz="2400">
                <a:ea typeface="Calibri" pitchFamily="34" charset="0"/>
                <a:cs typeface="Arial" charset="0"/>
              </a:rPr>
              <a:t>        Работа «Население Белгородской области» построена с учётом последних данных.  Она направлена на привлечение внимания к расширению знаний о населении своего края, о народах, проживающим в пределах области, на привитие толерантности к другим народам, умение правильно выбирать и анализировать определенные данные, привитие чувства патриотизма к малой Родине. Умение использовать компьютер как средство для анализа. Это развивает интерес к изучаемому материалу, закрепляет умение и навыки учащихся, полученных на уроках географии.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Админ устр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72009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s://upload.wikimedia.org/wikipedia/commons/9/91/Bel_population_chan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71755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                </a:t>
            </a:r>
            <a:r>
              <a:rPr lang="ru-RU" sz="3600" smtClean="0">
                <a:latin typeface="Arial" charset="0"/>
                <a:cs typeface="Arial" charset="0"/>
              </a:rPr>
              <a:t>Актуальность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 Выбор данной темы обусловлен  тем, что решение проблем демографии Российской Федерации, каждого её региона  и, в частности, Белгородской области, является одной из главных проблем на сегодняшний день. Мы думаем, что решение демографических проблем нашей области очень актуально сегодня, и поэтому решили привлечь внимание к этой проблеме.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6119813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Изм чил нас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9281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23528" y="1124744"/>
            <a:ext cx="8568952" cy="525658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obliqueBottom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Спасибо</a:t>
            </a:r>
          </a:p>
          <a:p>
            <a:pPr algn="ctr">
              <a:defRPr/>
            </a:pPr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за </a:t>
            </a:r>
          </a:p>
          <a:p>
            <a:pPr algn="ctr">
              <a:defRPr/>
            </a:pPr>
            <a:r>
              <a:rPr lang="ru-RU" sz="3600" b="1" kern="10" dirty="0">
                <a:ln/>
                <a:solidFill>
                  <a:schemeClr val="accent3"/>
                </a:solidFill>
                <a:latin typeface="Impact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>             </a:t>
            </a:r>
            <a:r>
              <a:rPr lang="ru-RU" sz="3600" smtClean="0">
                <a:latin typeface="Arial" charset="0"/>
                <a:cs typeface="Arial" charset="0"/>
              </a:rPr>
              <a:t>Цель и задачи 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44973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Цель: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Помочь учащимся осознать социальную значимость знаний, связанных с изменением численности населения, естественным движением населения , механическим движением населения , половозрастной структурой населения , трудовыми ресурсами и размещением населения своей области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Изучить демографическую ситуацию  России и Белгородской области с помощью статистических данных.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Проанализировать  собранный   материал с целью прогнозирования изменения численности населения.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 Определить проблемы демографического развития, предложить пути их решения.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Планирование основных этапов проекта: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3894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1 этап – работа с  материалами: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Изучение литературы по теме, сбор статистических данных по периоду исследования 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2 этап – аналитический: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 Обработка данных, анализ полученной информации , практическое применение работы</a:t>
            </a:r>
          </a:p>
          <a:p>
            <a:pPr eaLnBrk="1" hangingPunct="1">
              <a:buFontTx/>
              <a:buNone/>
            </a:pPr>
            <a:r>
              <a:rPr lang="ru-RU" sz="2800" smtClean="0">
                <a:latin typeface="Arial" charset="0"/>
                <a:cs typeface="Arial" charset="0"/>
              </a:rPr>
              <a:t>3 этап – оформление работы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23850" y="365125"/>
            <a:ext cx="6732588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400">
                <a:ea typeface="Calibri" pitchFamily="34" charset="0"/>
                <a:cs typeface="Arial" charset="0"/>
              </a:rPr>
              <a:t>Осуществляя реализацию краеведческого подхода в изучении географии, мы продолжаем изучение свой родной край.</a:t>
            </a:r>
          </a:p>
          <a:p>
            <a:pPr indent="450850" eaLnBrk="0" hangingPunct="0"/>
            <a:r>
              <a:rPr lang="ru-RU" sz="2400">
                <a:ea typeface="Calibri" pitchFamily="34" charset="0"/>
                <a:cs typeface="Arial" charset="0"/>
              </a:rPr>
              <a:t>Нам предлагается  сборник  для выполнения  заданий по географии   краеведческой направленности. Выполняя эту работу, мы не только повторим    материал по предмету, но и узнаем интересную информацию о географических  особенностях   своей малой родины.    </a:t>
            </a:r>
          </a:p>
          <a:p>
            <a:pPr indent="450850" eaLnBrk="0" hangingPunct="0"/>
            <a:r>
              <a:rPr lang="ru-RU" sz="2400">
                <a:ea typeface="Calibri" pitchFamily="34" charset="0"/>
                <a:cs typeface="Arial" charset="0"/>
              </a:rPr>
              <a:t> Выполняя задания, мы овладеем многими полезными навыками.  Эти навыки имеют универсальный характер, они востребованы не только в школе, но и в жизни.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850" y="692150"/>
            <a:ext cx="62277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tabLst>
                <a:tab pos="457200" algn="l"/>
              </a:tabLst>
            </a:pPr>
            <a:r>
              <a:rPr lang="ru-RU" sz="2800">
                <a:ea typeface="Calibri" pitchFamily="34" charset="0"/>
                <a:cs typeface="Times New Roman" pitchFamily="18" charset="0"/>
              </a:rPr>
              <a:t>Содержание сборника работ</a:t>
            </a:r>
          </a:p>
          <a:p>
            <a:pPr indent="450850" eaLnBrk="0" hangingPunct="0">
              <a:buFontTx/>
              <a:buChar char="•"/>
              <a:tabLst>
                <a:tab pos="457200" algn="l"/>
              </a:tabLst>
            </a:pPr>
            <a:r>
              <a:rPr lang="ru-RU" sz="2800">
                <a:ea typeface="Calibri" pitchFamily="34" charset="0"/>
                <a:cs typeface="Times New Roman" pitchFamily="18" charset="0"/>
              </a:rPr>
              <a:t>Изменение численности населения</a:t>
            </a:r>
          </a:p>
          <a:p>
            <a:pPr indent="450850" eaLnBrk="0" hangingPunct="0">
              <a:buFontTx/>
              <a:buChar char="•"/>
              <a:tabLst>
                <a:tab pos="457200" algn="l"/>
              </a:tabLst>
            </a:pPr>
            <a:r>
              <a:rPr lang="ru-RU" sz="2800">
                <a:ea typeface="Calibri" pitchFamily="34" charset="0"/>
                <a:cs typeface="Times New Roman" pitchFamily="18" charset="0"/>
              </a:rPr>
              <a:t>Естественное движение населения</a:t>
            </a:r>
          </a:p>
          <a:p>
            <a:pPr indent="450850" eaLnBrk="0" hangingPunct="0">
              <a:buFontTx/>
              <a:buChar char="•"/>
              <a:tabLst>
                <a:tab pos="457200" algn="l"/>
              </a:tabLst>
            </a:pPr>
            <a:r>
              <a:rPr lang="ru-RU" sz="2800">
                <a:ea typeface="Calibri" pitchFamily="34" charset="0"/>
                <a:cs typeface="Times New Roman" pitchFamily="18" charset="0"/>
              </a:rPr>
              <a:t>Механическое движение населения</a:t>
            </a:r>
          </a:p>
          <a:p>
            <a:pPr indent="450850" eaLnBrk="0" hangingPunct="0">
              <a:buFontTx/>
              <a:buChar char="•"/>
              <a:tabLst>
                <a:tab pos="457200" algn="l"/>
              </a:tabLst>
            </a:pPr>
            <a:r>
              <a:rPr lang="ru-RU" sz="2800">
                <a:ea typeface="Calibri" pitchFamily="34" charset="0"/>
                <a:cs typeface="Times New Roman" pitchFamily="18" charset="0"/>
              </a:rPr>
              <a:t>Половозрастная структура населения</a:t>
            </a:r>
          </a:p>
          <a:p>
            <a:pPr indent="450850" eaLnBrk="0" hangingPunct="0">
              <a:buFontTx/>
              <a:buChar char="•"/>
              <a:tabLst>
                <a:tab pos="457200" algn="l"/>
              </a:tabLst>
            </a:pPr>
            <a:r>
              <a:rPr lang="ru-RU" sz="2800">
                <a:ea typeface="Calibri" pitchFamily="34" charset="0"/>
                <a:cs typeface="Times New Roman" pitchFamily="18" charset="0"/>
              </a:rPr>
              <a:t>Трудовые ресурсы</a:t>
            </a:r>
          </a:p>
          <a:p>
            <a:pPr indent="450850" eaLnBrk="0" hangingPunct="0">
              <a:buFontTx/>
              <a:buChar char="•"/>
              <a:tabLst>
                <a:tab pos="457200" algn="l"/>
              </a:tabLst>
            </a:pPr>
            <a:r>
              <a:rPr lang="ru-RU" sz="2800">
                <a:ea typeface="Calibri" pitchFamily="34" charset="0"/>
                <a:cs typeface="Times New Roman" pitchFamily="18" charset="0"/>
              </a:rPr>
              <a:t>Размещение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90513"/>
            <a:ext cx="7812088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ea typeface="Calibri" pitchFamily="34" charset="0"/>
                <a:cs typeface="Times New Roman" pitchFamily="18" charset="0"/>
              </a:rPr>
              <a:t>Задание 1.</a:t>
            </a:r>
          </a:p>
          <a:p>
            <a:pPr eaLnBrk="0" hangingPunct="0"/>
            <a:r>
              <a:rPr lang="ru-RU" sz="2000">
                <a:ea typeface="Calibri" pitchFamily="34" charset="0"/>
                <a:cs typeface="Times New Roman" pitchFamily="18" charset="0"/>
              </a:rPr>
              <a:t> Используя карту расселения населения Белгородской области на контурную карту нанесите:</a:t>
            </a:r>
          </a:p>
          <a:p>
            <a:pPr eaLnBrk="0" hangingPunct="0"/>
            <a:r>
              <a:rPr lang="ru-RU" sz="2000">
                <a:ea typeface="Calibri" pitchFamily="34" charset="0"/>
                <a:cs typeface="Times New Roman" pitchFamily="18" charset="0"/>
              </a:rPr>
              <a:t>1. наиболее крупные города Белгородской области (более 20 тыс. чел.)</a:t>
            </a:r>
          </a:p>
          <a:p>
            <a:pPr eaLnBrk="0" hangingPunct="0"/>
            <a:r>
              <a:rPr lang="ru-RU" sz="2000">
                <a:ea typeface="Calibri" pitchFamily="34" charset="0"/>
                <a:cs typeface="Times New Roman" pitchFamily="18" charset="0"/>
              </a:rPr>
              <a:t>2. свой населенный пункт, все города и поселки городского типа вашего района;</a:t>
            </a:r>
          </a:p>
          <a:p>
            <a:pPr eaLnBrk="0" hangingPunct="0"/>
            <a:r>
              <a:rPr lang="ru-RU" sz="2000">
                <a:ea typeface="Calibri" pitchFamily="34" charset="0"/>
                <a:cs typeface="Times New Roman" pitchFamily="18" charset="0"/>
              </a:rPr>
              <a:t>3. выделите административные районы области с наибольшей плотностью сельского населения  (более 20 чел на 1 км</a:t>
            </a:r>
            <a:r>
              <a:rPr lang="ru-RU" sz="2000" baseline="30000"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>
                <a:ea typeface="Calibri" pitchFamily="34" charset="0"/>
                <a:cs typeface="Times New Roman" pitchFamily="18" charset="0"/>
              </a:rPr>
              <a:t>)</a:t>
            </a: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7" name="Picture 1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13100"/>
            <a:ext cx="626427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838200" y="1905000"/>
            <a:ext cx="8007350" cy="20240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2291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7200" y="4941888"/>
            <a:ext cx="8229600" cy="1655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  Охарактеризуйте ситуацию изменения естественного движения  населения Белгородской области в период с 1954г. по 2004г.</a:t>
            </a:r>
          </a:p>
        </p:txBody>
      </p:sp>
      <p:pic>
        <p:nvPicPr>
          <p:cNvPr id="12292" name="Picture 7" descr="File0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74183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-33338"/>
            <a:ext cx="97790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68313" y="-6350"/>
            <a:ext cx="7056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ea typeface="Calibri" pitchFamily="34" charset="0"/>
                <a:cs typeface="Arial" charset="0"/>
              </a:rPr>
              <a:t>Задание 3.</a:t>
            </a:r>
          </a:p>
          <a:p>
            <a:pPr eaLnBrk="0" hangingPunct="0"/>
            <a:r>
              <a:rPr lang="ru-RU" sz="2000">
                <a:ea typeface="Calibri" pitchFamily="34" charset="0"/>
                <a:cs typeface="Arial" charset="0"/>
              </a:rPr>
              <a:t> Используя таблицу «Численность населения население России и белгородской области» , постройте график «Изменение численности населения Белгородской области» за 1926-2005 г.г.»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698625"/>
          <a:ext cx="6408710" cy="4617412"/>
        </p:xfrm>
        <a:graphic>
          <a:graphicData uri="http://schemas.openxmlformats.org/drawingml/2006/table">
            <a:tbl>
              <a:tblPr/>
              <a:tblGrid>
                <a:gridCol w="547156"/>
                <a:gridCol w="670615"/>
                <a:gridCol w="718315"/>
                <a:gridCol w="1318781"/>
                <a:gridCol w="673418"/>
                <a:gridCol w="673418"/>
                <a:gridCol w="673418"/>
                <a:gridCol w="673418"/>
                <a:gridCol w="460171"/>
              </a:tblGrid>
              <a:tr h="2247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Численность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72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населения тыс.чел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>
                        <a:latin typeface="Calibri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1959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1970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1979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1989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1040</Words>
  <Application>Microsoft Office PowerPoint</Application>
  <PresentationFormat>Экран (4:3)</PresentationFormat>
  <Paragraphs>357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Times New Roman</vt:lpstr>
      <vt:lpstr>Wingdings</vt:lpstr>
      <vt:lpstr>Поток</vt:lpstr>
      <vt:lpstr>       Общие сведения о населении Белгородской области (проектное задание)   </vt:lpstr>
      <vt:lpstr>                Актуальность</vt:lpstr>
      <vt:lpstr>             Цель и задачи :</vt:lpstr>
      <vt:lpstr>Планирование основных этапов проекта: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Школа №42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                        «Изменение численности населения в Белгородской области в связи с новым направлением демографической политики».</dc:title>
  <dc:creator>Учитель</dc:creator>
  <cp:lastModifiedBy>Medvedeva</cp:lastModifiedBy>
  <cp:revision>30</cp:revision>
  <dcterms:created xsi:type="dcterms:W3CDTF">2009-12-10T10:36:48Z</dcterms:created>
  <dcterms:modified xsi:type="dcterms:W3CDTF">2015-01-24T11:34:19Z</dcterms:modified>
</cp:coreProperties>
</file>