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edg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slide" Target="slide3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714488"/>
            <a:ext cx="7772400" cy="1470025"/>
          </a:xfrm>
        </p:spPr>
        <p:txBody>
          <a:bodyPr/>
          <a:lstStyle/>
          <a:p>
            <a:r>
              <a:rPr lang="ru-RU" sz="60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Georgia" pitchFamily="18" charset="0"/>
              </a:rPr>
              <a:t>Самостоятельная работа</a:t>
            </a:r>
            <a:endParaRPr lang="ru-RU" sz="6000" b="1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3075" name="Picture 3" descr="F:\мои документы ии\САШУЛЯ\анимашки 1\СОБАЧКИ\dog53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214686"/>
            <a:ext cx="2575167" cy="2962284"/>
          </a:xfrm>
          <a:prstGeom prst="rect">
            <a:avLst/>
          </a:prstGeom>
          <a:noFill/>
        </p:spPr>
      </p:pic>
      <p:pic>
        <p:nvPicPr>
          <p:cNvPr id="3076" name="Picture 4" descr="F:\мои документы ии\САШУЛЯ\анимашки 1\РАЗНОЕ\book17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4500570"/>
            <a:ext cx="2406561" cy="1833570"/>
          </a:xfrm>
          <a:prstGeom prst="rect">
            <a:avLst/>
          </a:prstGeom>
          <a:noFill/>
        </p:spPr>
      </p:pic>
      <p:pic>
        <p:nvPicPr>
          <p:cNvPr id="3077" name="Picture 5" descr="F:\мои документы ии\САШУЛЯ\анимашки 1\школа\16.gif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29454" y="2928934"/>
            <a:ext cx="1749033" cy="222885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flipH="1">
            <a:off x="785786" y="4500570"/>
            <a:ext cx="1285884" cy="1857388"/>
          </a:xfrm>
          <a:prstGeom prst="rtTriangl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flipH="1">
            <a:off x="1428728" y="571480"/>
            <a:ext cx="2071702" cy="3357586"/>
          </a:xfrm>
          <a:prstGeom prst="rtTriangle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flipH="1">
            <a:off x="6286512" y="1038187"/>
            <a:ext cx="2071702" cy="1714512"/>
          </a:xfrm>
          <a:prstGeom prst="triangle">
            <a:avLst>
              <a:gd name="adj" fmla="val 69394"/>
            </a:avLst>
          </a:prstGeom>
          <a:solidFill>
            <a:srgbClr val="00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 flipH="1">
            <a:off x="5214942" y="3467079"/>
            <a:ext cx="3143272" cy="3071834"/>
          </a:xfrm>
          <a:prstGeom prst="triangle">
            <a:avLst>
              <a:gd name="adj" fmla="val 69394"/>
            </a:avLst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28662" y="3643314"/>
            <a:ext cx="500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>
                <a:latin typeface="Calibri" pitchFamily="34" charset="0"/>
              </a:rPr>
              <a:t>А</a:t>
            </a:r>
            <a:r>
              <a:rPr lang="ru-RU" sz="2400" b="1" i="1" baseline="-25000" dirty="0">
                <a:latin typeface="Calibri" pitchFamily="34" charset="0"/>
              </a:rPr>
              <a:t>1</a:t>
            </a:r>
            <a:endParaRPr lang="ru-RU" sz="2400" b="1" i="1" dirty="0">
              <a:latin typeface="Calibri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571868" y="214290"/>
            <a:ext cx="500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 smtClean="0">
                <a:latin typeface="Calibri" pitchFamily="34" charset="0"/>
              </a:rPr>
              <a:t>В</a:t>
            </a:r>
            <a:r>
              <a:rPr lang="ru-RU" sz="2400" b="1" i="1" baseline="-25000" dirty="0" smtClean="0">
                <a:latin typeface="Calibri" pitchFamily="34" charset="0"/>
              </a:rPr>
              <a:t>1</a:t>
            </a:r>
            <a:endParaRPr lang="ru-RU" sz="2400" b="1" i="1" dirty="0">
              <a:latin typeface="Calibri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500430" y="3643314"/>
            <a:ext cx="500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 smtClean="0">
                <a:latin typeface="Calibri" pitchFamily="34" charset="0"/>
              </a:rPr>
              <a:t>С</a:t>
            </a:r>
            <a:r>
              <a:rPr lang="ru-RU" sz="2400" b="1" i="1" baseline="-25000" dirty="0" smtClean="0">
                <a:latin typeface="Calibri" pitchFamily="34" charset="0"/>
              </a:rPr>
              <a:t>1</a:t>
            </a:r>
            <a:endParaRPr lang="ru-RU" sz="2400" b="1" i="1" dirty="0">
              <a:latin typeface="Calibri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57158" y="6143644"/>
            <a:ext cx="500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 smtClean="0">
                <a:latin typeface="Calibri" pitchFamily="34" charset="0"/>
              </a:rPr>
              <a:t>А</a:t>
            </a:r>
            <a:endParaRPr lang="ru-RU" sz="2400" b="1" i="1" dirty="0">
              <a:latin typeface="Calibri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071670" y="4286256"/>
            <a:ext cx="500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 smtClean="0">
                <a:latin typeface="Calibri" pitchFamily="34" charset="0"/>
              </a:rPr>
              <a:t>В</a:t>
            </a:r>
            <a:endParaRPr lang="ru-RU" sz="2400" b="1" i="1" dirty="0">
              <a:latin typeface="Calibri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143108" y="6072206"/>
            <a:ext cx="500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 smtClean="0">
                <a:latin typeface="Calibri" pitchFamily="34" charset="0"/>
              </a:rPr>
              <a:t>С</a:t>
            </a:r>
            <a:endParaRPr lang="ru-RU" sz="2400" b="1" i="1" dirty="0">
              <a:latin typeface="Calibri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10800000">
            <a:off x="2928926" y="3357562"/>
            <a:ext cx="571504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2643174" y="3643314"/>
            <a:ext cx="571504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0800000">
            <a:off x="1714480" y="6072206"/>
            <a:ext cx="357190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1571604" y="6215082"/>
            <a:ext cx="285752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214414" y="6286520"/>
            <a:ext cx="500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 smtClean="0">
                <a:solidFill>
                  <a:sysClr val="windowText" lastClr="000000"/>
                </a:solidFill>
                <a:latin typeface="Calibri" pitchFamily="34" charset="0"/>
              </a:rPr>
              <a:t>3</a:t>
            </a:r>
            <a:endParaRPr lang="ru-RU" sz="2400" b="1" i="1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071670" y="5214950"/>
            <a:ext cx="500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 smtClean="0">
                <a:solidFill>
                  <a:sysClr val="windowText" lastClr="000000"/>
                </a:solidFill>
                <a:latin typeface="Calibri" pitchFamily="34" charset="0"/>
              </a:rPr>
              <a:t>4</a:t>
            </a:r>
            <a:endParaRPr lang="ru-RU" sz="2400" b="1" i="1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143108" y="3500438"/>
            <a:ext cx="500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 smtClean="0">
                <a:solidFill>
                  <a:sysClr val="windowText" lastClr="000000"/>
                </a:solidFill>
                <a:latin typeface="Calibri" pitchFamily="34" charset="0"/>
              </a:rPr>
              <a:t>6</a:t>
            </a:r>
            <a:endParaRPr lang="ru-RU" sz="2400" b="1" i="1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928794" y="1714488"/>
            <a:ext cx="500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 smtClean="0">
                <a:solidFill>
                  <a:sysClr val="windowText" lastClr="000000"/>
                </a:solidFill>
                <a:latin typeface="Calibri" pitchFamily="34" charset="0"/>
              </a:rPr>
              <a:t>10</a:t>
            </a:r>
            <a:endParaRPr lang="ru-RU" sz="2400" b="1" i="1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857884" y="2466947"/>
            <a:ext cx="500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 smtClean="0">
                <a:latin typeface="Calibri" pitchFamily="34" charset="0"/>
              </a:rPr>
              <a:t>А</a:t>
            </a:r>
            <a:endParaRPr lang="ru-RU" sz="2400" b="1" i="1" dirty="0">
              <a:latin typeface="Calibri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715140" y="500042"/>
            <a:ext cx="500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 smtClean="0">
                <a:latin typeface="Calibri" pitchFamily="34" charset="0"/>
              </a:rPr>
              <a:t>В</a:t>
            </a:r>
            <a:endParaRPr lang="ru-RU" sz="2400" b="1" i="1" dirty="0">
              <a:latin typeface="Calibri" pitchFamily="34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8286776" y="2395509"/>
            <a:ext cx="500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 smtClean="0">
                <a:latin typeface="Calibri" pitchFamily="34" charset="0"/>
              </a:rPr>
              <a:t>С</a:t>
            </a:r>
            <a:endParaRPr lang="ru-RU" sz="2400" b="1" i="1" dirty="0">
              <a:latin typeface="Calibri" pitchFamily="34" charset="0"/>
            </a:endParaRPr>
          </a:p>
        </p:txBody>
      </p:sp>
      <p:sp>
        <p:nvSpPr>
          <p:cNvPr id="32" name="Полилиния 31"/>
          <p:cNvSpPr/>
          <p:nvPr/>
        </p:nvSpPr>
        <p:spPr>
          <a:xfrm>
            <a:off x="6326647" y="2554041"/>
            <a:ext cx="313870" cy="195943"/>
          </a:xfrm>
          <a:custGeom>
            <a:avLst/>
            <a:gdLst>
              <a:gd name="connsiteX0" fmla="*/ 0 w 313870"/>
              <a:gd name="connsiteY0" fmla="*/ 0 h 195943"/>
              <a:gd name="connsiteX1" fmla="*/ 272142 w 313870"/>
              <a:gd name="connsiteY1" fmla="*/ 32657 h 195943"/>
              <a:gd name="connsiteX2" fmla="*/ 250371 w 313870"/>
              <a:gd name="connsiteY2" fmla="*/ 195943 h 195943"/>
              <a:gd name="connsiteX3" fmla="*/ 250371 w 313870"/>
              <a:gd name="connsiteY3" fmla="*/ 195943 h 19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870" h="195943">
                <a:moveTo>
                  <a:pt x="0" y="0"/>
                </a:moveTo>
                <a:cubicBezTo>
                  <a:pt x="115207" y="0"/>
                  <a:pt x="230414" y="0"/>
                  <a:pt x="272142" y="32657"/>
                </a:cubicBezTo>
                <a:cubicBezTo>
                  <a:pt x="313870" y="65314"/>
                  <a:pt x="250371" y="195943"/>
                  <a:pt x="250371" y="195943"/>
                </a:cubicBezTo>
                <a:lnTo>
                  <a:pt x="250371" y="195943"/>
                </a:lnTo>
              </a:path>
            </a:pathLst>
          </a:cu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7866975" y="2445184"/>
            <a:ext cx="223157" cy="332014"/>
          </a:xfrm>
          <a:custGeom>
            <a:avLst/>
            <a:gdLst>
              <a:gd name="connsiteX0" fmla="*/ 223157 w 223157"/>
              <a:gd name="connsiteY0" fmla="*/ 0 h 332014"/>
              <a:gd name="connsiteX1" fmla="*/ 27214 w 223157"/>
              <a:gd name="connsiteY1" fmla="*/ 76200 h 332014"/>
              <a:gd name="connsiteX2" fmla="*/ 59872 w 223157"/>
              <a:gd name="connsiteY2" fmla="*/ 293914 h 332014"/>
              <a:gd name="connsiteX3" fmla="*/ 59872 w 223157"/>
              <a:gd name="connsiteY3" fmla="*/ 304800 h 332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157" h="332014">
                <a:moveTo>
                  <a:pt x="223157" y="0"/>
                </a:moveTo>
                <a:cubicBezTo>
                  <a:pt x="138792" y="13607"/>
                  <a:pt x="54428" y="27214"/>
                  <a:pt x="27214" y="76200"/>
                </a:cubicBezTo>
                <a:cubicBezTo>
                  <a:pt x="0" y="125186"/>
                  <a:pt x="54429" y="255814"/>
                  <a:pt x="59872" y="293914"/>
                </a:cubicBezTo>
                <a:cubicBezTo>
                  <a:pt x="65315" y="332014"/>
                  <a:pt x="62593" y="318407"/>
                  <a:pt x="59872" y="304800"/>
                </a:cubicBezTo>
              </a:path>
            </a:pathLst>
          </a:cu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8006675" y="2532269"/>
            <a:ext cx="181429" cy="246744"/>
          </a:xfrm>
          <a:custGeom>
            <a:avLst/>
            <a:gdLst>
              <a:gd name="connsiteX0" fmla="*/ 181429 w 181429"/>
              <a:gd name="connsiteY0" fmla="*/ 0 h 246744"/>
              <a:gd name="connsiteX1" fmla="*/ 18143 w 181429"/>
              <a:gd name="connsiteY1" fmla="*/ 43543 h 246744"/>
              <a:gd name="connsiteX2" fmla="*/ 72572 w 181429"/>
              <a:gd name="connsiteY2" fmla="*/ 217715 h 246744"/>
              <a:gd name="connsiteX3" fmla="*/ 83457 w 181429"/>
              <a:gd name="connsiteY3" fmla="*/ 217715 h 246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429" h="246744">
                <a:moveTo>
                  <a:pt x="181429" y="0"/>
                </a:moveTo>
                <a:cubicBezTo>
                  <a:pt x="108857" y="3628"/>
                  <a:pt x="36286" y="7257"/>
                  <a:pt x="18143" y="43543"/>
                </a:cubicBezTo>
                <a:cubicBezTo>
                  <a:pt x="0" y="79829"/>
                  <a:pt x="61686" y="188686"/>
                  <a:pt x="72572" y="217715"/>
                </a:cubicBezTo>
                <a:cubicBezTo>
                  <a:pt x="83458" y="246744"/>
                  <a:pt x="83457" y="217715"/>
                  <a:pt x="83457" y="217715"/>
                </a:cubicBezTo>
              </a:path>
            </a:pathLst>
          </a:cu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6572264" y="2181195"/>
            <a:ext cx="500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 smtClean="0">
                <a:solidFill>
                  <a:sysClr val="windowText" lastClr="000000"/>
                </a:solidFill>
                <a:latin typeface="Calibri" pitchFamily="34" charset="0"/>
              </a:rPr>
              <a:t>50</a:t>
            </a:r>
            <a:endParaRPr lang="ru-RU" sz="2400" b="1" i="1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7358082" y="2252633"/>
            <a:ext cx="500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 smtClean="0">
                <a:solidFill>
                  <a:sysClr val="windowText" lastClr="000000"/>
                </a:solidFill>
                <a:latin typeface="Calibri" pitchFamily="34" charset="0"/>
              </a:rPr>
              <a:t>60</a:t>
            </a:r>
            <a:endParaRPr lang="ru-RU" sz="2400" b="1" i="1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714876" y="6324599"/>
            <a:ext cx="500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>
                <a:latin typeface="Calibri" pitchFamily="34" charset="0"/>
              </a:rPr>
              <a:t>А</a:t>
            </a:r>
            <a:r>
              <a:rPr lang="ru-RU" sz="2400" b="1" i="1" baseline="-25000" dirty="0">
                <a:latin typeface="Calibri" pitchFamily="34" charset="0"/>
              </a:rPr>
              <a:t>1</a:t>
            </a:r>
            <a:endParaRPr lang="ru-RU" sz="2400" b="1" i="1" dirty="0">
              <a:latin typeface="Calibri" pitchFamily="34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143636" y="3181327"/>
            <a:ext cx="500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 smtClean="0">
                <a:latin typeface="Calibri" pitchFamily="34" charset="0"/>
              </a:rPr>
              <a:t>В</a:t>
            </a:r>
            <a:r>
              <a:rPr lang="ru-RU" sz="2400" b="1" i="1" baseline="-25000" dirty="0" smtClean="0">
                <a:latin typeface="Calibri" pitchFamily="34" charset="0"/>
              </a:rPr>
              <a:t>1</a:t>
            </a:r>
            <a:endParaRPr lang="ru-RU" sz="2400" b="1" i="1" dirty="0">
              <a:latin typeface="Calibri" pitchFamily="34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8215338" y="6396037"/>
            <a:ext cx="500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 smtClean="0">
                <a:latin typeface="Calibri" pitchFamily="34" charset="0"/>
              </a:rPr>
              <a:t>С</a:t>
            </a:r>
            <a:r>
              <a:rPr lang="ru-RU" sz="2400" b="1" i="1" baseline="-25000" dirty="0" smtClean="0">
                <a:latin typeface="Calibri" pitchFamily="34" charset="0"/>
              </a:rPr>
              <a:t>1</a:t>
            </a:r>
            <a:endParaRPr lang="ru-RU" sz="2400" b="1" i="1" dirty="0">
              <a:latin typeface="Calibri" pitchFamily="34" charset="0"/>
            </a:endParaRPr>
          </a:p>
        </p:txBody>
      </p:sp>
      <p:sp>
        <p:nvSpPr>
          <p:cNvPr id="40" name="Полилиния 39"/>
          <p:cNvSpPr/>
          <p:nvPr/>
        </p:nvSpPr>
        <p:spPr>
          <a:xfrm>
            <a:off x="7972204" y="6307798"/>
            <a:ext cx="248557" cy="230414"/>
          </a:xfrm>
          <a:custGeom>
            <a:avLst/>
            <a:gdLst>
              <a:gd name="connsiteX0" fmla="*/ 248557 w 248557"/>
              <a:gd name="connsiteY0" fmla="*/ 23586 h 230414"/>
              <a:gd name="connsiteX1" fmla="*/ 30843 w 248557"/>
              <a:gd name="connsiteY1" fmla="*/ 34471 h 230414"/>
              <a:gd name="connsiteX2" fmla="*/ 63500 w 248557"/>
              <a:gd name="connsiteY2" fmla="*/ 230414 h 230414"/>
              <a:gd name="connsiteX3" fmla="*/ 63500 w 248557"/>
              <a:gd name="connsiteY3" fmla="*/ 230414 h 23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557" h="230414">
                <a:moveTo>
                  <a:pt x="248557" y="23586"/>
                </a:moveTo>
                <a:cubicBezTo>
                  <a:pt x="155121" y="11793"/>
                  <a:pt x="61686" y="0"/>
                  <a:pt x="30843" y="34471"/>
                </a:cubicBezTo>
                <a:cubicBezTo>
                  <a:pt x="0" y="68942"/>
                  <a:pt x="63500" y="230414"/>
                  <a:pt x="63500" y="230414"/>
                </a:cubicBezTo>
                <a:lnTo>
                  <a:pt x="63500" y="230414"/>
                </a:lnTo>
              </a:path>
            </a:pathLst>
          </a:cu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7819804" y="6189869"/>
            <a:ext cx="281214" cy="348343"/>
          </a:xfrm>
          <a:custGeom>
            <a:avLst/>
            <a:gdLst>
              <a:gd name="connsiteX0" fmla="*/ 281214 w 281214"/>
              <a:gd name="connsiteY0" fmla="*/ 0 h 348343"/>
              <a:gd name="connsiteX1" fmla="*/ 30843 w 281214"/>
              <a:gd name="connsiteY1" fmla="*/ 65315 h 348343"/>
              <a:gd name="connsiteX2" fmla="*/ 96157 w 281214"/>
              <a:gd name="connsiteY2" fmla="*/ 348343 h 348343"/>
              <a:gd name="connsiteX3" fmla="*/ 96157 w 281214"/>
              <a:gd name="connsiteY3" fmla="*/ 348343 h 348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14" h="348343">
                <a:moveTo>
                  <a:pt x="281214" y="0"/>
                </a:moveTo>
                <a:cubicBezTo>
                  <a:pt x="171450" y="3629"/>
                  <a:pt x="61686" y="7258"/>
                  <a:pt x="30843" y="65315"/>
                </a:cubicBezTo>
                <a:cubicBezTo>
                  <a:pt x="0" y="123372"/>
                  <a:pt x="96157" y="348343"/>
                  <a:pt x="96157" y="348343"/>
                </a:cubicBezTo>
                <a:lnTo>
                  <a:pt x="96157" y="348343"/>
                </a:lnTo>
              </a:path>
            </a:pathLst>
          </a:cu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6087161" y="3729698"/>
            <a:ext cx="272143" cy="143328"/>
          </a:xfrm>
          <a:custGeom>
            <a:avLst/>
            <a:gdLst>
              <a:gd name="connsiteX0" fmla="*/ 0 w 272143"/>
              <a:gd name="connsiteY0" fmla="*/ 10886 h 143328"/>
              <a:gd name="connsiteX1" fmla="*/ 163286 w 272143"/>
              <a:gd name="connsiteY1" fmla="*/ 141514 h 143328"/>
              <a:gd name="connsiteX2" fmla="*/ 272143 w 272143"/>
              <a:gd name="connsiteY2" fmla="*/ 0 h 143328"/>
              <a:gd name="connsiteX3" fmla="*/ 272143 w 272143"/>
              <a:gd name="connsiteY3" fmla="*/ 0 h 143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2143" h="143328">
                <a:moveTo>
                  <a:pt x="0" y="10886"/>
                </a:moveTo>
                <a:cubicBezTo>
                  <a:pt x="58964" y="77107"/>
                  <a:pt x="117929" y="143328"/>
                  <a:pt x="163286" y="141514"/>
                </a:cubicBezTo>
                <a:cubicBezTo>
                  <a:pt x="208643" y="139700"/>
                  <a:pt x="272143" y="0"/>
                  <a:pt x="272143" y="0"/>
                </a:cubicBezTo>
                <a:lnTo>
                  <a:pt x="272143" y="0"/>
                </a:lnTo>
              </a:path>
            </a:pathLst>
          </a:cu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6054504" y="3795012"/>
            <a:ext cx="359228" cy="214086"/>
          </a:xfrm>
          <a:custGeom>
            <a:avLst/>
            <a:gdLst>
              <a:gd name="connsiteX0" fmla="*/ 0 w 359228"/>
              <a:gd name="connsiteY0" fmla="*/ 43543 h 214086"/>
              <a:gd name="connsiteX1" fmla="*/ 195943 w 359228"/>
              <a:gd name="connsiteY1" fmla="*/ 206829 h 214086"/>
              <a:gd name="connsiteX2" fmla="*/ 359228 w 359228"/>
              <a:gd name="connsiteY2" fmla="*/ 0 h 214086"/>
              <a:gd name="connsiteX3" fmla="*/ 359228 w 359228"/>
              <a:gd name="connsiteY3" fmla="*/ 0 h 214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9228" h="214086">
                <a:moveTo>
                  <a:pt x="0" y="43543"/>
                </a:moveTo>
                <a:cubicBezTo>
                  <a:pt x="68036" y="128814"/>
                  <a:pt x="136072" y="214086"/>
                  <a:pt x="195943" y="206829"/>
                </a:cubicBezTo>
                <a:cubicBezTo>
                  <a:pt x="255814" y="199572"/>
                  <a:pt x="359228" y="0"/>
                  <a:pt x="359228" y="0"/>
                </a:cubicBezTo>
                <a:lnTo>
                  <a:pt x="359228" y="0"/>
                </a:lnTo>
              </a:path>
            </a:pathLst>
          </a:cu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6010961" y="3892984"/>
            <a:ext cx="457200" cy="261257"/>
          </a:xfrm>
          <a:custGeom>
            <a:avLst/>
            <a:gdLst>
              <a:gd name="connsiteX0" fmla="*/ 0 w 457200"/>
              <a:gd name="connsiteY0" fmla="*/ 65314 h 261257"/>
              <a:gd name="connsiteX1" fmla="*/ 239486 w 457200"/>
              <a:gd name="connsiteY1" fmla="*/ 250371 h 261257"/>
              <a:gd name="connsiteX2" fmla="*/ 457200 w 457200"/>
              <a:gd name="connsiteY2" fmla="*/ 0 h 261257"/>
              <a:gd name="connsiteX3" fmla="*/ 457200 w 457200"/>
              <a:gd name="connsiteY3" fmla="*/ 0 h 26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61257">
                <a:moveTo>
                  <a:pt x="0" y="65314"/>
                </a:moveTo>
                <a:cubicBezTo>
                  <a:pt x="81643" y="163285"/>
                  <a:pt x="163286" y="261257"/>
                  <a:pt x="239486" y="250371"/>
                </a:cubicBezTo>
                <a:cubicBezTo>
                  <a:pt x="315686" y="239485"/>
                  <a:pt x="457200" y="0"/>
                  <a:pt x="457200" y="0"/>
                </a:cubicBezTo>
                <a:lnTo>
                  <a:pt x="457200" y="0"/>
                </a:lnTo>
              </a:path>
            </a:pathLst>
          </a:cu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7286644" y="6038847"/>
            <a:ext cx="500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 smtClean="0">
                <a:solidFill>
                  <a:sysClr val="windowText" lastClr="000000"/>
                </a:solidFill>
                <a:latin typeface="Calibri" pitchFamily="34" charset="0"/>
              </a:rPr>
              <a:t>60</a:t>
            </a:r>
            <a:endParaRPr lang="ru-RU" sz="2400" b="1" i="1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6000760" y="4181459"/>
            <a:ext cx="500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 smtClean="0">
                <a:solidFill>
                  <a:sysClr val="windowText" lastClr="000000"/>
                </a:solidFill>
                <a:latin typeface="Calibri" pitchFamily="34" charset="0"/>
              </a:rPr>
              <a:t>70</a:t>
            </a:r>
            <a:endParaRPr lang="ru-RU" sz="2400" b="1" i="1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rot="5400000">
            <a:off x="929480" y="3428206"/>
            <a:ext cx="6858000" cy="1588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1071538" y="285728"/>
            <a:ext cx="20717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I</a:t>
            </a:r>
            <a:r>
              <a:rPr lang="ru-RU" sz="2400" b="1" dirty="0" smtClean="0">
                <a:solidFill>
                  <a:srgbClr val="FF3300"/>
                </a:solidFill>
              </a:rPr>
              <a:t> вариант</a:t>
            </a:r>
            <a:endParaRPr lang="ru-RU" sz="2400" b="1" dirty="0">
              <a:solidFill>
                <a:srgbClr val="FF3300"/>
              </a:solidFill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4643438" y="285728"/>
            <a:ext cx="20717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II</a:t>
            </a:r>
            <a:r>
              <a:rPr lang="ru-RU" sz="2400" b="1" dirty="0" smtClean="0">
                <a:solidFill>
                  <a:srgbClr val="FF3300"/>
                </a:solidFill>
              </a:rPr>
              <a:t> вариант</a:t>
            </a:r>
            <a:endParaRPr lang="ru-RU" sz="2400" b="1" dirty="0">
              <a:solidFill>
                <a:srgbClr val="FF3300"/>
              </a:solidFill>
            </a:endParaRPr>
          </a:p>
        </p:txBody>
      </p:sp>
      <p:pic>
        <p:nvPicPr>
          <p:cNvPr id="1028" name="Picture 4" descr="F:\мои документы ии\САШУЛЯ\анимашки 1\СОБАЧКИ\dog49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9" y="-1"/>
            <a:ext cx="1643042" cy="1013003"/>
          </a:xfrm>
          <a:prstGeom prst="rect">
            <a:avLst/>
          </a:prstGeom>
          <a:noFill/>
        </p:spPr>
      </p:pic>
      <p:pic>
        <p:nvPicPr>
          <p:cNvPr id="1029" name="Picture 5" descr="F:\мои документы ии\САШУЛЯ\анимашки 1\0908fc2e3a916d9403ef747ec2a9a689[1]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5191129"/>
            <a:ext cx="1021402" cy="1666871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5" grpId="0"/>
      <p:bldP spid="36" grpId="0"/>
      <p:bldP spid="37" grpId="0"/>
      <p:bldP spid="38" grpId="0"/>
      <p:bldP spid="39" grpId="0"/>
      <p:bldP spid="45" grpId="0"/>
      <p:bldP spid="46" grpId="0"/>
      <p:bldP spid="49" grpId="0"/>
      <p:bldP spid="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071802" y="142852"/>
            <a:ext cx="20717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3300"/>
                </a:solidFill>
              </a:rPr>
              <a:t>ОТВЕТЫ</a:t>
            </a:r>
            <a:endParaRPr lang="ru-RU" sz="2400" b="1" dirty="0">
              <a:solidFill>
                <a:srgbClr val="FF3300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85852" y="785794"/>
            <a:ext cx="20717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I</a:t>
            </a:r>
            <a:r>
              <a:rPr lang="ru-RU" sz="2400" b="1" dirty="0" smtClean="0">
                <a:solidFill>
                  <a:srgbClr val="FF3300"/>
                </a:solidFill>
              </a:rPr>
              <a:t> вариант</a:t>
            </a:r>
            <a:endParaRPr lang="ru-RU" sz="2400" b="1" dirty="0">
              <a:solidFill>
                <a:srgbClr val="FF33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214942" y="785794"/>
            <a:ext cx="20717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II</a:t>
            </a:r>
            <a:r>
              <a:rPr lang="ru-RU" sz="2400" b="1" dirty="0" smtClean="0">
                <a:solidFill>
                  <a:srgbClr val="FF3300"/>
                </a:solidFill>
              </a:rPr>
              <a:t> вариант</a:t>
            </a:r>
            <a:endParaRPr lang="ru-RU" sz="2400" b="1" dirty="0">
              <a:solidFill>
                <a:srgbClr val="FF33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4282" y="1714488"/>
            <a:ext cx="40005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ysClr val="windowText" lastClr="000000"/>
                </a:solidFill>
              </a:rPr>
              <a:t>1.  по </a:t>
            </a:r>
            <a:r>
              <a:rPr lang="en-US" sz="3200" b="1" dirty="0" smtClean="0">
                <a:solidFill>
                  <a:sysClr val="windowText" lastClr="000000"/>
                </a:solidFill>
              </a:rPr>
              <a:t>II</a:t>
            </a:r>
            <a:r>
              <a:rPr lang="ru-RU" sz="3200" b="1" dirty="0" smtClean="0">
                <a:solidFill>
                  <a:sysClr val="windowText" lastClr="000000"/>
                </a:solidFill>
              </a:rPr>
              <a:t> признаку </a:t>
            </a:r>
            <a:endParaRPr lang="ru-RU" sz="3200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4282" y="3571876"/>
            <a:ext cx="421484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>
              <a:buAutoNum type="arabicPeriod" startAt="2"/>
            </a:pPr>
            <a:r>
              <a:rPr lang="ru-RU" sz="3600" b="1" dirty="0" smtClean="0">
                <a:solidFill>
                  <a:sysClr val="windowText" lastClr="000000"/>
                </a:solidFill>
              </a:rPr>
              <a:t>ВО=10 см,</a:t>
            </a:r>
          </a:p>
          <a:p>
            <a:pPr marL="742950" indent="-742950"/>
            <a:r>
              <a:rPr lang="ru-RU" sz="3600" b="1" dirty="0" smtClean="0">
                <a:solidFill>
                  <a:sysClr val="windowText" lastClr="000000"/>
                </a:solidFill>
              </a:rPr>
              <a:t>      </a:t>
            </a:r>
            <a:r>
              <a:rPr lang="en-US" sz="3600" b="1" dirty="0" smtClean="0">
                <a:solidFill>
                  <a:sysClr val="windowText" lastClr="000000"/>
                </a:solidFill>
              </a:rPr>
              <a:t>S</a:t>
            </a:r>
            <a:r>
              <a:rPr lang="ru-RU" sz="1600" b="1" dirty="0" smtClean="0">
                <a:solidFill>
                  <a:sysClr val="windowText" lastClr="000000"/>
                </a:solidFill>
              </a:rPr>
              <a:t>ВОС</a:t>
            </a:r>
            <a:r>
              <a:rPr lang="ru-RU" sz="3600" b="1" dirty="0" smtClean="0">
                <a:solidFill>
                  <a:sysClr val="windowText" lastClr="000000"/>
                </a:solidFill>
              </a:rPr>
              <a:t>:</a:t>
            </a:r>
            <a:r>
              <a:rPr lang="en-US" sz="3600" b="1" dirty="0" smtClean="0">
                <a:solidFill>
                  <a:sysClr val="windowText" lastClr="000000"/>
                </a:solidFill>
              </a:rPr>
              <a:t>S</a:t>
            </a:r>
            <a:r>
              <a:rPr lang="ru-RU" sz="1600" b="1" dirty="0" smtClean="0">
                <a:solidFill>
                  <a:sysClr val="windowText" lastClr="000000"/>
                </a:solidFill>
              </a:rPr>
              <a:t>АОД</a:t>
            </a:r>
            <a:r>
              <a:rPr lang="ru-RU" sz="3600" b="1" dirty="0" smtClean="0">
                <a:solidFill>
                  <a:sysClr val="windowText" lastClr="000000"/>
                </a:solidFill>
              </a:rPr>
              <a:t>=0,16</a:t>
            </a:r>
          </a:p>
          <a:p>
            <a:pPr algn="ctr"/>
            <a:endParaRPr lang="ru-RU" sz="36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00562" y="1714488"/>
            <a:ext cx="39290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ysClr val="windowText" lastClr="000000"/>
                </a:solidFill>
              </a:rPr>
              <a:t>1.  по </a:t>
            </a:r>
            <a:r>
              <a:rPr lang="en-US" sz="3200" b="1" dirty="0" smtClean="0">
                <a:solidFill>
                  <a:sysClr val="windowText" lastClr="000000"/>
                </a:solidFill>
              </a:rPr>
              <a:t>I</a:t>
            </a:r>
            <a:r>
              <a:rPr lang="ru-RU" sz="3200" b="1" dirty="0" smtClean="0">
                <a:solidFill>
                  <a:sysClr val="windowText" lastClr="000000"/>
                </a:solidFill>
              </a:rPr>
              <a:t> признаку </a:t>
            </a:r>
            <a:endParaRPr lang="ru-RU" sz="32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00562" y="3571876"/>
            <a:ext cx="421484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>
              <a:buAutoNum type="arabicPeriod" startAt="2"/>
            </a:pPr>
            <a:r>
              <a:rPr lang="ru-RU" sz="3600" b="1" dirty="0" smtClean="0">
                <a:solidFill>
                  <a:sysClr val="windowText" lastClr="000000"/>
                </a:solidFill>
              </a:rPr>
              <a:t>&lt;САО=61,</a:t>
            </a:r>
          </a:p>
          <a:p>
            <a:pPr marL="742950" indent="-742950"/>
            <a:r>
              <a:rPr lang="ru-RU" sz="3600" b="1" dirty="0" smtClean="0">
                <a:solidFill>
                  <a:sysClr val="windowText" lastClr="000000"/>
                </a:solidFill>
              </a:rPr>
              <a:t>      </a:t>
            </a:r>
            <a:r>
              <a:rPr lang="en-US" sz="3600" b="1" dirty="0" smtClean="0">
                <a:solidFill>
                  <a:sysClr val="windowText" lastClr="000000"/>
                </a:solidFill>
              </a:rPr>
              <a:t>S</a:t>
            </a:r>
            <a:r>
              <a:rPr lang="ru-RU" sz="1600" b="1" dirty="0" smtClean="0">
                <a:solidFill>
                  <a:sysClr val="windowText" lastClr="000000"/>
                </a:solidFill>
              </a:rPr>
              <a:t>АОС</a:t>
            </a:r>
            <a:r>
              <a:rPr lang="ru-RU" sz="3600" b="1" dirty="0" smtClean="0">
                <a:solidFill>
                  <a:sysClr val="windowText" lastClr="000000"/>
                </a:solidFill>
              </a:rPr>
              <a:t>:</a:t>
            </a:r>
            <a:r>
              <a:rPr lang="en-US" sz="3600" b="1" dirty="0" smtClean="0">
                <a:solidFill>
                  <a:sysClr val="windowText" lastClr="000000"/>
                </a:solidFill>
              </a:rPr>
              <a:t>S</a:t>
            </a:r>
            <a:r>
              <a:rPr lang="ru-RU" sz="1600" b="1" dirty="0" smtClean="0">
                <a:solidFill>
                  <a:sysClr val="windowText" lastClr="000000"/>
                </a:solidFill>
              </a:rPr>
              <a:t>ВОД</a:t>
            </a:r>
            <a:r>
              <a:rPr lang="ru-RU" sz="3600" b="1" dirty="0" smtClean="0">
                <a:solidFill>
                  <a:sysClr val="windowText" lastClr="000000"/>
                </a:solidFill>
              </a:rPr>
              <a:t>=9</a:t>
            </a:r>
          </a:p>
          <a:p>
            <a:pPr algn="ctr"/>
            <a:endParaRPr lang="ru-RU" sz="36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1643836" y="3429000"/>
            <a:ext cx="5142742" cy="794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F:\мои документы ии\САШУЛЯ\анимашки 1\СОБАЧКИ\dog3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4736232"/>
            <a:ext cx="2162183" cy="212176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Тема3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8</TotalTime>
  <Words>57</Words>
  <PresentationFormat>Экран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Тема3</vt:lpstr>
      <vt:lpstr>Самостоятельная работа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юля</dc:creator>
  <cp:lastModifiedBy>перфильева </cp:lastModifiedBy>
  <cp:revision>3</cp:revision>
  <dcterms:created xsi:type="dcterms:W3CDTF">2012-02-01T17:30:21Z</dcterms:created>
  <dcterms:modified xsi:type="dcterms:W3CDTF">2012-02-02T07:02:57Z</dcterms:modified>
</cp:coreProperties>
</file>