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6" r:id="rId3"/>
    <p:sldId id="261" r:id="rId4"/>
    <p:sldId id="262" r:id="rId5"/>
    <p:sldId id="263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DB0B5-3D76-429D-A004-3EC0E49BEE1F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FCE29-3ACD-4C08-8A3A-DE75F7EF93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3B5FC-4F31-44AB-93ED-A675562A3714}" type="slidenum">
              <a:rPr lang="ru-RU"/>
              <a:pPr/>
              <a:t>4</a:t>
            </a:fld>
            <a:endParaRPr 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9449D-8116-4FD6-BAD4-12C20E598CEF}" type="slidenum">
              <a:rPr lang="ru-RU"/>
              <a:pPr/>
              <a:t>5</a:t>
            </a:fld>
            <a:endParaRPr lang="ru-RU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900igr.net/datai/geometrija/Podobie-figur/0004-004-Podobie-v-nashej-zhizni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gif"/><Relationship Id="rId5" Type="http://schemas.openxmlformats.org/officeDocument/2006/relationships/slide" Target="slide2.x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2.x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2.x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gif"/><Relationship Id="rId5" Type="http://schemas.openxmlformats.org/officeDocument/2006/relationships/slide" Target="slide2.xml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gif"/><Relationship Id="rId5" Type="http://schemas.openxmlformats.org/officeDocument/2006/relationships/slide" Target="slide2.xml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gif"/><Relationship Id="rId5" Type="http://schemas.openxmlformats.org/officeDocument/2006/relationships/slide" Target="slide2.x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Georgia" pitchFamily="18" charset="0"/>
              </a:rPr>
              <a:t>Признаки подобия треугольников</a:t>
            </a:r>
            <a:endParaRPr lang="ru-RU" sz="54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572140"/>
            <a:ext cx="7772400" cy="9144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Решение задач</a:t>
            </a:r>
            <a:endParaRPr lang="ru-RU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3314" name="Picture 2" descr="Картинка 83 из 176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643314"/>
            <a:ext cx="3790941" cy="2766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F:\мои документы ии\САШУЛЯ\анимашки 1\КОШКИ\koshka16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429132"/>
            <a:ext cx="1905000" cy="2076450"/>
          </a:xfrm>
          <a:prstGeom prst="rect">
            <a:avLst/>
          </a:prstGeom>
          <a:noFill/>
        </p:spPr>
      </p:pic>
      <p:sp>
        <p:nvSpPr>
          <p:cNvPr id="5" name="Облако 4"/>
          <p:cNvSpPr/>
          <p:nvPr/>
        </p:nvSpPr>
        <p:spPr>
          <a:xfrm>
            <a:off x="928662" y="928670"/>
            <a:ext cx="2000264" cy="1000132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Georgia" pitchFamily="18" charset="0"/>
                <a:hlinkClick r:id="rId3" action="ppaction://hlinksldjump"/>
              </a:rPr>
              <a:t>1</a:t>
            </a:r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3929058" y="857232"/>
            <a:ext cx="2000264" cy="1000132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Georgia" pitchFamily="18" charset="0"/>
                <a:hlinkClick r:id="rId4" action="ppaction://hlinksldjump"/>
              </a:rPr>
              <a:t>2</a:t>
            </a:r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786578" y="785794"/>
            <a:ext cx="2000264" cy="1000132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Georgia" pitchFamily="18" charset="0"/>
                <a:hlinkClick r:id="rId5" action="ppaction://hlinksldjump"/>
              </a:rPr>
              <a:t>3</a:t>
            </a:r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2357422" y="2214554"/>
            <a:ext cx="2000264" cy="1000132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Georgia" pitchFamily="18" charset="0"/>
                <a:hlinkClick r:id="rId6" action="ppaction://hlinksldjump"/>
              </a:rPr>
              <a:t>4</a:t>
            </a:r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5357818" y="2214554"/>
            <a:ext cx="2000264" cy="1000132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Georgia" pitchFamily="18" charset="0"/>
                <a:hlinkClick r:id="rId7" action="ppaction://hlinksldjump"/>
              </a:rPr>
              <a:t>5</a:t>
            </a:r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3786182" y="3357562"/>
            <a:ext cx="2643206" cy="1000132"/>
          </a:xfrm>
          <a:prstGeom prst="cloud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Georgia" pitchFamily="18" charset="0"/>
                <a:hlinkClick r:id="rId8" action="ppaction://hlinksldjump"/>
              </a:rPr>
              <a:t>№579</a:t>
            </a:r>
            <a:endParaRPr lang="ru-RU" sz="3600" b="1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00034" y="1357298"/>
            <a:ext cx="187325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1357290" y="428604"/>
            <a:ext cx="1873250" cy="647700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</a:rPr>
              <a:t>Дано</a:t>
            </a:r>
            <a:r>
              <a:rPr lang="ru-RU" sz="3200" b="1" i="1" dirty="0">
                <a:latin typeface="Times New Roman" pitchFamily="18" charset="0"/>
              </a:rPr>
              <a:t>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5984" y="142852"/>
            <a:ext cx="5256213" cy="798512"/>
            <a:chOff x="1837" y="799"/>
            <a:chExt cx="3311" cy="503"/>
          </a:xfrm>
        </p:grpSpPr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7112" name="Object 8"/>
            <p:cNvGraphicFramePr>
              <a:graphicFrameLocks noChangeAspect="1"/>
            </p:cNvGraphicFramePr>
            <p:nvPr/>
          </p:nvGraphicFramePr>
          <p:xfrm>
            <a:off x="2543" y="879"/>
            <a:ext cx="1946" cy="423"/>
          </p:xfrm>
          <a:graphic>
            <a:graphicData uri="http://schemas.openxmlformats.org/presentationml/2006/ole">
              <p:oleObj spid="_x0000_s26627" name="Формула" r:id="rId3" imgW="977760" imgH="215640" progId="Equation.3">
                <p:embed/>
              </p:oleObj>
            </a:graphicData>
          </a:graphic>
        </p:graphicFrame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55650" y="1196975"/>
            <a:ext cx="5256213" cy="798513"/>
            <a:chOff x="1837" y="799"/>
            <a:chExt cx="3311" cy="503"/>
          </a:xfrm>
        </p:grpSpPr>
        <p:sp>
          <p:nvSpPr>
            <p:cNvPr id="47130" name="Rectangle 2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7131" name="Object 27"/>
            <p:cNvGraphicFramePr>
              <a:graphicFrameLocks noChangeAspect="1"/>
            </p:cNvGraphicFramePr>
            <p:nvPr/>
          </p:nvGraphicFramePr>
          <p:xfrm>
            <a:off x="2847" y="878"/>
            <a:ext cx="1337" cy="424"/>
          </p:xfrm>
          <a:graphic>
            <a:graphicData uri="http://schemas.openxmlformats.org/presentationml/2006/ole">
              <p:oleObj spid="_x0000_s26626" name="Формула" r:id="rId4" imgW="672840" imgH="215640" progId="Equation.3">
                <p:embed/>
              </p:oleObj>
            </a:graphicData>
          </a:graphic>
        </p:graphicFrame>
      </p:grp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2214546" y="6165850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4530697" y="386080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6750034" y="2781300"/>
            <a:ext cx="792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7151" name="Text Box 47"/>
          <p:cNvSpPr txBox="1">
            <a:spLocks noChangeArrowheads="1"/>
          </p:cNvSpPr>
          <p:nvPr/>
        </p:nvSpPr>
        <p:spPr bwMode="auto">
          <a:xfrm>
            <a:off x="571472" y="39338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7152" name="Text Box 48"/>
          <p:cNvSpPr txBox="1">
            <a:spLocks noChangeArrowheads="1"/>
          </p:cNvSpPr>
          <p:nvPr/>
        </p:nvSpPr>
        <p:spPr bwMode="auto">
          <a:xfrm>
            <a:off x="3595659" y="20605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7153" name="Text Box 49"/>
          <p:cNvSpPr txBox="1">
            <a:spLocks noChangeArrowheads="1"/>
          </p:cNvSpPr>
          <p:nvPr/>
        </p:nvSpPr>
        <p:spPr bwMode="auto">
          <a:xfrm>
            <a:off x="8459788" y="5949950"/>
            <a:ext cx="541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7154" name="Text Box 50"/>
          <p:cNvSpPr txBox="1">
            <a:spLocks noChangeArrowheads="1"/>
          </p:cNvSpPr>
          <p:nvPr/>
        </p:nvSpPr>
        <p:spPr bwMode="auto">
          <a:xfrm>
            <a:off x="3360726" y="3500438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71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7155" name="Freeform 51"/>
          <p:cNvSpPr>
            <a:spLocks/>
          </p:cNvSpPr>
          <p:nvPr/>
        </p:nvSpPr>
        <p:spPr bwMode="auto">
          <a:xfrm>
            <a:off x="2646346" y="3284538"/>
            <a:ext cx="5930900" cy="2971800"/>
          </a:xfrm>
          <a:custGeom>
            <a:avLst/>
            <a:gdLst/>
            <a:ahLst/>
            <a:cxnLst>
              <a:cxn ang="0">
                <a:pos x="3736" y="1846"/>
              </a:cxn>
              <a:cxn ang="0">
                <a:pos x="0" y="1872"/>
              </a:cxn>
              <a:cxn ang="0">
                <a:pos x="2719" y="0"/>
              </a:cxn>
              <a:cxn ang="0">
                <a:pos x="3736" y="1846"/>
              </a:cxn>
            </a:cxnLst>
            <a:rect l="0" t="0" r="r" b="b"/>
            <a:pathLst>
              <a:path w="3736" h="1872">
                <a:moveTo>
                  <a:pt x="3736" y="1846"/>
                </a:moveTo>
                <a:lnTo>
                  <a:pt x="0" y="1872"/>
                </a:lnTo>
                <a:lnTo>
                  <a:pt x="2719" y="0"/>
                </a:lnTo>
                <a:lnTo>
                  <a:pt x="3736" y="1846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56" name="Freeform 52"/>
          <p:cNvSpPr>
            <a:spLocks/>
          </p:cNvSpPr>
          <p:nvPr/>
        </p:nvSpPr>
        <p:spPr bwMode="auto">
          <a:xfrm>
            <a:off x="1003272" y="2349500"/>
            <a:ext cx="3527425" cy="1800225"/>
          </a:xfrm>
          <a:custGeom>
            <a:avLst/>
            <a:gdLst/>
            <a:ahLst/>
            <a:cxnLst>
              <a:cxn ang="0">
                <a:pos x="3736" y="1846"/>
              </a:cxn>
              <a:cxn ang="0">
                <a:pos x="0" y="1872"/>
              </a:cxn>
              <a:cxn ang="0">
                <a:pos x="2719" y="0"/>
              </a:cxn>
              <a:cxn ang="0">
                <a:pos x="3736" y="1846"/>
              </a:cxn>
            </a:cxnLst>
            <a:rect l="0" t="0" r="r" b="b"/>
            <a:pathLst>
              <a:path w="3736" h="1872">
                <a:moveTo>
                  <a:pt x="3736" y="1846"/>
                </a:moveTo>
                <a:lnTo>
                  <a:pt x="0" y="1872"/>
                </a:lnTo>
                <a:lnTo>
                  <a:pt x="2719" y="0"/>
                </a:lnTo>
                <a:lnTo>
                  <a:pt x="3736" y="1846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57" name="Text Box 53"/>
          <p:cNvSpPr txBox="1">
            <a:spLocks noChangeArrowheads="1"/>
          </p:cNvSpPr>
          <p:nvPr/>
        </p:nvSpPr>
        <p:spPr bwMode="auto">
          <a:xfrm>
            <a:off x="3851275" y="27813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7158" name="Text Box 54"/>
          <p:cNvSpPr txBox="1">
            <a:spLocks noChangeArrowheads="1"/>
          </p:cNvSpPr>
          <p:nvPr/>
        </p:nvSpPr>
        <p:spPr bwMode="auto">
          <a:xfrm>
            <a:off x="1692275" y="27813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2a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7159" name="Text Box 55"/>
          <p:cNvSpPr txBox="1">
            <a:spLocks noChangeArrowheads="1"/>
          </p:cNvSpPr>
          <p:nvPr/>
        </p:nvSpPr>
        <p:spPr bwMode="auto">
          <a:xfrm>
            <a:off x="4211638" y="429260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3a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7160" name="Text Box 56"/>
          <p:cNvSpPr txBox="1">
            <a:spLocks noChangeArrowheads="1"/>
          </p:cNvSpPr>
          <p:nvPr/>
        </p:nvSpPr>
        <p:spPr bwMode="auto">
          <a:xfrm>
            <a:off x="2484438" y="4149725"/>
            <a:ext cx="560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2b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>
            <a:off x="5364163" y="6165850"/>
            <a:ext cx="5603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3b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7163" name="Freeform 59"/>
          <p:cNvSpPr>
            <a:spLocks/>
          </p:cNvSpPr>
          <p:nvPr/>
        </p:nvSpPr>
        <p:spPr bwMode="auto">
          <a:xfrm rot="944908">
            <a:off x="1658909" y="3697288"/>
            <a:ext cx="431800" cy="3603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64" name="Freeform 60"/>
          <p:cNvSpPr>
            <a:spLocks/>
          </p:cNvSpPr>
          <p:nvPr/>
        </p:nvSpPr>
        <p:spPr bwMode="auto">
          <a:xfrm rot="944908">
            <a:off x="3294046" y="5805488"/>
            <a:ext cx="431800" cy="360362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65" name="Freeform 61"/>
          <p:cNvSpPr>
            <a:spLocks/>
          </p:cNvSpPr>
          <p:nvPr/>
        </p:nvSpPr>
        <p:spPr bwMode="auto">
          <a:xfrm rot="6701866">
            <a:off x="3886982" y="3880644"/>
            <a:ext cx="433387" cy="73025"/>
          </a:xfrm>
          <a:custGeom>
            <a:avLst/>
            <a:gdLst/>
            <a:ahLst/>
            <a:cxnLst>
              <a:cxn ang="0">
                <a:pos x="243" y="25"/>
              </a:cxn>
              <a:cxn ang="0">
                <a:pos x="161" y="59"/>
              </a:cxn>
              <a:cxn ang="0">
                <a:pos x="88" y="54"/>
              </a:cxn>
              <a:cxn ang="0">
                <a:pos x="0" y="0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66" name="Freeform 62"/>
          <p:cNvSpPr>
            <a:spLocks/>
          </p:cNvSpPr>
          <p:nvPr/>
        </p:nvSpPr>
        <p:spPr bwMode="auto">
          <a:xfrm rot="6701866">
            <a:off x="3720294" y="3788569"/>
            <a:ext cx="576263" cy="142875"/>
          </a:xfrm>
          <a:custGeom>
            <a:avLst/>
            <a:gdLst/>
            <a:ahLst/>
            <a:cxnLst>
              <a:cxn ang="0">
                <a:pos x="243" y="25"/>
              </a:cxn>
              <a:cxn ang="0">
                <a:pos x="161" y="59"/>
              </a:cxn>
              <a:cxn ang="0">
                <a:pos x="88" y="54"/>
              </a:cxn>
              <a:cxn ang="0">
                <a:pos x="0" y="0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167" name="Text Box 63"/>
          <p:cNvSpPr txBox="1">
            <a:spLocks noChangeArrowheads="1"/>
          </p:cNvSpPr>
          <p:nvPr/>
        </p:nvSpPr>
        <p:spPr bwMode="auto">
          <a:xfrm>
            <a:off x="7451725" y="5300663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7168" name="AutoShape 64"/>
          <p:cNvSpPr>
            <a:spLocks noChangeArrowheads="1"/>
          </p:cNvSpPr>
          <p:nvPr/>
        </p:nvSpPr>
        <p:spPr bwMode="auto">
          <a:xfrm rot="12080676" flipH="1">
            <a:off x="7883525" y="5661025"/>
            <a:ext cx="222250" cy="528638"/>
          </a:xfrm>
          <a:prstGeom prst="moon">
            <a:avLst>
              <a:gd name="adj" fmla="val 2574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69" name="Freeform 65"/>
          <p:cNvSpPr>
            <a:spLocks/>
          </p:cNvSpPr>
          <p:nvPr/>
        </p:nvSpPr>
        <p:spPr bwMode="auto">
          <a:xfrm>
            <a:off x="6948471" y="3281363"/>
            <a:ext cx="1612900" cy="29448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16" y="1855"/>
              </a:cxn>
            </a:cxnLst>
            <a:rect l="0" t="0" r="r" b="b"/>
            <a:pathLst>
              <a:path w="1016" h="1855">
                <a:moveTo>
                  <a:pt x="0" y="0"/>
                </a:moveTo>
                <a:lnTo>
                  <a:pt x="1016" y="1855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26629" name="Picture 5" descr="F:\мои документы ии\САШУЛЯ\анимашки 1\КОШКИ\cat156[1]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642918"/>
            <a:ext cx="1619253" cy="1696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7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4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67" grpId="0"/>
      <p:bldP spid="47168" grpId="0" animBg="1"/>
      <p:bldP spid="471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chemeClr val="bg1">
                  <a:lumMod val="6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chemeClr val="bg1">
                  <a:lumMod val="85000"/>
                </a:schemeClr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555875" y="188913"/>
            <a:ext cx="5256213" cy="798512"/>
            <a:chOff x="1837" y="799"/>
            <a:chExt cx="3311" cy="503"/>
          </a:xfrm>
        </p:grpSpPr>
        <p:sp>
          <p:nvSpPr>
            <p:cNvPr id="40991" name="Rectangle 3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0992" name="Object 32"/>
            <p:cNvGraphicFramePr>
              <a:graphicFrameLocks noChangeAspect="1"/>
            </p:cNvGraphicFramePr>
            <p:nvPr/>
          </p:nvGraphicFramePr>
          <p:xfrm>
            <a:off x="2504" y="878"/>
            <a:ext cx="2023" cy="424"/>
          </p:xfrm>
          <a:graphic>
            <a:graphicData uri="http://schemas.openxmlformats.org/presentationml/2006/ole">
              <p:oleObj spid="_x0000_s27651" name="Формула" r:id="rId4" imgW="1015920" imgH="215640" progId="Equation.3">
                <p:embed/>
              </p:oleObj>
            </a:graphicData>
          </a:graphic>
        </p:graphicFrame>
      </p:grp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684213" y="1125538"/>
            <a:ext cx="5256212" cy="798512"/>
            <a:chOff x="1837" y="799"/>
            <a:chExt cx="3311" cy="503"/>
          </a:xfrm>
        </p:grpSpPr>
        <p:sp>
          <p:nvSpPr>
            <p:cNvPr id="41007" name="Rectangle 4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1008" name="Object 48"/>
            <p:cNvGraphicFramePr>
              <a:graphicFrameLocks noChangeAspect="1"/>
            </p:cNvGraphicFramePr>
            <p:nvPr/>
          </p:nvGraphicFramePr>
          <p:xfrm>
            <a:off x="2898" y="877"/>
            <a:ext cx="1234" cy="425"/>
          </p:xfrm>
          <a:graphic>
            <a:graphicData uri="http://schemas.openxmlformats.org/presentationml/2006/ole">
              <p:oleObj spid="_x0000_s27650" name="Формула" r:id="rId5" imgW="622080" imgH="215640" progId="Equation.3">
                <p:embed/>
              </p:oleObj>
            </a:graphicData>
          </a:graphic>
        </p:graphicFrame>
      </p:grpSp>
      <p:sp>
        <p:nvSpPr>
          <p:cNvPr id="41018" name="Text Box 58"/>
          <p:cNvSpPr txBox="1">
            <a:spLocks noChangeArrowheads="1"/>
          </p:cNvSpPr>
          <p:nvPr/>
        </p:nvSpPr>
        <p:spPr bwMode="auto">
          <a:xfrm>
            <a:off x="8316913" y="60213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1019" name="Text Box 59"/>
          <p:cNvSpPr txBox="1">
            <a:spLocks noChangeArrowheads="1"/>
          </p:cNvSpPr>
          <p:nvPr/>
        </p:nvSpPr>
        <p:spPr bwMode="auto">
          <a:xfrm>
            <a:off x="1619250" y="61658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1020" name="Text Box 60"/>
          <p:cNvSpPr txBox="1">
            <a:spLocks noChangeArrowheads="1"/>
          </p:cNvSpPr>
          <p:nvPr/>
        </p:nvSpPr>
        <p:spPr bwMode="auto">
          <a:xfrm>
            <a:off x="7596188" y="2852738"/>
            <a:ext cx="79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1021" name="Text Box 61"/>
          <p:cNvSpPr txBox="1">
            <a:spLocks noChangeArrowheads="1"/>
          </p:cNvSpPr>
          <p:nvPr/>
        </p:nvSpPr>
        <p:spPr bwMode="auto">
          <a:xfrm>
            <a:off x="5435600" y="60928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1022" name="Text Box 62"/>
          <p:cNvSpPr txBox="1">
            <a:spLocks noChangeArrowheads="1"/>
          </p:cNvSpPr>
          <p:nvPr/>
        </p:nvSpPr>
        <p:spPr bwMode="auto">
          <a:xfrm>
            <a:off x="5795963" y="6092825"/>
            <a:ext cx="5413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r>
              <a:rPr lang="en-US" sz="2800" b="1" i="1" baseline="-25000">
                <a:latin typeface="Times New Roman" pitchFamily="18" charset="0"/>
              </a:rPr>
              <a:t>1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1023" name="Text Box 63"/>
          <p:cNvSpPr txBox="1">
            <a:spLocks noChangeArrowheads="1"/>
          </p:cNvSpPr>
          <p:nvPr/>
        </p:nvSpPr>
        <p:spPr bwMode="auto">
          <a:xfrm>
            <a:off x="4572000" y="5516563"/>
            <a:ext cx="66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80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1024" name="Freeform 64"/>
          <p:cNvSpPr>
            <a:spLocks/>
          </p:cNvSpPr>
          <p:nvPr/>
        </p:nvSpPr>
        <p:spPr bwMode="auto">
          <a:xfrm>
            <a:off x="6084888" y="3284538"/>
            <a:ext cx="2401887" cy="2881312"/>
          </a:xfrm>
          <a:custGeom>
            <a:avLst/>
            <a:gdLst/>
            <a:ahLst/>
            <a:cxnLst>
              <a:cxn ang="0">
                <a:pos x="3736" y="1846"/>
              </a:cxn>
              <a:cxn ang="0">
                <a:pos x="0" y="1872"/>
              </a:cxn>
              <a:cxn ang="0">
                <a:pos x="2719" y="0"/>
              </a:cxn>
              <a:cxn ang="0">
                <a:pos x="3736" y="1846"/>
              </a:cxn>
            </a:cxnLst>
            <a:rect l="0" t="0" r="r" b="b"/>
            <a:pathLst>
              <a:path w="3736" h="1872">
                <a:moveTo>
                  <a:pt x="3736" y="1846"/>
                </a:moveTo>
                <a:lnTo>
                  <a:pt x="0" y="1872"/>
                </a:lnTo>
                <a:lnTo>
                  <a:pt x="2719" y="0"/>
                </a:lnTo>
                <a:lnTo>
                  <a:pt x="3736" y="1846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25" name="Freeform 65"/>
          <p:cNvSpPr>
            <a:spLocks/>
          </p:cNvSpPr>
          <p:nvPr/>
        </p:nvSpPr>
        <p:spPr bwMode="auto">
          <a:xfrm>
            <a:off x="1979613" y="1773238"/>
            <a:ext cx="3527425" cy="4508500"/>
          </a:xfrm>
          <a:custGeom>
            <a:avLst/>
            <a:gdLst/>
            <a:ahLst/>
            <a:cxnLst>
              <a:cxn ang="0">
                <a:pos x="3736" y="1846"/>
              </a:cxn>
              <a:cxn ang="0">
                <a:pos x="0" y="1872"/>
              </a:cxn>
              <a:cxn ang="0">
                <a:pos x="2719" y="0"/>
              </a:cxn>
              <a:cxn ang="0">
                <a:pos x="3736" y="1846"/>
              </a:cxn>
            </a:cxnLst>
            <a:rect l="0" t="0" r="r" b="b"/>
            <a:pathLst>
              <a:path w="3736" h="1872">
                <a:moveTo>
                  <a:pt x="3736" y="1846"/>
                </a:moveTo>
                <a:lnTo>
                  <a:pt x="0" y="1872"/>
                </a:lnTo>
                <a:lnTo>
                  <a:pt x="2719" y="0"/>
                </a:lnTo>
                <a:lnTo>
                  <a:pt x="3736" y="1846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27" name="Text Box 67"/>
          <p:cNvSpPr txBox="1">
            <a:spLocks noChangeArrowheads="1"/>
          </p:cNvSpPr>
          <p:nvPr/>
        </p:nvSpPr>
        <p:spPr bwMode="auto">
          <a:xfrm>
            <a:off x="5003800" y="3716338"/>
            <a:ext cx="717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10a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1028" name="Text Box 68"/>
          <p:cNvSpPr txBox="1">
            <a:spLocks noChangeArrowheads="1"/>
          </p:cNvSpPr>
          <p:nvPr/>
        </p:nvSpPr>
        <p:spPr bwMode="auto">
          <a:xfrm>
            <a:off x="8172450" y="443706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5a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1029" name="Text Box 69"/>
          <p:cNvSpPr txBox="1">
            <a:spLocks noChangeArrowheads="1"/>
          </p:cNvSpPr>
          <p:nvPr/>
        </p:nvSpPr>
        <p:spPr bwMode="auto">
          <a:xfrm>
            <a:off x="2555875" y="3644900"/>
            <a:ext cx="738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14b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1030" name="Text Box 70"/>
          <p:cNvSpPr txBox="1">
            <a:spLocks noChangeArrowheads="1"/>
          </p:cNvSpPr>
          <p:nvPr/>
        </p:nvSpPr>
        <p:spPr bwMode="auto">
          <a:xfrm>
            <a:off x="6372225" y="4365625"/>
            <a:ext cx="560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7b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1031" name="Freeform 71"/>
          <p:cNvSpPr>
            <a:spLocks/>
          </p:cNvSpPr>
          <p:nvPr/>
        </p:nvSpPr>
        <p:spPr bwMode="auto">
          <a:xfrm rot="15721593">
            <a:off x="5041107" y="5769768"/>
            <a:ext cx="431800" cy="360363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3" name="Freeform 73"/>
          <p:cNvSpPr>
            <a:spLocks/>
          </p:cNvSpPr>
          <p:nvPr/>
        </p:nvSpPr>
        <p:spPr bwMode="auto">
          <a:xfrm>
            <a:off x="7524750" y="3789363"/>
            <a:ext cx="433388" cy="73025"/>
          </a:xfrm>
          <a:custGeom>
            <a:avLst/>
            <a:gdLst/>
            <a:ahLst/>
            <a:cxnLst>
              <a:cxn ang="0">
                <a:pos x="243" y="25"/>
              </a:cxn>
              <a:cxn ang="0">
                <a:pos x="161" y="59"/>
              </a:cxn>
              <a:cxn ang="0">
                <a:pos x="88" y="54"/>
              </a:cxn>
              <a:cxn ang="0">
                <a:pos x="0" y="0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4" name="Freeform 74"/>
          <p:cNvSpPr>
            <a:spLocks/>
          </p:cNvSpPr>
          <p:nvPr/>
        </p:nvSpPr>
        <p:spPr bwMode="auto">
          <a:xfrm>
            <a:off x="7451725" y="3933825"/>
            <a:ext cx="504825" cy="71438"/>
          </a:xfrm>
          <a:custGeom>
            <a:avLst/>
            <a:gdLst/>
            <a:ahLst/>
            <a:cxnLst>
              <a:cxn ang="0">
                <a:pos x="243" y="25"/>
              </a:cxn>
              <a:cxn ang="0">
                <a:pos x="161" y="59"/>
              </a:cxn>
              <a:cxn ang="0">
                <a:pos x="88" y="54"/>
              </a:cxn>
              <a:cxn ang="0">
                <a:pos x="0" y="0"/>
              </a:cxn>
            </a:cxnLst>
            <a:rect l="0" t="0" r="r" b="b"/>
            <a:pathLst>
              <a:path w="243" h="64">
                <a:moveTo>
                  <a:pt x="243" y="25"/>
                </a:moveTo>
                <a:cubicBezTo>
                  <a:pt x="229" y="31"/>
                  <a:pt x="187" y="54"/>
                  <a:pt x="161" y="59"/>
                </a:cubicBezTo>
                <a:cubicBezTo>
                  <a:pt x="135" y="64"/>
                  <a:pt x="115" y="64"/>
                  <a:pt x="88" y="54"/>
                </a:cubicBezTo>
                <a:cubicBezTo>
                  <a:pt x="61" y="44"/>
                  <a:pt x="18" y="11"/>
                  <a:pt x="0" y="0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35" name="Text Box 75"/>
          <p:cNvSpPr txBox="1">
            <a:spLocks noChangeArrowheads="1"/>
          </p:cNvSpPr>
          <p:nvPr/>
        </p:nvSpPr>
        <p:spPr bwMode="auto">
          <a:xfrm>
            <a:off x="2555875" y="5229225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1036" name="AutoShape 76"/>
          <p:cNvSpPr>
            <a:spLocks noChangeArrowheads="1"/>
          </p:cNvSpPr>
          <p:nvPr/>
        </p:nvSpPr>
        <p:spPr bwMode="auto">
          <a:xfrm rot="20438899" flipH="1">
            <a:off x="2476500" y="5600700"/>
            <a:ext cx="219075" cy="623888"/>
          </a:xfrm>
          <a:prstGeom prst="moon">
            <a:avLst>
              <a:gd name="adj" fmla="val 2574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38" name="Text Box 78"/>
          <p:cNvSpPr txBox="1">
            <a:spLocks noChangeArrowheads="1"/>
          </p:cNvSpPr>
          <p:nvPr/>
        </p:nvSpPr>
        <p:spPr bwMode="auto">
          <a:xfrm>
            <a:off x="4572000" y="14128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1039" name="Text Box 79"/>
          <p:cNvSpPr txBox="1">
            <a:spLocks noChangeArrowheads="1"/>
          </p:cNvSpPr>
          <p:nvPr/>
        </p:nvSpPr>
        <p:spPr bwMode="auto">
          <a:xfrm>
            <a:off x="3419475" y="6165850"/>
            <a:ext cx="696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12c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1040" name="Text Box 80"/>
          <p:cNvSpPr txBox="1">
            <a:spLocks noChangeArrowheads="1"/>
          </p:cNvSpPr>
          <p:nvPr/>
        </p:nvSpPr>
        <p:spPr bwMode="auto">
          <a:xfrm>
            <a:off x="7019925" y="6092825"/>
            <a:ext cx="519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6c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1041" name="Text Box 81"/>
          <p:cNvSpPr txBox="1">
            <a:spLocks noChangeArrowheads="1"/>
          </p:cNvSpPr>
          <p:nvPr/>
        </p:nvSpPr>
        <p:spPr bwMode="auto">
          <a:xfrm>
            <a:off x="7451725" y="3933825"/>
            <a:ext cx="66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40</a:t>
            </a:r>
            <a:r>
              <a:rPr lang="en-US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1042" name="Text Box 82"/>
          <p:cNvSpPr txBox="1">
            <a:spLocks noChangeArrowheads="1"/>
          </p:cNvSpPr>
          <p:nvPr/>
        </p:nvSpPr>
        <p:spPr bwMode="auto">
          <a:xfrm>
            <a:off x="6659563" y="5084763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1043" name="AutoShape 83"/>
          <p:cNvSpPr>
            <a:spLocks noChangeArrowheads="1"/>
          </p:cNvSpPr>
          <p:nvPr/>
        </p:nvSpPr>
        <p:spPr bwMode="auto">
          <a:xfrm rot="20438899" flipH="1">
            <a:off x="6588125" y="5516563"/>
            <a:ext cx="219075" cy="623887"/>
          </a:xfrm>
          <a:prstGeom prst="moon">
            <a:avLst>
              <a:gd name="adj" fmla="val 25741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7653" name="Picture 5" descr="F:\мои документы ии\САШУЛЯ\анимашки 1\КОШКИ\cat230[1]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2330" y="500042"/>
            <a:ext cx="1228727" cy="1737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5" grpId="0"/>
      <p:bldP spid="41036" grpId="0" animBg="1"/>
      <p:bldP spid="41042" grpId="0"/>
      <p:bldP spid="410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50825" y="1196975"/>
            <a:ext cx="5256213" cy="792163"/>
            <a:chOff x="1837" y="799"/>
            <a:chExt cx="3311" cy="499"/>
          </a:xfrm>
        </p:grpSpPr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2001" name="Object 17"/>
            <p:cNvGraphicFramePr>
              <a:graphicFrameLocks noChangeAspect="1"/>
            </p:cNvGraphicFramePr>
            <p:nvPr/>
          </p:nvGraphicFramePr>
          <p:xfrm>
            <a:off x="3225" y="927"/>
            <a:ext cx="579" cy="325"/>
          </p:xfrm>
          <a:graphic>
            <a:graphicData uri="http://schemas.openxmlformats.org/presentationml/2006/ole">
              <p:oleObj spid="_x0000_s28675" name="Формула" r:id="rId4" imgW="291960" imgH="164880" progId="Equation.3">
                <p:embed/>
              </p:oleObj>
            </a:graphicData>
          </a:graphic>
        </p:graphicFrame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2627313" y="188913"/>
            <a:ext cx="5256212" cy="792162"/>
            <a:chOff x="1837" y="799"/>
            <a:chExt cx="3311" cy="499"/>
          </a:xfrm>
        </p:grpSpPr>
        <p:sp>
          <p:nvSpPr>
            <p:cNvPr id="42037" name="Rectangle 5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2038" name="Object 54"/>
            <p:cNvGraphicFramePr>
              <a:graphicFrameLocks noChangeAspect="1"/>
            </p:cNvGraphicFramePr>
            <p:nvPr/>
          </p:nvGraphicFramePr>
          <p:xfrm>
            <a:off x="2555" y="890"/>
            <a:ext cx="1921" cy="399"/>
          </p:xfrm>
          <a:graphic>
            <a:graphicData uri="http://schemas.openxmlformats.org/presentationml/2006/ole">
              <p:oleObj spid="_x0000_s28674" name="Формула" r:id="rId5" imgW="965160" imgH="203040" progId="Equation.3">
                <p:embed/>
              </p:oleObj>
            </a:graphicData>
          </a:graphic>
        </p:graphicFrame>
      </p:grpSp>
      <p:sp>
        <p:nvSpPr>
          <p:cNvPr id="42039" name="Text Box 55"/>
          <p:cNvSpPr txBox="1">
            <a:spLocks noChangeArrowheads="1"/>
          </p:cNvSpPr>
          <p:nvPr/>
        </p:nvSpPr>
        <p:spPr bwMode="auto">
          <a:xfrm>
            <a:off x="1763713" y="58769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4140200" y="191611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2041" name="Text Box 57"/>
          <p:cNvSpPr txBox="1">
            <a:spLocks noChangeArrowheads="1"/>
          </p:cNvSpPr>
          <p:nvPr/>
        </p:nvSpPr>
        <p:spPr bwMode="auto">
          <a:xfrm>
            <a:off x="6948488" y="43656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2042" name="Freeform 58"/>
          <p:cNvSpPr>
            <a:spLocks/>
          </p:cNvSpPr>
          <p:nvPr/>
        </p:nvSpPr>
        <p:spPr bwMode="auto">
          <a:xfrm>
            <a:off x="2232025" y="2447925"/>
            <a:ext cx="5943600" cy="3549650"/>
          </a:xfrm>
          <a:custGeom>
            <a:avLst/>
            <a:gdLst/>
            <a:ahLst/>
            <a:cxnLst>
              <a:cxn ang="0">
                <a:pos x="3744" y="2219"/>
              </a:cxn>
              <a:cxn ang="0">
                <a:pos x="0" y="2236"/>
              </a:cxn>
              <a:cxn ang="0">
                <a:pos x="1381" y="0"/>
              </a:cxn>
              <a:cxn ang="0">
                <a:pos x="3744" y="2210"/>
              </a:cxn>
            </a:cxnLst>
            <a:rect l="0" t="0" r="r" b="b"/>
            <a:pathLst>
              <a:path w="3744" h="2236">
                <a:moveTo>
                  <a:pt x="3744" y="2219"/>
                </a:moveTo>
                <a:lnTo>
                  <a:pt x="0" y="2236"/>
                </a:lnTo>
                <a:lnTo>
                  <a:pt x="1381" y="0"/>
                </a:lnTo>
                <a:lnTo>
                  <a:pt x="3744" y="2210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43" name="Freeform 59"/>
          <p:cNvSpPr>
            <a:spLocks/>
          </p:cNvSpPr>
          <p:nvPr/>
        </p:nvSpPr>
        <p:spPr bwMode="auto">
          <a:xfrm>
            <a:off x="2916238" y="4854575"/>
            <a:ext cx="4076700" cy="14288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2568" y="0"/>
              </a:cxn>
            </a:cxnLst>
            <a:rect l="0" t="0" r="r" b="b"/>
            <a:pathLst>
              <a:path w="2568" h="9">
                <a:moveTo>
                  <a:pt x="0" y="9"/>
                </a:moveTo>
                <a:lnTo>
                  <a:pt x="2568" y="0"/>
                </a:lnTo>
              </a:path>
            </a:pathLst>
          </a:custGeom>
          <a:noFill/>
          <a:ln w="44450" cap="flat">
            <a:solidFill>
              <a:srgbClr val="00008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44" name="Text Box 60"/>
          <p:cNvSpPr txBox="1">
            <a:spLocks noChangeArrowheads="1"/>
          </p:cNvSpPr>
          <p:nvPr/>
        </p:nvSpPr>
        <p:spPr bwMode="auto">
          <a:xfrm>
            <a:off x="2484438" y="4437063"/>
            <a:ext cx="500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2045" name="Text Box 61"/>
          <p:cNvSpPr txBox="1">
            <a:spLocks noChangeArrowheads="1"/>
          </p:cNvSpPr>
          <p:nvPr/>
        </p:nvSpPr>
        <p:spPr bwMode="auto">
          <a:xfrm>
            <a:off x="4932363" y="594995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15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2046" name="Text Box 62"/>
          <p:cNvSpPr txBox="1">
            <a:spLocks noChangeArrowheads="1"/>
          </p:cNvSpPr>
          <p:nvPr/>
        </p:nvSpPr>
        <p:spPr bwMode="auto">
          <a:xfrm>
            <a:off x="8172450" y="58769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2048" name="Freeform 64"/>
          <p:cNvSpPr>
            <a:spLocks/>
          </p:cNvSpPr>
          <p:nvPr/>
        </p:nvSpPr>
        <p:spPr bwMode="auto">
          <a:xfrm>
            <a:off x="2944813" y="2447925"/>
            <a:ext cx="1479550" cy="2419350"/>
          </a:xfrm>
          <a:custGeom>
            <a:avLst/>
            <a:gdLst/>
            <a:ahLst/>
            <a:cxnLst>
              <a:cxn ang="0">
                <a:pos x="0" y="1524"/>
              </a:cxn>
              <a:cxn ang="0">
                <a:pos x="932" y="0"/>
              </a:cxn>
            </a:cxnLst>
            <a:rect l="0" t="0" r="r" b="b"/>
            <a:pathLst>
              <a:path w="932" h="1524">
                <a:moveTo>
                  <a:pt x="0" y="1524"/>
                </a:moveTo>
                <a:lnTo>
                  <a:pt x="932" y="0"/>
                </a:lnTo>
              </a:path>
            </a:pathLst>
          </a:custGeom>
          <a:noFill/>
          <a:ln w="50800" cap="flat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2049" name="Text Box 65"/>
          <p:cNvSpPr txBox="1">
            <a:spLocks noChangeArrowheads="1"/>
          </p:cNvSpPr>
          <p:nvPr/>
        </p:nvSpPr>
        <p:spPr bwMode="auto">
          <a:xfrm>
            <a:off x="4643438" y="43656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2050" name="Text Box 66"/>
          <p:cNvSpPr txBox="1">
            <a:spLocks noChangeArrowheads="1"/>
          </p:cNvSpPr>
          <p:nvPr/>
        </p:nvSpPr>
        <p:spPr bwMode="auto">
          <a:xfrm>
            <a:off x="5580063" y="31416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8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2051" name="Text Box 67"/>
          <p:cNvSpPr txBox="1">
            <a:spLocks noChangeArrowheads="1"/>
          </p:cNvSpPr>
          <p:nvPr/>
        </p:nvSpPr>
        <p:spPr bwMode="auto">
          <a:xfrm>
            <a:off x="2268538" y="48688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3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2053" name="Text Box 69"/>
          <p:cNvSpPr txBox="1">
            <a:spLocks noChangeArrowheads="1"/>
          </p:cNvSpPr>
          <p:nvPr/>
        </p:nvSpPr>
        <p:spPr bwMode="auto">
          <a:xfrm>
            <a:off x="7451725" y="49418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00034" y="1357298"/>
            <a:ext cx="187325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357290" y="428604"/>
            <a:ext cx="1873250" cy="647700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</a:rPr>
              <a:t>Дано</a:t>
            </a:r>
            <a:r>
              <a:rPr lang="ru-RU" sz="3200" b="1" i="1" dirty="0">
                <a:latin typeface="Times New Roman" pitchFamily="18" charset="0"/>
              </a:rPr>
              <a:t>:</a:t>
            </a:r>
          </a:p>
        </p:txBody>
      </p:sp>
      <p:pic>
        <p:nvPicPr>
          <p:cNvPr id="28677" name="Picture 5" descr="F:\мои документы ии\САШУЛЯ\анимашки 1\КОШКИ\cat156[1]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785794"/>
            <a:ext cx="1690691" cy="1771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250825" y="1196975"/>
            <a:ext cx="5256213" cy="792163"/>
            <a:chOff x="1837" y="799"/>
            <a:chExt cx="3311" cy="499"/>
          </a:xfrm>
        </p:grpSpPr>
        <p:sp>
          <p:nvSpPr>
            <p:cNvPr id="23602" name="Rectangle 5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3603" name="Object 51"/>
            <p:cNvGraphicFramePr>
              <a:graphicFrameLocks noChangeAspect="1"/>
            </p:cNvGraphicFramePr>
            <p:nvPr/>
          </p:nvGraphicFramePr>
          <p:xfrm>
            <a:off x="3263" y="915"/>
            <a:ext cx="504" cy="349"/>
          </p:xfrm>
          <a:graphic>
            <a:graphicData uri="http://schemas.openxmlformats.org/presentationml/2006/ole">
              <p:oleObj spid="_x0000_s29699" name="Формула" r:id="rId3" imgW="253800" imgH="177480" progId="Equation.3">
                <p:embed/>
              </p:oleObj>
            </a:graphicData>
          </a:graphic>
        </p:graphicFrame>
      </p:grpSp>
      <p:sp>
        <p:nvSpPr>
          <p:cNvPr id="23606" name="Freeform 54"/>
          <p:cNvSpPr>
            <a:spLocks/>
          </p:cNvSpPr>
          <p:nvPr/>
        </p:nvSpPr>
        <p:spPr bwMode="auto">
          <a:xfrm>
            <a:off x="2051050" y="2601913"/>
            <a:ext cx="6553200" cy="3013075"/>
          </a:xfrm>
          <a:custGeom>
            <a:avLst/>
            <a:gdLst/>
            <a:ahLst/>
            <a:cxnLst>
              <a:cxn ang="0">
                <a:pos x="4108" y="1890"/>
              </a:cxn>
              <a:cxn ang="0">
                <a:pos x="0" y="1898"/>
              </a:cxn>
              <a:cxn ang="0">
                <a:pos x="1122" y="0"/>
              </a:cxn>
              <a:cxn ang="0">
                <a:pos x="3426" y="9"/>
              </a:cxn>
              <a:cxn ang="0">
                <a:pos x="4128" y="1890"/>
              </a:cxn>
            </a:cxnLst>
            <a:rect l="0" t="0" r="r" b="b"/>
            <a:pathLst>
              <a:path w="4128" h="1898">
                <a:moveTo>
                  <a:pt x="4108" y="1890"/>
                </a:moveTo>
                <a:lnTo>
                  <a:pt x="0" y="1898"/>
                </a:lnTo>
                <a:lnTo>
                  <a:pt x="1122" y="0"/>
                </a:lnTo>
                <a:lnTo>
                  <a:pt x="3426" y="9"/>
                </a:lnTo>
                <a:lnTo>
                  <a:pt x="4128" y="1890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07" name="Text Box 55"/>
          <p:cNvSpPr txBox="1">
            <a:spLocks noChangeArrowheads="1"/>
          </p:cNvSpPr>
          <p:nvPr/>
        </p:nvSpPr>
        <p:spPr bwMode="auto">
          <a:xfrm>
            <a:off x="1692275" y="5588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608" name="Text Box 56"/>
          <p:cNvSpPr txBox="1">
            <a:spLocks noChangeArrowheads="1"/>
          </p:cNvSpPr>
          <p:nvPr/>
        </p:nvSpPr>
        <p:spPr bwMode="auto">
          <a:xfrm>
            <a:off x="3492500" y="2133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3609" name="Text Box 57"/>
          <p:cNvSpPr txBox="1">
            <a:spLocks noChangeArrowheads="1"/>
          </p:cNvSpPr>
          <p:nvPr/>
        </p:nvSpPr>
        <p:spPr bwMode="auto">
          <a:xfrm>
            <a:off x="7308850" y="2133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8459788" y="55165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3613" name="Freeform 61"/>
          <p:cNvSpPr>
            <a:spLocks/>
          </p:cNvSpPr>
          <p:nvPr/>
        </p:nvSpPr>
        <p:spPr bwMode="auto">
          <a:xfrm>
            <a:off x="3851275" y="2635250"/>
            <a:ext cx="4754563" cy="2979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995" y="1877"/>
              </a:cxn>
            </a:cxnLst>
            <a:rect l="0" t="0" r="r" b="b"/>
            <a:pathLst>
              <a:path w="2995" h="1877">
                <a:moveTo>
                  <a:pt x="0" y="0"/>
                </a:moveTo>
                <a:lnTo>
                  <a:pt x="2995" y="1877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14" name="Freeform 62"/>
          <p:cNvSpPr>
            <a:spLocks/>
          </p:cNvSpPr>
          <p:nvPr/>
        </p:nvSpPr>
        <p:spPr bwMode="auto">
          <a:xfrm>
            <a:off x="2070100" y="2608263"/>
            <a:ext cx="5419725" cy="2986087"/>
          </a:xfrm>
          <a:custGeom>
            <a:avLst/>
            <a:gdLst/>
            <a:ahLst/>
            <a:cxnLst>
              <a:cxn ang="0">
                <a:pos x="3414" y="0"/>
              </a:cxn>
              <a:cxn ang="0">
                <a:pos x="0" y="1881"/>
              </a:cxn>
            </a:cxnLst>
            <a:rect l="0" t="0" r="r" b="b"/>
            <a:pathLst>
              <a:path w="3414" h="1881">
                <a:moveTo>
                  <a:pt x="3414" y="0"/>
                </a:moveTo>
                <a:lnTo>
                  <a:pt x="0" y="1881"/>
                </a:lnTo>
              </a:path>
            </a:pathLst>
          </a:custGeom>
          <a:noFill/>
          <a:ln w="44450" cap="flat">
            <a:solidFill>
              <a:srgbClr val="00008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616" name="Text Box 64"/>
          <p:cNvSpPr txBox="1">
            <a:spLocks noChangeArrowheads="1"/>
          </p:cNvSpPr>
          <p:nvPr/>
        </p:nvSpPr>
        <p:spPr bwMode="auto">
          <a:xfrm>
            <a:off x="3851275" y="4437063"/>
            <a:ext cx="539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15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3617" name="Text Box 65"/>
          <p:cNvSpPr txBox="1">
            <a:spLocks noChangeArrowheads="1"/>
          </p:cNvSpPr>
          <p:nvPr/>
        </p:nvSpPr>
        <p:spPr bwMode="auto">
          <a:xfrm>
            <a:off x="4643438" y="27082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3619" name="Text Box 67"/>
          <p:cNvSpPr txBox="1">
            <a:spLocks noChangeArrowheads="1"/>
          </p:cNvSpPr>
          <p:nvPr/>
        </p:nvSpPr>
        <p:spPr bwMode="auto">
          <a:xfrm>
            <a:off x="6443663" y="43656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12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3620" name="Text Box 68"/>
          <p:cNvSpPr txBox="1">
            <a:spLocks noChangeArrowheads="1"/>
          </p:cNvSpPr>
          <p:nvPr/>
        </p:nvSpPr>
        <p:spPr bwMode="auto">
          <a:xfrm>
            <a:off x="4787900" y="34290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O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3621" name="Text Box 69"/>
          <p:cNvSpPr txBox="1">
            <a:spLocks noChangeArrowheads="1"/>
          </p:cNvSpPr>
          <p:nvPr/>
        </p:nvSpPr>
        <p:spPr bwMode="auto">
          <a:xfrm>
            <a:off x="6011863" y="27813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5</a:t>
            </a:r>
            <a:endParaRPr lang="ru-RU" sz="2800" b="1">
              <a:latin typeface="Times New Roman" pitchFamily="18" charset="0"/>
            </a:endParaRP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2555875" y="188913"/>
            <a:ext cx="5256213" cy="792162"/>
            <a:chOff x="1837" y="799"/>
            <a:chExt cx="3311" cy="499"/>
          </a:xfrm>
        </p:grpSpPr>
        <p:sp>
          <p:nvSpPr>
            <p:cNvPr id="23623" name="Rectangle 7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23624" name="Object 72"/>
            <p:cNvGraphicFramePr>
              <a:graphicFrameLocks noChangeAspect="1"/>
            </p:cNvGraphicFramePr>
            <p:nvPr/>
          </p:nvGraphicFramePr>
          <p:xfrm>
            <a:off x="2290" y="890"/>
            <a:ext cx="2451" cy="399"/>
          </p:xfrm>
          <a:graphic>
            <a:graphicData uri="http://schemas.openxmlformats.org/presentationml/2006/ole">
              <p:oleObj spid="_x0000_s29698" name="Формула" r:id="rId4" imgW="1231560" imgH="203040" progId="Equation.3">
                <p:embed/>
              </p:oleObj>
            </a:graphicData>
          </a:graphic>
        </p:graphicFrame>
      </p:grpSp>
      <p:sp>
        <p:nvSpPr>
          <p:cNvPr id="23625" name="Freeform 73"/>
          <p:cNvSpPr>
            <a:spLocks/>
          </p:cNvSpPr>
          <p:nvPr/>
        </p:nvSpPr>
        <p:spPr bwMode="auto">
          <a:xfrm>
            <a:off x="3832225" y="2595563"/>
            <a:ext cx="3644900" cy="26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96" y="17"/>
              </a:cxn>
            </a:cxnLst>
            <a:rect l="0" t="0" r="r" b="b"/>
            <a:pathLst>
              <a:path w="2296" h="17">
                <a:moveTo>
                  <a:pt x="0" y="0"/>
                </a:moveTo>
                <a:lnTo>
                  <a:pt x="2296" y="17"/>
                </a:lnTo>
              </a:path>
            </a:pathLst>
          </a:custGeom>
          <a:noFill/>
          <a:ln w="50800" cap="flat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500034" y="1357298"/>
            <a:ext cx="187325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1357290" y="428604"/>
            <a:ext cx="1873250" cy="647700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</a:rPr>
              <a:t>Дано</a:t>
            </a:r>
            <a:r>
              <a:rPr lang="ru-RU" sz="3200" b="1" i="1" dirty="0">
                <a:latin typeface="Times New Roman" pitchFamily="18" charset="0"/>
              </a:rPr>
              <a:t>:</a:t>
            </a:r>
          </a:p>
        </p:txBody>
      </p:sp>
      <p:pic>
        <p:nvPicPr>
          <p:cNvPr id="29701" name="Picture 5" descr="F:\мои документы ии\САШУЛЯ\анимашки 1\КОШКИ\cat230[1]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914493"/>
            <a:ext cx="1428760" cy="2020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3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403350" y="188913"/>
            <a:ext cx="5256213" cy="792162"/>
            <a:chOff x="1837" y="799"/>
            <a:chExt cx="3311" cy="499"/>
          </a:xfrm>
        </p:grpSpPr>
        <p:sp>
          <p:nvSpPr>
            <p:cNvPr id="49159" name="Rectangle 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9160" name="Object 8"/>
            <p:cNvGraphicFramePr>
              <a:graphicFrameLocks noChangeAspect="1"/>
            </p:cNvGraphicFramePr>
            <p:nvPr/>
          </p:nvGraphicFramePr>
          <p:xfrm>
            <a:off x="3086" y="915"/>
            <a:ext cx="859" cy="349"/>
          </p:xfrm>
          <a:graphic>
            <a:graphicData uri="http://schemas.openxmlformats.org/presentationml/2006/ole">
              <p:oleObj spid="_x0000_s30723" name="Формула" r:id="rId3" imgW="431640" imgH="177480" progId="Equation.3">
                <p:embed/>
              </p:oleObj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755650" y="1196975"/>
            <a:ext cx="5256213" cy="792163"/>
            <a:chOff x="1837" y="799"/>
            <a:chExt cx="3311" cy="499"/>
          </a:xfrm>
        </p:grpSpPr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9163" name="Object 11"/>
            <p:cNvGraphicFramePr>
              <a:graphicFrameLocks noChangeAspect="1"/>
            </p:cNvGraphicFramePr>
            <p:nvPr/>
          </p:nvGraphicFramePr>
          <p:xfrm>
            <a:off x="2948" y="890"/>
            <a:ext cx="1133" cy="399"/>
          </p:xfrm>
          <a:graphic>
            <a:graphicData uri="http://schemas.openxmlformats.org/presentationml/2006/ole">
              <p:oleObj spid="_x0000_s30722" name="Формула" r:id="rId4" imgW="571320" imgH="203040" progId="Equation.3">
                <p:embed/>
              </p:oleObj>
            </a:graphicData>
          </a:graphic>
        </p:graphicFrame>
      </p:grpSp>
      <p:sp>
        <p:nvSpPr>
          <p:cNvPr id="49192" name="Text Box 40"/>
          <p:cNvSpPr txBox="1">
            <a:spLocks noChangeArrowheads="1"/>
          </p:cNvSpPr>
          <p:nvPr/>
        </p:nvSpPr>
        <p:spPr bwMode="auto">
          <a:xfrm>
            <a:off x="3992563" y="59404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9193" name="Text Box 41"/>
          <p:cNvSpPr txBox="1">
            <a:spLocks noChangeArrowheads="1"/>
          </p:cNvSpPr>
          <p:nvPr/>
        </p:nvSpPr>
        <p:spPr bwMode="auto">
          <a:xfrm>
            <a:off x="5072063" y="133191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9194" name="Text Box 42"/>
          <p:cNvSpPr txBox="1">
            <a:spLocks noChangeArrowheads="1"/>
          </p:cNvSpPr>
          <p:nvPr/>
        </p:nvSpPr>
        <p:spPr bwMode="auto">
          <a:xfrm>
            <a:off x="8240713" y="579755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4352925" y="399732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9196" name="Freeform 44"/>
          <p:cNvSpPr>
            <a:spLocks/>
          </p:cNvSpPr>
          <p:nvPr/>
        </p:nvSpPr>
        <p:spPr bwMode="auto">
          <a:xfrm>
            <a:off x="4424363" y="1862138"/>
            <a:ext cx="3843337" cy="4170362"/>
          </a:xfrm>
          <a:custGeom>
            <a:avLst/>
            <a:gdLst/>
            <a:ahLst/>
            <a:cxnLst>
              <a:cxn ang="0">
                <a:pos x="2421" y="2588"/>
              </a:cxn>
              <a:cxn ang="0">
                <a:pos x="0" y="2627"/>
              </a:cxn>
              <a:cxn ang="0">
                <a:pos x="576" y="0"/>
              </a:cxn>
              <a:cxn ang="0">
                <a:pos x="2421" y="2588"/>
              </a:cxn>
            </a:cxnLst>
            <a:rect l="0" t="0" r="r" b="b"/>
            <a:pathLst>
              <a:path w="2421" h="2627">
                <a:moveTo>
                  <a:pt x="2421" y="2588"/>
                </a:moveTo>
                <a:lnTo>
                  <a:pt x="0" y="2627"/>
                </a:lnTo>
                <a:lnTo>
                  <a:pt x="576" y="0"/>
                </a:lnTo>
                <a:lnTo>
                  <a:pt x="2421" y="2588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97" name="Freeform 45"/>
          <p:cNvSpPr>
            <a:spLocks/>
          </p:cNvSpPr>
          <p:nvPr/>
        </p:nvSpPr>
        <p:spPr bwMode="auto">
          <a:xfrm>
            <a:off x="4787900" y="3933825"/>
            <a:ext cx="2030413" cy="484188"/>
          </a:xfrm>
          <a:custGeom>
            <a:avLst/>
            <a:gdLst/>
            <a:ahLst/>
            <a:cxnLst>
              <a:cxn ang="0">
                <a:pos x="1279" y="0"/>
              </a:cxn>
              <a:cxn ang="0">
                <a:pos x="0" y="305"/>
              </a:cxn>
            </a:cxnLst>
            <a:rect l="0" t="0" r="r" b="b"/>
            <a:pathLst>
              <a:path w="1279" h="305">
                <a:moveTo>
                  <a:pt x="1279" y="0"/>
                </a:moveTo>
                <a:lnTo>
                  <a:pt x="0" y="305"/>
                </a:lnTo>
              </a:path>
            </a:pathLst>
          </a:custGeom>
          <a:noFill/>
          <a:ln w="44450" cap="flat">
            <a:solidFill>
              <a:srgbClr val="00008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98" name="Freeform 46"/>
          <p:cNvSpPr>
            <a:spLocks/>
          </p:cNvSpPr>
          <p:nvPr/>
        </p:nvSpPr>
        <p:spPr bwMode="auto">
          <a:xfrm rot="944908">
            <a:off x="4446588" y="5554663"/>
            <a:ext cx="574675" cy="409575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99" name="Freeform 47"/>
          <p:cNvSpPr>
            <a:spLocks/>
          </p:cNvSpPr>
          <p:nvPr/>
        </p:nvSpPr>
        <p:spPr bwMode="auto">
          <a:xfrm rot="15108718">
            <a:off x="6067425" y="3589338"/>
            <a:ext cx="584200" cy="4064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141" y="9"/>
              </a:cxn>
              <a:cxn ang="0">
                <a:pos x="268" y="60"/>
              </a:cxn>
              <a:cxn ang="0">
                <a:pos x="387" y="187"/>
              </a:cxn>
              <a:cxn ang="0">
                <a:pos x="455" y="331"/>
              </a:cxn>
            </a:cxnLst>
            <a:rect l="0" t="0" r="r" b="b"/>
            <a:pathLst>
              <a:path w="455" h="331">
                <a:moveTo>
                  <a:pt x="0" y="8"/>
                </a:moveTo>
                <a:cubicBezTo>
                  <a:pt x="23" y="8"/>
                  <a:pt x="96" y="0"/>
                  <a:pt x="141" y="9"/>
                </a:cubicBezTo>
                <a:cubicBezTo>
                  <a:pt x="186" y="18"/>
                  <a:pt x="227" y="30"/>
                  <a:pt x="268" y="60"/>
                </a:cubicBezTo>
                <a:cubicBezTo>
                  <a:pt x="309" y="90"/>
                  <a:pt x="356" y="142"/>
                  <a:pt x="387" y="187"/>
                </a:cubicBezTo>
                <a:cubicBezTo>
                  <a:pt x="418" y="232"/>
                  <a:pt x="441" y="301"/>
                  <a:pt x="455" y="33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200" name="Text Box 48"/>
          <p:cNvSpPr txBox="1">
            <a:spLocks noChangeArrowheads="1"/>
          </p:cNvSpPr>
          <p:nvPr/>
        </p:nvSpPr>
        <p:spPr bwMode="auto">
          <a:xfrm>
            <a:off x="6800850" y="34210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9202" name="Text Box 50"/>
          <p:cNvSpPr txBox="1">
            <a:spLocks noChangeArrowheads="1"/>
          </p:cNvSpPr>
          <p:nvPr/>
        </p:nvSpPr>
        <p:spPr bwMode="auto">
          <a:xfrm>
            <a:off x="6011863" y="5949950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9203" name="Text Box 51"/>
          <p:cNvSpPr txBox="1">
            <a:spLocks noChangeArrowheads="1"/>
          </p:cNvSpPr>
          <p:nvPr/>
        </p:nvSpPr>
        <p:spPr bwMode="auto">
          <a:xfrm>
            <a:off x="6084888" y="249237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9204" name="Text Box 52"/>
          <p:cNvSpPr txBox="1">
            <a:spLocks noChangeArrowheads="1"/>
          </p:cNvSpPr>
          <p:nvPr/>
        </p:nvSpPr>
        <p:spPr bwMode="auto">
          <a:xfrm>
            <a:off x="5580063" y="41497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5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9205" name="Text Box 53"/>
          <p:cNvSpPr txBox="1">
            <a:spLocks noChangeArrowheads="1"/>
          </p:cNvSpPr>
          <p:nvPr/>
        </p:nvSpPr>
        <p:spPr bwMode="auto">
          <a:xfrm>
            <a:off x="4500563" y="29972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6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9206" name="Freeform 54"/>
          <p:cNvSpPr>
            <a:spLocks/>
          </p:cNvSpPr>
          <p:nvPr/>
        </p:nvSpPr>
        <p:spPr bwMode="auto">
          <a:xfrm>
            <a:off x="4437063" y="1855788"/>
            <a:ext cx="901700" cy="4154487"/>
          </a:xfrm>
          <a:custGeom>
            <a:avLst/>
            <a:gdLst/>
            <a:ahLst/>
            <a:cxnLst>
              <a:cxn ang="0">
                <a:pos x="0" y="2617"/>
              </a:cxn>
              <a:cxn ang="0">
                <a:pos x="568" y="0"/>
              </a:cxn>
            </a:cxnLst>
            <a:rect l="0" t="0" r="r" b="b"/>
            <a:pathLst>
              <a:path w="568" h="2617">
                <a:moveTo>
                  <a:pt x="0" y="2617"/>
                </a:moveTo>
                <a:lnTo>
                  <a:pt x="568" y="0"/>
                </a:lnTo>
              </a:path>
            </a:pathLst>
          </a:custGeom>
          <a:noFill/>
          <a:ln w="50800" cap="flat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207" name="Freeform 55"/>
          <p:cNvSpPr>
            <a:spLocks/>
          </p:cNvSpPr>
          <p:nvPr/>
        </p:nvSpPr>
        <p:spPr bwMode="auto">
          <a:xfrm>
            <a:off x="6804025" y="3913188"/>
            <a:ext cx="1452563" cy="2057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5" y="1296"/>
              </a:cxn>
            </a:cxnLst>
            <a:rect l="0" t="0" r="r" b="b"/>
            <a:pathLst>
              <a:path w="915" h="1296">
                <a:moveTo>
                  <a:pt x="0" y="0"/>
                </a:moveTo>
                <a:lnTo>
                  <a:pt x="915" y="1296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500034" y="1357298"/>
            <a:ext cx="1873250" cy="64770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357290" y="428604"/>
            <a:ext cx="1873250" cy="647700"/>
          </a:xfrm>
          <a:prstGeom prst="rect">
            <a:avLst/>
          </a:prstGeom>
          <a:gradFill rotWithShape="1">
            <a:gsLst>
              <a:gs pos="0">
                <a:schemeClr val="bg1">
                  <a:lumMod val="7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</a:rPr>
              <a:t>Дано</a:t>
            </a:r>
            <a:r>
              <a:rPr lang="ru-RU" sz="3200" b="1" i="1" dirty="0">
                <a:latin typeface="Times New Roman" pitchFamily="18" charset="0"/>
              </a:rPr>
              <a:t>:</a:t>
            </a:r>
          </a:p>
        </p:txBody>
      </p:sp>
      <p:pic>
        <p:nvPicPr>
          <p:cNvPr id="30725" name="Picture 5" descr="F:\мои документы ии\САШУЛЯ\анимашки 1\КОШКИ\cat156[1]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4000504"/>
            <a:ext cx="1857388" cy="1946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06" grpId="0" animBg="1"/>
      <p:bldP spid="492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№ </a:t>
            </a:r>
            <a:r>
              <a:rPr lang="en-US" sz="4000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5</a:t>
            </a:r>
            <a:r>
              <a:rPr lang="ru-RU" sz="4000" dirty="0" smtClean="0">
                <a:solidFill>
                  <a:srgbClr val="FF0000"/>
                </a:solidFill>
                <a:latin typeface="Georgia" pitchFamily="18" charset="0"/>
                <a:cs typeface="Arial" charset="0"/>
              </a:rPr>
              <a:t>79</a:t>
            </a:r>
            <a:endParaRPr lang="ru-RU" sz="4000" dirty="0">
              <a:solidFill>
                <a:srgbClr val="FF0000"/>
              </a:solidFill>
              <a:latin typeface="Georgia" pitchFamily="18" charset="0"/>
              <a:cs typeface="Arial" charset="0"/>
            </a:endParaRPr>
          </a:p>
        </p:txBody>
      </p:sp>
      <p:pic>
        <p:nvPicPr>
          <p:cNvPr id="1043" name="Picture 19" descr="C:\Documents and Settings\User\Local Settings\Temporary Internet Files\Content.IE5\8DS3K34F\dglxasset[5].asp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8187" y="1857364"/>
            <a:ext cx="1071563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6" name="Прямая соединительная линия 35"/>
          <p:cNvCxnSpPr>
            <a:stCxn id="1043" idx="0"/>
          </p:cNvCxnSpPr>
          <p:nvPr/>
        </p:nvCxnSpPr>
        <p:spPr>
          <a:xfrm rot="16200000" flipH="1">
            <a:off x="2875743" y="1624796"/>
            <a:ext cx="3857625" cy="43227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4680730" y="5001408"/>
            <a:ext cx="14271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1043" idx="2"/>
          </p:cNvCxnSpPr>
          <p:nvPr/>
        </p:nvCxnSpPr>
        <p:spPr>
          <a:xfrm rot="10800000">
            <a:off x="2643175" y="5648314"/>
            <a:ext cx="4322762" cy="66675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108562" y="4071926"/>
            <a:ext cx="500063" cy="42862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1043" idx="0"/>
            <a:endCxn id="1043" idx="2"/>
          </p:cNvCxnSpPr>
          <p:nvPr/>
        </p:nvCxnSpPr>
        <p:spPr>
          <a:xfrm rot="16200000" flipH="1">
            <a:off x="748494" y="3752045"/>
            <a:ext cx="3790950" cy="158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322875" y="3857614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alibri" pitchFamily="34" charset="0"/>
              </a:rPr>
              <a:t>А</a:t>
            </a: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2894000" y="1357301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latin typeface="Calibri" pitchFamily="34" charset="0"/>
              </a:rPr>
              <a:t>А</a:t>
            </a:r>
            <a:r>
              <a:rPr lang="ru-RU" sz="2400" b="1" i="1" baseline="-25000" dirty="0">
                <a:latin typeface="Calibri" pitchFamily="34" charset="0"/>
              </a:rPr>
              <a:t>1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180000" y="5714989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alibri" pitchFamily="34" charset="0"/>
              </a:rPr>
              <a:t>С</a:t>
            </a: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322500" y="5643551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alibri" pitchFamily="34" charset="0"/>
              </a:rPr>
              <a:t>С</a:t>
            </a:r>
            <a:r>
              <a:rPr lang="ru-RU" sz="2400" b="1" i="1" baseline="-25000">
                <a:latin typeface="Calibri" pitchFamily="34" charset="0"/>
              </a:rPr>
              <a:t>1</a:t>
            </a:r>
            <a:endParaRPr lang="ru-RU" sz="2400" b="1" i="1">
              <a:latin typeface="Calibri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965937" y="5643551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latin typeface="Calibri" pitchFamily="34" charset="0"/>
              </a:rPr>
              <a:t>В</a:t>
            </a:r>
          </a:p>
        </p:txBody>
      </p:sp>
      <p:sp>
        <p:nvSpPr>
          <p:cNvPr id="62" name="Полилиния 61"/>
          <p:cNvSpPr/>
          <p:nvPr/>
        </p:nvSpPr>
        <p:spPr>
          <a:xfrm>
            <a:off x="2651112" y="5208576"/>
            <a:ext cx="431800" cy="465138"/>
          </a:xfrm>
          <a:custGeom>
            <a:avLst/>
            <a:gdLst>
              <a:gd name="connsiteX0" fmla="*/ 0 w 432262"/>
              <a:gd name="connsiteY0" fmla="*/ 0 h 465513"/>
              <a:gd name="connsiteX1" fmla="*/ 432262 w 432262"/>
              <a:gd name="connsiteY1" fmla="*/ 0 h 465513"/>
              <a:gd name="connsiteX2" fmla="*/ 432262 w 432262"/>
              <a:gd name="connsiteY2" fmla="*/ 465513 h 465513"/>
              <a:gd name="connsiteX3" fmla="*/ 415637 w 432262"/>
              <a:gd name="connsiteY3" fmla="*/ 415637 h 46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262" h="465513">
                <a:moveTo>
                  <a:pt x="0" y="0"/>
                </a:moveTo>
                <a:lnTo>
                  <a:pt x="432262" y="0"/>
                </a:lnTo>
                <a:lnTo>
                  <a:pt x="432262" y="465513"/>
                </a:lnTo>
                <a:lnTo>
                  <a:pt x="415637" y="41563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Полилиния 63"/>
          <p:cNvSpPr/>
          <p:nvPr/>
        </p:nvSpPr>
        <p:spPr>
          <a:xfrm>
            <a:off x="5465750" y="5214926"/>
            <a:ext cx="431800" cy="465138"/>
          </a:xfrm>
          <a:custGeom>
            <a:avLst/>
            <a:gdLst>
              <a:gd name="connsiteX0" fmla="*/ 0 w 432262"/>
              <a:gd name="connsiteY0" fmla="*/ 0 h 465513"/>
              <a:gd name="connsiteX1" fmla="*/ 432262 w 432262"/>
              <a:gd name="connsiteY1" fmla="*/ 0 h 465513"/>
              <a:gd name="connsiteX2" fmla="*/ 432262 w 432262"/>
              <a:gd name="connsiteY2" fmla="*/ 465513 h 465513"/>
              <a:gd name="connsiteX3" fmla="*/ 415637 w 432262"/>
              <a:gd name="connsiteY3" fmla="*/ 415637 h 465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262" h="465513">
                <a:moveTo>
                  <a:pt x="0" y="0"/>
                </a:moveTo>
                <a:lnTo>
                  <a:pt x="432262" y="0"/>
                </a:lnTo>
                <a:lnTo>
                  <a:pt x="432262" y="465513"/>
                </a:lnTo>
                <a:lnTo>
                  <a:pt x="415637" y="415637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27" name="Rectangle 3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9154" name="Формула" r:id="rId4" imgW="0" imgH="0" progId="Equation.3">
              <p:embed/>
            </p:oleObj>
          </a:graphicData>
        </a:graphic>
      </p:graphicFrame>
      <p:pic>
        <p:nvPicPr>
          <p:cNvPr id="17" name="Picture 5" descr="F:\мои документы ии\САШУЛЯ\анимашки 1\КОШКИ\cat230[1]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642918"/>
            <a:ext cx="1428760" cy="202046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1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59" grpId="0"/>
      <p:bldP spid="60" grpId="0"/>
      <p:bldP spid="61" grpId="0"/>
      <p:bldP spid="62" grpId="0" animBg="1"/>
      <p:bldP spid="6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</TotalTime>
  <Words>101</Words>
  <PresentationFormat>Экран (4:3)</PresentationFormat>
  <Paragraphs>83</Paragraphs>
  <Slides>8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Аспект</vt:lpstr>
      <vt:lpstr>Формула</vt:lpstr>
      <vt:lpstr>Признаки подобия треугольников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№ 579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 подобия треугольников</dc:title>
  <dc:creator>юля</dc:creator>
  <cp:lastModifiedBy>перфильева </cp:lastModifiedBy>
  <cp:revision>14</cp:revision>
  <dcterms:created xsi:type="dcterms:W3CDTF">2012-02-01T15:04:55Z</dcterms:created>
  <dcterms:modified xsi:type="dcterms:W3CDTF">2012-02-02T07:12:04Z</dcterms:modified>
</cp:coreProperties>
</file>