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58" r:id="rId9"/>
    <p:sldId id="265" r:id="rId10"/>
    <p:sldId id="264" r:id="rId11"/>
    <p:sldId id="273" r:id="rId12"/>
    <p:sldId id="266" r:id="rId13"/>
    <p:sldId id="269" r:id="rId14"/>
    <p:sldId id="270" r:id="rId15"/>
    <p:sldId id="274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CF42D6-FD04-4AAB-A16F-D3CF7A2C192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CDCAC12-73AE-4475-83E8-71D31E63F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84"/>
            <a:ext cx="9144000" cy="697428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почва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214950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 географии: Краснова Т. Н. </a:t>
            </a:r>
            <a:endParaRPr lang="ru-RU" sz="2000" b="1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МБОУ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СОШ № 67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г.Самара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вы считаете, в каких из предложенных географических описаний  речь идет о территориях с развитыми почвами, с неразвитыми почвами, их отсутствии?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Почему вы так считаете? Подчеркните ключевые слова или фразы.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Испытали ли вы сложность в «узнавании» почвы по данному описанию?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</a:rPr>
              <a:t>Смысловое    чтение</a:t>
            </a:r>
            <a:endParaRPr lang="ru-RU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0"/>
            <a:ext cx="8784976" cy="6858000"/>
          </a:xfrm>
          <a:prstGeom prst="horizontalScroll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…мое первое впечатление – хаос в природе. Почти непроходимая стена из </a:t>
            </a:r>
            <a:r>
              <a:rPr lang="ru-RU" sz="3600" b="1" u="sng" dirty="0" smtClean="0">
                <a:solidFill>
                  <a:schemeClr val="bg1"/>
                </a:solidFill>
              </a:rPr>
              <a:t>деревьев, кустарников, трав, бамбука, перевитых лианами различной толщины и длины…Душно. Гниют огромные упавшие деревья, преют листья,</a:t>
            </a:r>
            <a:r>
              <a:rPr lang="ru-RU" sz="3600" b="1" dirty="0" smtClean="0">
                <a:solidFill>
                  <a:schemeClr val="bg1"/>
                </a:solidFill>
              </a:rPr>
              <a:t> всюду сырость и полумрак….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7858180" cy="7857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Отрывок  №  1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0"/>
            <a:ext cx="8784976" cy="685800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…Сахара  не только </a:t>
            </a:r>
            <a:r>
              <a:rPr lang="ru-RU" sz="3200" b="1" u="sng" dirty="0" smtClean="0">
                <a:solidFill>
                  <a:schemeClr val="bg1"/>
                </a:solidFill>
              </a:rPr>
              <a:t>пустыня.</a:t>
            </a:r>
            <a:r>
              <a:rPr lang="ru-RU" sz="3200" b="1" dirty="0" smtClean="0">
                <a:solidFill>
                  <a:schemeClr val="bg1"/>
                </a:solidFill>
              </a:rPr>
              <a:t> Это еще и скалистые ландшафты…</a:t>
            </a:r>
            <a:r>
              <a:rPr lang="ru-RU" sz="3200" b="1" u="sng" dirty="0" smtClean="0">
                <a:solidFill>
                  <a:schemeClr val="bg1"/>
                </a:solidFill>
              </a:rPr>
              <a:t>Иссушенная солнцем</a:t>
            </a:r>
            <a:r>
              <a:rPr lang="ru-RU" sz="3200" b="1" dirty="0" smtClean="0">
                <a:solidFill>
                  <a:schemeClr val="bg1"/>
                </a:solidFill>
              </a:rPr>
              <a:t>,  </a:t>
            </a:r>
            <a:r>
              <a:rPr lang="ru-RU" sz="3200" b="1" u="sng" dirty="0" smtClean="0">
                <a:solidFill>
                  <a:schemeClr val="bg1"/>
                </a:solidFill>
              </a:rPr>
              <a:t>занятая песчаными волнами</a:t>
            </a:r>
            <a:r>
              <a:rPr lang="ru-RU" sz="3200" b="1" dirty="0" smtClean="0">
                <a:solidFill>
                  <a:schemeClr val="bg1"/>
                </a:solidFill>
              </a:rPr>
              <a:t>…На земле нет такого места, где вообще не бывает дождя. Однако во внутренних районах пустыни есть такие пространства, где </a:t>
            </a:r>
            <a:r>
              <a:rPr lang="ru-RU" sz="3200" b="1" u="sng" dirty="0" smtClean="0">
                <a:solidFill>
                  <a:schemeClr val="bg1"/>
                </a:solidFill>
              </a:rPr>
              <a:t>дождя нужно ждать несколько лет, иногда десятилетия…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7858180" cy="857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Отрывок № 2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0"/>
            <a:ext cx="8784976" cy="6858000"/>
          </a:xfrm>
          <a:prstGeom prst="horizontalScroll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Казалось бы, выше человеческих возможностей выжить </a:t>
            </a:r>
            <a:r>
              <a:rPr lang="ru-RU" sz="2400" b="1" u="sng" dirty="0" smtClean="0">
                <a:solidFill>
                  <a:schemeClr val="bg1"/>
                </a:solidFill>
              </a:rPr>
              <a:t>в полярной пустыни, </a:t>
            </a:r>
            <a:r>
              <a:rPr lang="ru-RU" sz="2400" b="1" dirty="0" smtClean="0">
                <a:solidFill>
                  <a:schemeClr val="bg1"/>
                </a:solidFill>
              </a:rPr>
              <a:t>где почти полгода лютуют морозы и пурга. Тем не менее, люди здесь выжили, живут и даже считают свою родину лучшим местом на свете. Сами себя они называют </a:t>
            </a:r>
            <a:r>
              <a:rPr lang="ru-RU" sz="2400" b="1" dirty="0" err="1" smtClean="0">
                <a:solidFill>
                  <a:schemeClr val="bg1"/>
                </a:solidFill>
              </a:rPr>
              <a:t>инуиты</a:t>
            </a:r>
            <a:r>
              <a:rPr lang="ru-RU" sz="2400" b="1" dirty="0" smtClean="0">
                <a:solidFill>
                  <a:schemeClr val="bg1"/>
                </a:solidFill>
              </a:rPr>
              <a:t> – «люди». Они устояли перед невзгодами арктического климата…даже </a:t>
            </a:r>
            <a:r>
              <a:rPr lang="ru-RU" sz="2400" b="1" u="sng" dirty="0" smtClean="0">
                <a:solidFill>
                  <a:schemeClr val="bg1"/>
                </a:solidFill>
              </a:rPr>
              <a:t>снег и лед </a:t>
            </a:r>
            <a:r>
              <a:rPr lang="ru-RU" sz="2400" b="1" dirty="0" smtClean="0">
                <a:solidFill>
                  <a:schemeClr val="bg1"/>
                </a:solidFill>
              </a:rPr>
              <a:t>они смогли превратить в своих союзников…Камень, </a:t>
            </a:r>
            <a:r>
              <a:rPr lang="ru-RU" sz="2400" b="1" u="sng" dirty="0" smtClean="0">
                <a:solidFill>
                  <a:schemeClr val="bg1"/>
                </a:solidFill>
              </a:rPr>
              <a:t>олений рог, мхи и лишайники, </a:t>
            </a:r>
            <a:r>
              <a:rPr lang="ru-RU" sz="2400" b="1" dirty="0" smtClean="0">
                <a:solidFill>
                  <a:schemeClr val="bg1"/>
                </a:solidFill>
              </a:rPr>
              <a:t>моржовый </a:t>
            </a:r>
            <a:r>
              <a:rPr lang="ru-RU" sz="2400" b="1" u="sng" dirty="0" smtClean="0">
                <a:solidFill>
                  <a:schemeClr val="bg1"/>
                </a:solidFill>
              </a:rPr>
              <a:t>бивень заменяли эскимосам металл и </a:t>
            </a:r>
            <a:r>
              <a:rPr lang="ru-RU" sz="2400" b="1" dirty="0" smtClean="0">
                <a:solidFill>
                  <a:schemeClr val="bg1"/>
                </a:solidFill>
              </a:rPr>
              <a:t>дерево.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7858180" cy="857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Отрывок  №  3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ПОЧВА   </a:t>
            </a:r>
            <a:r>
              <a:rPr lang="ru-RU" sz="9600" b="1" dirty="0" smtClean="0">
                <a:solidFill>
                  <a:srgbClr val="C00000"/>
                </a:solidFill>
              </a:rPr>
              <a:t>≠</a:t>
            </a:r>
            <a:r>
              <a:rPr lang="ru-RU" sz="6600" b="1" dirty="0" smtClean="0">
                <a:solidFill>
                  <a:srgbClr val="C00000"/>
                </a:solidFill>
              </a:rPr>
              <a:t>  ЗЕМЛЯ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д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071546"/>
            <a:ext cx="2571768" cy="3429024"/>
          </a:xfrm>
          <a:prstGeom prst="rect">
            <a:avLst/>
          </a:prstGeom>
        </p:spPr>
      </p:pic>
      <p:pic>
        <p:nvPicPr>
          <p:cNvPr id="7" name="Рисунок 6" descr="д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2428892" cy="3500462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14290"/>
            <a:ext cx="2500330" cy="421277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864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3114668" cy="78581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Учебник: § 26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2400288" cy="39136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Тетрадь с печатной основой: задания по теме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643306" y="2201896"/>
            <a:ext cx="5045082" cy="391363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Группа №1:</a:t>
            </a:r>
            <a:r>
              <a:rPr lang="ru-RU" sz="2400" b="1" dirty="0" smtClean="0">
                <a:solidFill>
                  <a:srgbClr val="FFFF00"/>
                </a:solidFill>
              </a:rPr>
              <a:t> Какой ученый является основоположником науки «почвоведение»?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Группа №2:</a:t>
            </a:r>
            <a:r>
              <a:rPr lang="ru-RU" sz="2400" b="1" dirty="0" smtClean="0">
                <a:solidFill>
                  <a:srgbClr val="FFFF00"/>
                </a:solidFill>
              </a:rPr>
              <a:t> Может ли почва «погибнуть</a:t>
            </a:r>
            <a:r>
              <a:rPr lang="ru-RU" sz="2400" b="1" dirty="0" smtClean="0">
                <a:solidFill>
                  <a:srgbClr val="FFFF00"/>
                </a:solidFill>
              </a:rPr>
              <a:t>»? Что означает понятие «дурные земли»?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Группа № 3: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Какие почвы распространены в нашей области?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Группа №4: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ачем нужно бороться с оврагами </a:t>
            </a:r>
            <a:r>
              <a:rPr lang="ru-RU" sz="2400" dirty="0" smtClean="0">
                <a:solidFill>
                  <a:srgbClr val="FFFF00"/>
                </a:solidFill>
              </a:rPr>
              <a:t>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Домашняя         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500430" y="1214422"/>
            <a:ext cx="5187958" cy="94717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Дополнительная информация: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188640"/>
            <a:ext cx="6804248" cy="6408712"/>
          </a:xfrm>
          <a:prstGeom prst="verticalScroll">
            <a:avLst/>
          </a:prstGeom>
          <a:solidFill>
            <a:srgbClr val="FFC000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ЗАГАДКА: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САМЫЙ ВЕРХНИЙ СЛОЙ ЗЕМЕЛЬНЫЙ,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НЕЙ РАСТУТ ТРАВА, ДЕРЕВЬЯ,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ПЛОДОРОДИЕМ ОБЛАДАЕТ, 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ЕЕ ВСЕ НАЗЫВАЮТ  ? 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6" y="2636912"/>
            <a:ext cx="3322290" cy="39604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2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Тема урока : «ПОЧВА»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3999" cy="55172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41" y="4509120"/>
            <a:ext cx="2968724" cy="2226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" y="4509120"/>
            <a:ext cx="2833618" cy="234888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2833599" cy="202970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28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437112"/>
            <a:ext cx="4034704" cy="2405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143"/>
            <a:ext cx="5715000" cy="3800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1"/>
            <a:ext cx="4062412" cy="45496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0980"/>
            <a:ext cx="2857500" cy="2369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827618"/>
            <a:ext cx="2857499" cy="30303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6" y="2924944"/>
            <a:ext cx="4161015" cy="39330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7" y="-24984"/>
            <a:ext cx="4161014" cy="22897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1331640" y="2132856"/>
            <a:ext cx="6192688" cy="169476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АССОЦИАЦИИ</a:t>
            </a:r>
            <a:endParaRPr lang="ru-RU" sz="40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0" y="116632"/>
            <a:ext cx="4932040" cy="6453336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Загадка: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н</a:t>
            </a:r>
            <a:r>
              <a:rPr lang="ru-RU" sz="4800" b="1" dirty="0" smtClean="0">
                <a:solidFill>
                  <a:schemeClr val="bg1"/>
                </a:solidFill>
              </a:rPr>
              <a:t>икого не родила, а все матушкой зовут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764703"/>
            <a:ext cx="4011315" cy="518219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Блок-схема: процесс 4"/>
          <p:cNvSpPr/>
          <p:nvPr/>
        </p:nvSpPr>
        <p:spPr>
          <a:xfrm>
            <a:off x="0" y="4869160"/>
            <a:ext cx="9036496" cy="1872208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Земля кормит людей, как мать детей.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Кто любит земле кланяться – без добычи не останется.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437112"/>
            <a:ext cx="4034704" cy="2405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143"/>
            <a:ext cx="5715000" cy="3800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1"/>
            <a:ext cx="4062412" cy="45496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0980"/>
            <a:ext cx="2857500" cy="2369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827618"/>
            <a:ext cx="2857499" cy="30303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6" y="2924944"/>
            <a:ext cx="4161015" cy="39330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7" y="-24984"/>
            <a:ext cx="4161014" cy="22897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1331640" y="2132856"/>
            <a:ext cx="6192688" cy="169476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АССОЦИАЦИИ</a:t>
            </a:r>
            <a:endParaRPr lang="ru-RU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0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7504" y="116632"/>
            <a:ext cx="8856984" cy="6552728"/>
          </a:xfrm>
          <a:prstGeom prst="flowChartProcess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ПОЧВА  =  ЗЕМЛЯ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00174"/>
            <a:ext cx="4786346" cy="2741670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64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" y="-14924"/>
            <a:ext cx="3260576" cy="41301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22646"/>
            <a:ext cx="4500562" cy="283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14818"/>
            <a:ext cx="5500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Почва – это………………..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22775"/>
            <a:ext cx="6552728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почвообразование</a:t>
            </a:r>
            <a:endParaRPr lang="ru-RU" sz="5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9552" y="3861048"/>
            <a:ext cx="1656184" cy="165618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7740" y="3905333"/>
            <a:ext cx="893907" cy="86806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369339" y="3869545"/>
            <a:ext cx="927446" cy="9061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3861048"/>
            <a:ext cx="930404" cy="925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64188" y="3858879"/>
            <a:ext cx="951018" cy="9274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71472" y="2000240"/>
            <a:ext cx="928694" cy="92869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39752" y="2000240"/>
            <a:ext cx="946364" cy="92253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269934" y="2097456"/>
            <a:ext cx="899347" cy="84779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291823" y="2072999"/>
            <a:ext cx="853266" cy="8506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71480"/>
            <a:ext cx="1213770" cy="1399592"/>
          </a:xfrm>
          <a:prstGeom prst="rect">
            <a:avLst/>
          </a:prstGeom>
        </p:spPr>
      </p:pic>
      <p:pic>
        <p:nvPicPr>
          <p:cNvPr id="16" name="Рисунок 15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71480"/>
            <a:ext cx="1142332" cy="1399592"/>
          </a:xfrm>
          <a:prstGeom prst="rect">
            <a:avLst/>
          </a:prstGeom>
        </p:spPr>
      </p:pic>
      <p:pic>
        <p:nvPicPr>
          <p:cNvPr id="17" name="Рисунок 16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80" y="571480"/>
            <a:ext cx="1178892" cy="1428760"/>
          </a:xfrm>
          <a:prstGeom prst="rect">
            <a:avLst/>
          </a:prstGeom>
        </p:spPr>
      </p:pic>
      <p:pic>
        <p:nvPicPr>
          <p:cNvPr id="18" name="Рисунок 17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86322"/>
            <a:ext cx="1285208" cy="1357322"/>
          </a:xfrm>
          <a:prstGeom prst="rect">
            <a:avLst/>
          </a:prstGeom>
        </p:spPr>
      </p:pic>
      <p:pic>
        <p:nvPicPr>
          <p:cNvPr id="19" name="Рисунок 18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786322"/>
            <a:ext cx="1285208" cy="1285884"/>
          </a:xfrm>
          <a:prstGeom prst="rect">
            <a:avLst/>
          </a:prstGeom>
        </p:spPr>
      </p:pic>
      <p:pic>
        <p:nvPicPr>
          <p:cNvPr id="23" name="Рисунок 22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786322"/>
            <a:ext cx="1428760" cy="1285884"/>
          </a:xfrm>
          <a:prstGeom prst="rect">
            <a:avLst/>
          </a:prstGeom>
        </p:spPr>
      </p:pic>
      <p:pic>
        <p:nvPicPr>
          <p:cNvPr id="24" name="Рисунок 23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786322"/>
            <a:ext cx="1285208" cy="1285884"/>
          </a:xfrm>
          <a:prstGeom prst="rect">
            <a:avLst/>
          </a:prstGeom>
        </p:spPr>
      </p:pic>
      <p:pic>
        <p:nvPicPr>
          <p:cNvPr id="25" name="Рисунок 24" descr="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1213770" cy="13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375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Презентация PowerPoint</vt:lpstr>
      <vt:lpstr>Тема урока : «ПОЧВА»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Смысловое   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        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</dc:creator>
  <cp:lastModifiedBy>Краснова</cp:lastModifiedBy>
  <cp:revision>40</cp:revision>
  <dcterms:created xsi:type="dcterms:W3CDTF">2014-04-17T04:39:15Z</dcterms:created>
  <dcterms:modified xsi:type="dcterms:W3CDTF">2015-01-19T04:36:08Z</dcterms:modified>
</cp:coreProperties>
</file>