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6"/>
    <p:penClr>
      <a:srgbClr val="FF0000"/>
    </p:penClr>
  </p:showPr>
  <p:clrMru>
    <a:srgbClr val="831E13"/>
    <a:srgbClr val="B7093B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63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8A7AD75-2897-4E8B-8A45-930711A6D59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2B08F5-BDCB-4112-96F1-3E0FBC1E7DE8}" type="slidenum">
              <a:rPr lang="ru-RU"/>
              <a:pPr/>
              <a:t>2</a:t>
            </a:fld>
            <a:endParaRPr lang="ru-RU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0179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0180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1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2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3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4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0185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6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18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018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7EF21C-B338-4532-A18E-8CF88AC367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E3F725-4B3C-44CD-8F52-674C05521E1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B591F7-ED32-4E3B-B467-C8B03E9D73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DA2306-FB0A-4E99-9E6D-0B53C3A045E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C29CC9-497C-440F-9AEB-823D581EAD9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BACC87-205A-4A53-947F-96BE5E31FBA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A27AD5-47C1-41CA-B872-975E7303A5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9A6850-A688-4319-B0AB-310DAB315E1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1D7E05-BDC1-451E-972D-E74C9F80CF9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62D502-1ED1-4728-9138-EBF64F4B412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021A-500A-4F7C-AA91-A14F7EBDDFD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36A7D8A-6B78-4679-A9CC-82BCD3625802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4915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9157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915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5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6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6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6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916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16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916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916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2286000" y="457200"/>
            <a:ext cx="3971925" cy="914400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  <a:cs typeface="Arial"/>
              </a:rPr>
              <a:t>Четырехугольники</a:t>
            </a:r>
            <a:endParaRPr lang="ru-RU" sz="3600" kern="10" dirty="0">
              <a:ln w="9525">
                <a:round/>
                <a:headEnd/>
                <a:tailEnd/>
              </a:ln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066800" y="2209800"/>
            <a:ext cx="2667000" cy="52322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chemeClr val="accent2">
                  <a:lumMod val="60000"/>
                  <a:lumOff val="40000"/>
                </a:schemeClr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800000" scaled="0"/>
          </a:gradFill>
          <a:ln w="9525">
            <a:solidFill>
              <a:schemeClr val="bg2">
                <a:lumMod val="75000"/>
                <a:lumOff val="25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>
              <a:rot lat="0" lon="0" rev="1200000"/>
            </a:lightRig>
          </a:scene3d>
          <a:sp3d prstMaterial="dkEdge">
            <a:bevelT prst="relaxedInset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002060"/>
                </a:solidFill>
              </a:rPr>
              <a:t>многоугольник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334000" y="2286000"/>
            <a:ext cx="2667000" cy="461665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chemeClr val="accent2">
                  <a:lumMod val="60000"/>
                  <a:lumOff val="40000"/>
                </a:schemeClr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800000" scaled="0"/>
          </a:gradFill>
          <a:ln w="9525">
            <a:solidFill>
              <a:srgbClr val="00206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41300" h="228600"/>
            <a:bevelB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>четырёхугольник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590800" y="3581400"/>
            <a:ext cx="3962400" cy="461665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ffectLst/>
          <a:scene3d>
            <a:camera prst="orthographicFront"/>
            <a:lightRig rig="threePt" dir="t">
              <a:rot lat="0" lon="0" rev="1200000"/>
            </a:lightRig>
          </a:scene3d>
          <a:sp3d extrusionH="120650" contourW="50800" prstMaterial="plastic">
            <a:bevelT w="165100" h="203200"/>
            <a:bevelB w="152400" h="311150"/>
            <a:extrusionClr>
              <a:schemeClr val="tx1">
                <a:lumMod val="85000"/>
              </a:schemeClr>
            </a:extrusionClr>
            <a:contourClr>
              <a:srgbClr val="FFC000"/>
            </a:contourClr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>Выпуклый многоугольник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867400" y="4724400"/>
            <a:ext cx="1600200" cy="46166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bg2">
                <a:lumMod val="75000"/>
                <a:lumOff val="25000"/>
              </a:schemeClr>
            </a:solidFill>
            <a:miter lim="800000"/>
            <a:headEnd/>
            <a:tailEnd/>
          </a:ln>
          <a:effectLst>
            <a:outerShdw blurRad="812800" dist="2159000" dir="21540000" sx="70000" sy="70000" algn="ctr" rotWithShape="0">
              <a:srgbClr val="000000">
                <a:alpha val="0"/>
              </a:srgbClr>
            </a:outerShdw>
          </a:effectLst>
          <a:scene3d>
            <a:camera prst="orthographicFront">
              <a:rot lat="300000" lon="0" rev="0"/>
            </a:camera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hlinkClick r:id="rId4" action="ppaction://hlinksldjump"/>
              </a:rPr>
              <a:t>трапеция</a:t>
            </a:r>
            <a:endParaRPr lang="ru-RU" sz="2400" b="1" dirty="0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447800" y="54864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600200" y="4648200"/>
            <a:ext cx="2438400" cy="457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bg2">
                <a:lumMod val="75000"/>
                <a:lumOff val="25000"/>
              </a:schemeClr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69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параллелограмм</a:t>
            </a:r>
            <a:endParaRPr lang="ru-RU" sz="2400" b="1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hlinkClick r:id="" action="ppaction://hlinkshowjump?jump=previousslide"/>
              </a:rPr>
              <a:t>Многоугольник</a:t>
            </a:r>
            <a:endParaRPr lang="ru-RU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371600" y="22098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1066800" y="22098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1066800" y="2971800"/>
            <a:ext cx="990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2057400" y="457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3124200" y="23622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3657600" y="3429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>
            <a:off x="3429000" y="3429000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762000" y="2819400"/>
            <a:ext cx="304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А</a:t>
            </a:r>
          </a:p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1143000" y="1828800"/>
            <a:ext cx="609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В</a:t>
            </a:r>
          </a:p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3581400" y="2971800"/>
            <a:ext cx="533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D</a:t>
            </a:r>
          </a:p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2971800" y="1905000"/>
            <a:ext cx="762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C</a:t>
            </a:r>
          </a:p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352800" y="4648200"/>
            <a:ext cx="609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E</a:t>
            </a:r>
          </a:p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1828800" y="4648200"/>
            <a:ext cx="304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F</a:t>
            </a:r>
          </a:p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8366125" y="3097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5257800" y="2590800"/>
            <a:ext cx="31242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Сумма длин всех сторон называется </a:t>
            </a:r>
            <a:r>
              <a:rPr lang="ru-RU">
                <a:solidFill>
                  <a:schemeClr val="hlink"/>
                </a:solidFill>
              </a:rPr>
              <a:t>периметром многоугольника.</a:t>
            </a:r>
          </a:p>
          <a:p>
            <a:pPr>
              <a:spcBef>
                <a:spcPct val="50000"/>
              </a:spcBef>
            </a:pPr>
            <a:endParaRPr lang="ru-RU">
              <a:solidFill>
                <a:schemeClr val="hlink"/>
              </a:solidFill>
            </a:endParaRPr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5334000" y="3886200"/>
            <a:ext cx="31242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Две вершины многоугольника, принадлежащие одной стороне, называется </a:t>
            </a:r>
            <a:r>
              <a:rPr lang="ru-RU">
                <a:solidFill>
                  <a:schemeClr val="hlink"/>
                </a:solidFill>
              </a:rPr>
              <a:t>соседними.</a:t>
            </a:r>
            <a:r>
              <a:rPr lang="ru-RU"/>
              <a:t> Отрезок, соединяющий любые две несоседние вершины, называется </a:t>
            </a:r>
            <a:r>
              <a:rPr lang="ru-RU">
                <a:solidFill>
                  <a:schemeClr val="hlink"/>
                </a:solidFill>
              </a:rPr>
              <a:t>диагональю </a:t>
            </a:r>
            <a:r>
              <a:rPr lang="ru-RU"/>
              <a:t>многоугольника</a:t>
            </a:r>
            <a:endParaRPr lang="ru-RU">
              <a:solidFill>
                <a:schemeClr val="hlink"/>
              </a:solidFill>
            </a:endParaRPr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228600" y="5257800"/>
            <a:ext cx="4953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Любой многоугольник разделяет плоскость на две части, одна из которых называется </a:t>
            </a:r>
            <a:r>
              <a:rPr lang="ru-RU">
                <a:solidFill>
                  <a:schemeClr val="hlink"/>
                </a:solidFill>
              </a:rPr>
              <a:t>внутренней</a:t>
            </a:r>
            <a:r>
              <a:rPr lang="ru-RU"/>
              <a:t>, а другая- </a:t>
            </a:r>
            <a:r>
              <a:rPr lang="ru-RU">
                <a:solidFill>
                  <a:schemeClr val="hlink"/>
                </a:solidFill>
              </a:rPr>
              <a:t>внешней областью</a:t>
            </a:r>
            <a:r>
              <a:rPr lang="ru-RU"/>
              <a:t> многоугольника</a:t>
            </a:r>
          </a:p>
        </p:txBody>
      </p:sp>
      <p:sp>
        <p:nvSpPr>
          <p:cNvPr id="35875" name="Text Box 35"/>
          <p:cNvSpPr txBox="1">
            <a:spLocks noChangeArrowheads="1"/>
          </p:cNvSpPr>
          <p:nvPr/>
        </p:nvSpPr>
        <p:spPr bwMode="auto">
          <a:xfrm>
            <a:off x="5257800" y="1524000"/>
            <a:ext cx="3200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Многоугольник с </a:t>
            </a:r>
            <a:r>
              <a:rPr lang="en-US"/>
              <a:t>n </a:t>
            </a:r>
            <a:r>
              <a:rPr lang="ru-RU"/>
              <a:t>вершинами называется </a:t>
            </a:r>
            <a:r>
              <a:rPr lang="en-US">
                <a:solidFill>
                  <a:schemeClr val="hlink"/>
                </a:solidFill>
              </a:rPr>
              <a:t>n-</a:t>
            </a:r>
            <a:r>
              <a:rPr lang="ru-RU">
                <a:solidFill>
                  <a:schemeClr val="hlink"/>
                </a:solidFill>
              </a:rPr>
              <a:t>угольником</a:t>
            </a:r>
          </a:p>
        </p:txBody>
      </p:sp>
      <p:sp>
        <p:nvSpPr>
          <p:cNvPr id="35876" name="Text Box 36"/>
          <p:cNvSpPr txBox="1">
            <a:spLocks noChangeArrowheads="1"/>
          </p:cNvSpPr>
          <p:nvPr/>
        </p:nvSpPr>
        <p:spPr bwMode="auto">
          <a:xfrm>
            <a:off x="5432425" y="5097463"/>
            <a:ext cx="3101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hlinkClick r:id="rId3" action="ppaction://hlinksldjump"/>
              </a:rPr>
              <a:t>Выпуклый многоугольник</a:t>
            </a:r>
            <a:br>
              <a:rPr lang="ru-RU" sz="4000">
                <a:hlinkClick r:id="rId3" action="ppaction://hlinksldjump"/>
              </a:rPr>
            </a:br>
            <a:endParaRPr lang="ru-RU" sz="4000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1524000" y="2133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H="1">
            <a:off x="1143000" y="1828800"/>
            <a:ext cx="10668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1066800" y="3657600"/>
            <a:ext cx="2057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3657600" y="1905000"/>
            <a:ext cx="8382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V="1">
            <a:off x="2590800" y="3505200"/>
            <a:ext cx="20574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334000" y="1828800"/>
            <a:ext cx="31242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Многоугольник называется </a:t>
            </a:r>
            <a:r>
              <a:rPr lang="ru-RU" dirty="0">
                <a:solidFill>
                  <a:schemeClr val="hlink"/>
                </a:solidFill>
              </a:rPr>
              <a:t>выпуклым</a:t>
            </a:r>
            <a:r>
              <a:rPr lang="ru-RU" dirty="0"/>
              <a:t>, если он лежит по одну сторону от каждой прямой, проходящей через две его соседние вершины.</a:t>
            </a:r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5257800" y="3657600"/>
            <a:ext cx="320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hlink"/>
                </a:solidFill>
              </a:rPr>
              <a:t>Сумма углов выпуклого </a:t>
            </a:r>
            <a:r>
              <a:rPr lang="en-US" dirty="0">
                <a:solidFill>
                  <a:schemeClr val="hlink"/>
                </a:solidFill>
              </a:rPr>
              <a:t>n-</a:t>
            </a:r>
            <a:r>
              <a:rPr lang="ru-RU" dirty="0">
                <a:solidFill>
                  <a:schemeClr val="hlink"/>
                </a:solidFill>
              </a:rPr>
              <a:t>угольника равна (</a:t>
            </a:r>
            <a:r>
              <a:rPr lang="en-US" dirty="0">
                <a:solidFill>
                  <a:schemeClr val="hlink"/>
                </a:solidFill>
              </a:rPr>
              <a:t>n-2)*</a:t>
            </a:r>
            <a:r>
              <a:rPr lang="en-US" dirty="0" smtClean="0">
                <a:solidFill>
                  <a:schemeClr val="hlink"/>
                </a:solidFill>
              </a:rPr>
              <a:t>180º</a:t>
            </a:r>
            <a:endParaRPr lang="ru-RU" dirty="0">
              <a:solidFill>
                <a:schemeClr val="hlin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1752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0" y="1752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419600" y="3657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743200" y="54102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990600" y="3733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hlinkClick r:id="rId3" action="ppaction://hlinksldjump"/>
              </a:rPr>
              <a:t>Четырёхугольник</a:t>
            </a:r>
            <a:br>
              <a:rPr lang="ru-RU" sz="4000">
                <a:hlinkClick r:id="rId3" action="ppaction://hlinksldjump"/>
              </a:rPr>
            </a:br>
            <a:endParaRPr lang="ru-RU" sz="4000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52400" y="1143000"/>
            <a:ext cx="4038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Каждый четырёхугольник имеет </a:t>
            </a:r>
            <a:endParaRPr lang="en-US" dirty="0" smtClean="0"/>
          </a:p>
          <a:p>
            <a:pPr algn="ctr">
              <a:spcBef>
                <a:spcPct val="50000"/>
              </a:spcBef>
            </a:pPr>
            <a:r>
              <a:rPr lang="ru-RU" dirty="0" smtClean="0"/>
              <a:t>4 </a:t>
            </a:r>
            <a:r>
              <a:rPr lang="ru-RU" dirty="0"/>
              <a:t>вершины, 4 стороны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 </a:t>
            </a:r>
            <a:r>
              <a:rPr lang="ru-RU" dirty="0" smtClean="0"/>
              <a:t>диагонали.</a:t>
            </a:r>
            <a:endParaRPr lang="en-US" dirty="0" smtClean="0"/>
          </a:p>
          <a:p>
            <a:pPr algn="ctr">
              <a:spcBef>
                <a:spcPct val="50000"/>
              </a:spcBef>
            </a:pPr>
            <a:r>
              <a:rPr lang="ru-RU" dirty="0" smtClean="0"/>
              <a:t>2 </a:t>
            </a:r>
            <a:r>
              <a:rPr lang="ru-RU" dirty="0"/>
              <a:t>несмежные стороны четырёхугольника называются </a:t>
            </a:r>
            <a:r>
              <a:rPr lang="ru-RU" dirty="0">
                <a:solidFill>
                  <a:schemeClr val="hlink"/>
                </a:solidFill>
              </a:rPr>
              <a:t>противоположными.</a:t>
            </a:r>
            <a:r>
              <a:rPr lang="ru-RU" dirty="0"/>
              <a:t> 2 вершины, не являющиеся соседними, также называются </a:t>
            </a:r>
            <a:r>
              <a:rPr lang="ru-RU" dirty="0">
                <a:solidFill>
                  <a:schemeClr val="hlink"/>
                </a:solidFill>
              </a:rPr>
              <a:t>противоположными.</a:t>
            </a:r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 flipH="1">
            <a:off x="4191000" y="1371600"/>
            <a:ext cx="1371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4191000" y="29718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7543800" y="1371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5562600" y="1371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V="1">
            <a:off x="7543800" y="2895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 flipV="1">
            <a:off x="5638800" y="1371600"/>
            <a:ext cx="1905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4191000" y="1371600"/>
            <a:ext cx="3352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5334000" y="1066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А2</a:t>
            </a: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3733800" y="2971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3962400" y="3048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А1</a:t>
            </a: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7467600" y="1066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А3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7467600" y="2971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7527925" y="3017838"/>
            <a:ext cx="44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А4</a:t>
            </a:r>
          </a:p>
          <a:p>
            <a:endParaRPr lang="ru-RU"/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5241925" y="3246438"/>
            <a:ext cx="12891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/>
              <a:t>Выпуклый</a:t>
            </a:r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 flipH="1">
            <a:off x="3505200" y="4419600"/>
            <a:ext cx="838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>
            <a:off x="3505200" y="60198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 flipH="1" flipV="1">
            <a:off x="4343400" y="4419600"/>
            <a:ext cx="3429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4" name="Line 26"/>
          <p:cNvSpPr>
            <a:spLocks noChangeShapeType="1"/>
          </p:cNvSpPr>
          <p:nvPr/>
        </p:nvSpPr>
        <p:spPr bwMode="auto">
          <a:xfrm>
            <a:off x="4343400" y="44196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5" name="Line 27"/>
          <p:cNvSpPr>
            <a:spLocks noChangeShapeType="1"/>
          </p:cNvSpPr>
          <p:nvPr/>
        </p:nvSpPr>
        <p:spPr bwMode="auto">
          <a:xfrm flipV="1">
            <a:off x="3505200" y="52578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6" name="Line 28"/>
          <p:cNvSpPr>
            <a:spLocks noChangeShapeType="1"/>
          </p:cNvSpPr>
          <p:nvPr/>
        </p:nvSpPr>
        <p:spPr bwMode="auto">
          <a:xfrm flipH="1" flipV="1">
            <a:off x="4953000" y="52578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4876800" y="5334000"/>
            <a:ext cx="914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А3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3279" name="Text Box 31"/>
          <p:cNvSpPr txBox="1">
            <a:spLocks noChangeArrowheads="1"/>
          </p:cNvSpPr>
          <p:nvPr/>
        </p:nvSpPr>
        <p:spPr bwMode="auto">
          <a:xfrm>
            <a:off x="4038600" y="4038600"/>
            <a:ext cx="762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А1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3280" name="Text Box 32"/>
          <p:cNvSpPr txBox="1">
            <a:spLocks noChangeArrowheads="1"/>
          </p:cNvSpPr>
          <p:nvPr/>
        </p:nvSpPr>
        <p:spPr bwMode="auto">
          <a:xfrm>
            <a:off x="7620000" y="6078538"/>
            <a:ext cx="762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А2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3281" name="Text Box 33"/>
          <p:cNvSpPr txBox="1">
            <a:spLocks noChangeArrowheads="1"/>
          </p:cNvSpPr>
          <p:nvPr/>
        </p:nvSpPr>
        <p:spPr bwMode="auto">
          <a:xfrm>
            <a:off x="3048000" y="6078538"/>
            <a:ext cx="8382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А4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3282" name="Text Box 34"/>
          <p:cNvSpPr txBox="1">
            <a:spLocks noChangeArrowheads="1"/>
          </p:cNvSpPr>
          <p:nvPr/>
        </p:nvSpPr>
        <p:spPr bwMode="auto">
          <a:xfrm>
            <a:off x="4495800" y="6172200"/>
            <a:ext cx="1600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Невыпуклый</a:t>
            </a:r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53283" name="Text Box 35"/>
          <p:cNvSpPr txBox="1">
            <a:spLocks noChangeArrowheads="1"/>
          </p:cNvSpPr>
          <p:nvPr/>
        </p:nvSpPr>
        <p:spPr bwMode="auto">
          <a:xfrm>
            <a:off x="304800" y="4191000"/>
            <a:ext cx="2971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hlink"/>
                </a:solidFill>
              </a:rPr>
              <a:t>Сумма улов выпуклого четырёхугольника равна </a:t>
            </a:r>
            <a:r>
              <a:rPr lang="ru-RU" dirty="0" smtClean="0">
                <a:solidFill>
                  <a:schemeClr val="hlink"/>
                </a:solidFill>
              </a:rPr>
              <a:t>360</a:t>
            </a:r>
            <a:r>
              <a:rPr lang="en-US" dirty="0" smtClean="0">
                <a:solidFill>
                  <a:schemeClr val="hlink"/>
                </a:solidFill>
              </a:rPr>
              <a:t>º</a:t>
            </a:r>
            <a:endParaRPr lang="ru-RU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ru-RU" dirty="0">
                <a:hlinkClick r:id="rId3" action="ppaction://hlinksldjump"/>
              </a:rPr>
              <a:t>Параллелограмм</a:t>
            </a:r>
            <a:endParaRPr lang="ru-RU" dirty="0"/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3048000" y="914400"/>
            <a:ext cx="533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В</a:t>
            </a:r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5867400" y="914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С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2819400" y="2667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4876800" y="2667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D</a:t>
            </a:r>
            <a:endParaRPr lang="ru-RU" dirty="0"/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152400" y="1066800"/>
            <a:ext cx="289560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Параллелограммом называется четырёхугольник. 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ru-RU" dirty="0" smtClean="0"/>
              <a:t>У </a:t>
            </a:r>
            <a:r>
              <a:rPr lang="ru-RU" dirty="0"/>
              <a:t>которого противоположные стороны попарно параллельны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1752600" y="4156075"/>
            <a:ext cx="2819400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>
                <a:solidFill>
                  <a:schemeClr val="hlink"/>
                </a:solidFill>
              </a:rPr>
              <a:t>В параллелограмме противоположные стороны равны и противоположные углы равны.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>
                <a:solidFill>
                  <a:schemeClr val="hlink"/>
                </a:solidFill>
              </a:rPr>
              <a:t>Диагонали параллелограмма точкой пересечения делятся пополам.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1676400" y="36576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hlink"/>
                </a:solidFill>
              </a:rPr>
              <a:t>Свойства параллелограмма: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5867400" y="1371600"/>
            <a:ext cx="3276600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/>
              <a:t>Признаки параллелограмма: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Если в четырёхугольнике две стороны равны и параллельны, то этот четырёхугольник-параллелограмм.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Если в четырёхугольнике противоположные стороны попарно равны, этот четырёхугольник-параллелограмм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Если в четырёхугольнике диагонали пересекаются и точкой пересечения делятся пополам, то этот четырёхугольник-параллелограмм</a:t>
            </a:r>
          </a:p>
        </p:txBody>
      </p:sp>
      <p:sp>
        <p:nvSpPr>
          <p:cNvPr id="17" name="Параллелограмм 16"/>
          <p:cNvSpPr/>
          <p:nvPr/>
        </p:nvSpPr>
        <p:spPr>
          <a:xfrm>
            <a:off x="2895600" y="1219200"/>
            <a:ext cx="2971800" cy="1447800"/>
          </a:xfrm>
          <a:prstGeom prst="parallelogram">
            <a:avLst>
              <a:gd name="adj" fmla="val 49242"/>
            </a:avLst>
          </a:prstGeom>
          <a:noFill/>
          <a:ln w="857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hlinkClick r:id="rId3" action="ppaction://hlinksldjump"/>
              </a:rPr>
              <a:t>Трапеция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533400" y="1219200"/>
            <a:ext cx="3276600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 </a:t>
            </a:r>
            <a:r>
              <a:rPr lang="ru-RU" dirty="0">
                <a:solidFill>
                  <a:schemeClr val="hlink"/>
                </a:solidFill>
              </a:rPr>
              <a:t>Трапецией</a:t>
            </a:r>
            <a:r>
              <a:rPr lang="ru-RU" dirty="0"/>
              <a:t> называется четырёхугольник, у которого две стороны параллельны, а две другие не параллельны.</a:t>
            </a:r>
          </a:p>
          <a:p>
            <a:pPr>
              <a:spcBef>
                <a:spcPct val="50000"/>
              </a:spcBef>
            </a:pPr>
            <a:r>
              <a:rPr lang="ru-RU" dirty="0"/>
              <a:t> Параллельные стороны трапеции называются её </a:t>
            </a:r>
            <a:r>
              <a:rPr lang="ru-RU" dirty="0">
                <a:solidFill>
                  <a:schemeClr val="hlink"/>
                </a:solidFill>
              </a:rPr>
              <a:t>основаниями</a:t>
            </a:r>
            <a:r>
              <a:rPr lang="ru-RU" dirty="0"/>
              <a:t>, а две другие стороны- </a:t>
            </a:r>
            <a:r>
              <a:rPr lang="ru-RU" dirty="0">
                <a:solidFill>
                  <a:schemeClr val="hlink"/>
                </a:solidFill>
              </a:rPr>
              <a:t>боковыми сторонами. </a:t>
            </a:r>
          </a:p>
          <a:p>
            <a:pPr>
              <a:spcBef>
                <a:spcPct val="50000"/>
              </a:spcBef>
            </a:pPr>
            <a:endParaRPr lang="ru-RU" dirty="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ru-RU" dirty="0"/>
              <a:t> Трапеция называется </a:t>
            </a:r>
            <a:r>
              <a:rPr lang="ru-RU" dirty="0">
                <a:solidFill>
                  <a:schemeClr val="hlink"/>
                </a:solidFill>
              </a:rPr>
              <a:t>равнобедренной</a:t>
            </a:r>
            <a:r>
              <a:rPr lang="ru-RU" dirty="0"/>
              <a:t>, если её боковые стороны равны.</a:t>
            </a:r>
          </a:p>
          <a:p>
            <a:pPr>
              <a:spcBef>
                <a:spcPct val="50000"/>
              </a:spcBef>
            </a:pPr>
            <a:r>
              <a:rPr lang="ru-RU" dirty="0"/>
              <a:t> Трапеция, один из углов который прямой, называется </a:t>
            </a:r>
            <a:r>
              <a:rPr lang="ru-RU" dirty="0">
                <a:solidFill>
                  <a:schemeClr val="hlink"/>
                </a:solidFill>
              </a:rPr>
              <a:t>прямоугольной</a:t>
            </a:r>
            <a:r>
              <a:rPr lang="ru-RU" dirty="0"/>
              <a:t>.</a:t>
            </a:r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4191000" y="3124200"/>
            <a:ext cx="3886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Равнобедренная трапеция</a:t>
            </a:r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3962400" y="43434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3962400" y="4343400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 flipV="1">
            <a:off x="3962400" y="5715000"/>
            <a:ext cx="27432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 dirty="0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5562600" y="4343400"/>
            <a:ext cx="114300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3886200" y="59436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Прямоугольная трапеция</a:t>
            </a:r>
          </a:p>
        </p:txBody>
      </p:sp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3962400" y="4343400"/>
            <a:ext cx="228600" cy="2286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16" name="Rectangle 20"/>
          <p:cNvSpPr>
            <a:spLocks noChangeArrowheads="1"/>
          </p:cNvSpPr>
          <p:nvPr/>
        </p:nvSpPr>
        <p:spPr bwMode="auto">
          <a:xfrm flipV="1">
            <a:off x="3962400" y="5562600"/>
            <a:ext cx="228600" cy="2286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Трапеция 19"/>
          <p:cNvSpPr/>
          <p:nvPr/>
        </p:nvSpPr>
        <p:spPr>
          <a:xfrm>
            <a:off x="4267200" y="1905000"/>
            <a:ext cx="2819400" cy="1143000"/>
          </a:xfrm>
          <a:prstGeom prst="trapezoid">
            <a:avLst>
              <a:gd name="adj" fmla="val 69444"/>
            </a:avLst>
          </a:prstGeom>
          <a:noFill/>
          <a:ln w="82550">
            <a:solidFill>
              <a:srgbClr val="831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 flipH="1" flipV="1">
            <a:off x="4648200" y="2286000"/>
            <a:ext cx="228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 flipH="1">
            <a:off x="6477000" y="2133600"/>
            <a:ext cx="3048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648200" y="167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248400" y="1600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886200" y="2895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010400" y="2895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657600" y="4038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562600" y="4038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629400" y="563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657600" y="563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</a:t>
            </a:r>
            <a:endParaRPr lang="ru-RU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148</TotalTime>
  <Words>300</Words>
  <Application>Microsoft Office PowerPoint</Application>
  <PresentationFormat>Экран (4:3)</PresentationFormat>
  <Paragraphs>71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Garamond</vt:lpstr>
      <vt:lpstr>Times New Roman</vt:lpstr>
      <vt:lpstr>Wingdings</vt:lpstr>
      <vt:lpstr>Течение</vt:lpstr>
      <vt:lpstr>Слайд 1</vt:lpstr>
      <vt:lpstr>Многоугольник</vt:lpstr>
      <vt:lpstr>Выпуклый многоугольник </vt:lpstr>
      <vt:lpstr>Четырёхугольник </vt:lpstr>
      <vt:lpstr>Параллелограмм</vt:lpstr>
      <vt:lpstr>Трапеция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ф</dc:creator>
  <cp:lastModifiedBy>Дина Викторовна</cp:lastModifiedBy>
  <cp:revision>11</cp:revision>
  <cp:lastPrinted>1601-01-01T00:00:00Z</cp:lastPrinted>
  <dcterms:created xsi:type="dcterms:W3CDTF">2011-05-20T10:25:02Z</dcterms:created>
  <dcterms:modified xsi:type="dcterms:W3CDTF">2012-01-14T15:27:21Z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