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1" r:id="rId3"/>
    <p:sldId id="278" r:id="rId4"/>
    <p:sldId id="279" r:id="rId5"/>
    <p:sldId id="256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4" r:id="rId20"/>
    <p:sldId id="275" r:id="rId21"/>
    <p:sldId id="276" r:id="rId22"/>
    <p:sldId id="277" r:id="rId23"/>
    <p:sldId id="271" r:id="rId24"/>
    <p:sldId id="272" r:id="rId25"/>
    <p:sldId id="273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b/Nathan_Rothschil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N_M_Rothschild_&amp;_Sons" TargetMode="External"/><Relationship Id="rId2" Type="http://schemas.openxmlformats.org/officeDocument/2006/relationships/hyperlink" Target="http://ru.wikipedia.org/wiki/%D0%9C%D0%B0%D0%BD%D1%87%D0%B5%D1%81%D1%82%D0%B5%D1%8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/index.php?title=%D0%A0%D0%BE%D1%82%D1%88%D0%B8%D0%BB%D1%8C%D0%B4,_%D0%9D%D0%B0%D1%82%D0%B0%D0%BD_%D0%9C%D0%B0%D0%B9%D0%B5%D1%80&amp;action=edit&amp;section=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E%D0%BB%D1%83%D0%B1%D0%B8%D0%BD%D0%B0%D1%8F_%D0%BF%D0%BE%D1%87%D1%82%D0%B0" TargetMode="External"/><Relationship Id="rId3" Type="http://schemas.openxmlformats.org/officeDocument/2006/relationships/hyperlink" Target="http://ru.wikipedia.org/wiki/%D0%9D%D0%B0%D0%BF%D0%BE%D0%BB%D0%B5%D0%BE%D0%BD_I_%D0%91%D0%BE%D0%BD%D0%B0%D0%BF%D0%B0%D1%80%D1%82" TargetMode="External"/><Relationship Id="rId7" Type="http://schemas.openxmlformats.org/officeDocument/2006/relationships/hyperlink" Target="http://ru.wikipedia.org/wiki/%D0%9E%D1%81%D1%82%D0%B5%D0%BD%D0%B4%D0%B5" TargetMode="External"/><Relationship Id="rId2" Type="http://schemas.openxmlformats.org/officeDocument/2006/relationships/hyperlink" Target="http://ru.wikipedia.org/wiki/%D0%91%D0%B8%D1%82%D0%B2%D0%B0_%D0%BF%D1%80%D0%B8_%D0%92%D0%B0%D1%82%D0%B5%D1%80%D0%BB%D0%BE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1%D1%80%D1%8E%D1%81%D1%81%D0%B5%D0%BB%D1%8C" TargetMode="External"/><Relationship Id="rId5" Type="http://schemas.openxmlformats.org/officeDocument/2006/relationships/hyperlink" Target="http://ru.wikipedia.org/wiki/%D0%91%D0%BB%D1%8E%D1%85%D0%B5%D1%80,_%D0%93%D0%B5%D0%B1%D1%85%D0%B0%D1%80%D0%B4_%D0%9B%D0%B5%D0%B1%D0%B5%D1%80%D0%B5%D1%85%D1%82" TargetMode="External"/><Relationship Id="rId4" Type="http://schemas.openxmlformats.org/officeDocument/2006/relationships/hyperlink" Target="http://ru.wikipedia.org/wiki/%D0%92%D0%B5%D0%BB%D0%BB%D0%B8%D0%BD%D0%B3%D1%82%D0%BE%D0%BD,_%D0%90%D1%80%D1%82%D1%83%D1%80_%D0%A3%D1%8D%D0%BB%D1%81%D0%BB%D0%B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4500570"/>
            <a:ext cx="4843474" cy="17526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Учитель информатики </a:t>
            </a:r>
          </a:p>
          <a:p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МОУ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</a:rPr>
              <a:t>Павлищевская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СОШ Иванова Л.Н.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571612"/>
            <a:ext cx="6625533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Виды информации</a:t>
            </a:r>
            <a:endParaRPr lang="ru-RU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Голубые холм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Формы (виды)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мнформации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928670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Текстовая </a:t>
            </a:r>
            <a:r>
              <a:rPr lang="ru-RU" sz="2400" dirty="0" smtClean="0"/>
              <a:t>– информация, которая содержится в печатных или письменных документах или отображается техническими устройствами в виде текста.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07167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14311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Графическая</a:t>
            </a:r>
            <a:r>
              <a:rPr lang="ru-RU" sz="2400" dirty="0" smtClean="0"/>
              <a:t> – картины, рисунки, фотографии., графики, схемы, видеоизображение на экране телевизора или компьютера.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3214686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Звуковая</a:t>
            </a:r>
            <a:r>
              <a:rPr lang="ru-RU" sz="2400" dirty="0" smtClean="0"/>
              <a:t> – устная речь, музыка, шумовые эффекты.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714752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Числовая</a:t>
            </a:r>
            <a:r>
              <a:rPr lang="ru-RU" sz="2400" dirty="0" smtClean="0"/>
              <a:t> – наборы числовых данных.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786322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err="1" smtClean="0">
                <a:solidFill>
                  <a:srgbClr val="FF0000"/>
                </a:solidFill>
              </a:rPr>
              <a:t>Мультимедийная</a:t>
            </a:r>
            <a:r>
              <a:rPr lang="ru-RU" sz="2400" dirty="0" smtClean="0"/>
              <a:t> – информация, которая содержит в себе несколько видов информации (кино).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4214818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Символьная</a:t>
            </a:r>
            <a:r>
              <a:rPr lang="ru-RU" sz="2400" dirty="0" smtClean="0"/>
              <a:t> – язык жестов, дорожные знаки.</a:t>
            </a:r>
            <a:endParaRPr lang="ru-RU" sz="24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4286257"/>
            <a:ext cx="750099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 способу восприятия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30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917" y="5286388"/>
            <a:ext cx="1887615" cy="11763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571480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Человек воспринимает окружающий мир (получает информацию о нем) с помощью органов чувств (зрения, слуха, обоняния, осязания, вкуса).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142984"/>
            <a:ext cx="2571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b="1" dirty="0" smtClean="0">
                <a:solidFill>
                  <a:srgbClr val="FF0000"/>
                </a:solidFill>
              </a:rPr>
              <a:t>Зрительная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(визуальная) </a:t>
            </a:r>
            <a:r>
              <a:rPr lang="ru-RU" dirty="0" smtClean="0"/>
              <a:t>–люди различают цвета, воспринимают зрительную информацию, к которой относятся и текстовая, и числовая, и графическая. </a:t>
            </a:r>
            <a:endParaRPr lang="ru-RU" dirty="0"/>
          </a:p>
        </p:txBody>
      </p:sp>
      <p:pic>
        <p:nvPicPr>
          <p:cNvPr id="1026" name="Picture 2" descr="http://www.gmcit.murmansk.ru/images/science/base/information/material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214422"/>
            <a:ext cx="3181350" cy="19145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857884" y="1285860"/>
            <a:ext cx="30718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2. </a:t>
            </a:r>
            <a:r>
              <a:rPr lang="ru-RU" b="1" dirty="0" smtClean="0">
                <a:solidFill>
                  <a:srgbClr val="FF0000"/>
                </a:solidFill>
              </a:rPr>
              <a:t>Звуковая (</a:t>
            </a:r>
            <a:r>
              <a:rPr lang="ru-RU" dirty="0" err="1" smtClean="0">
                <a:solidFill>
                  <a:srgbClr val="FF0000"/>
                </a:solidFill>
              </a:rPr>
              <a:t>аудиальная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dirty="0" smtClean="0"/>
              <a:t> слух; уши помогают воспринимать звуковую информацию – речь, музыку, звуковые сигналы, шум;</a:t>
            </a:r>
            <a:endParaRPr lang="ru-RU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5720" y="3571876"/>
            <a:ext cx="80724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atin typeface="Times New Roman" pitchFamily="18" charset="0"/>
                <a:cs typeface="Arial" pitchFamily="34" charset="0"/>
              </a:rPr>
              <a:t>3.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Обонятельная</a:t>
            </a:r>
            <a:r>
              <a:rPr lang="ru-RU" dirty="0" smtClean="0">
                <a:latin typeface="Times New Roman" pitchFamily="18" charset="0"/>
                <a:cs typeface="Arial" pitchFamily="34" charset="0"/>
              </a:rPr>
              <a:t> 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обоняние; с помощью носа люди получают информацию о запахах окружающего мира;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85720" y="4214818"/>
            <a:ext cx="72152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Arial" pitchFamily="34" charset="0"/>
              </a:rPr>
              <a:t>Вкусовая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вкус; вкусовые рецепторы языка дают возможность получить информацию о том, каков предмет на вкус – горький, кислый, сладкий, соленый;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20" y="5214950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 </a:t>
            </a:r>
            <a:r>
              <a:rPr lang="ru-RU" b="1" dirty="0" smtClean="0">
                <a:solidFill>
                  <a:srgbClr val="FF0000"/>
                </a:solidFill>
              </a:rPr>
              <a:t>Осязательная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(тактильная) </a:t>
            </a:r>
            <a:r>
              <a:rPr lang="ru-RU" dirty="0" smtClean="0"/>
              <a:t>- осязание; кончиками пальцев (или просто кожей), на ощупь можно получить информацию о температуре предмета – горячий он или холодный, о качестве его поверхности – гладкий или шершавый.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31" grpId="0"/>
      <p:bldP spid="1033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мои док\Мои рисунки\Новая папка (2)\1259008050_becti_net_r566288d11t94753n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7174"/>
            <a:ext cx="9144000" cy="691519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7158" y="642919"/>
            <a:ext cx="8215370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Практически около 90% информации человек получает при помощи органов зрения (визуальный), примерно 9% – при помощи органов слуха (</a:t>
            </a:r>
            <a:r>
              <a:rPr lang="ru-RU" sz="2400" dirty="0" err="1" smtClean="0"/>
              <a:t>аудиальный</a:t>
            </a:r>
            <a:r>
              <a:rPr lang="ru-RU" sz="2400" dirty="0" smtClean="0"/>
              <a:t>) и только 1% при помощи остальных органов чувств (обоняния, вкуса, осязания). Следует отметить, что органы чувств человека получили название анализаторов, поскольку именно через эти органы информация попадает в головной мозг. А вот, например, для лисы, собаки и многих других животных основная информация та, которая поступает через нос</a:t>
            </a:r>
            <a:r>
              <a:rPr lang="ru-RU" sz="2400" dirty="0" smtClean="0">
                <a:solidFill>
                  <a:schemeClr val="bg1"/>
                </a:solidFill>
              </a:rPr>
              <a:t>. У них хорошо развито обоняние. Для летучих мышей главная информация – звуковая, они воспринимают ее своими </a:t>
            </a:r>
            <a:r>
              <a:rPr lang="ru-RU" sz="2400" dirty="0" smtClean="0"/>
              <a:t>большими, чуткими ушами.</a:t>
            </a:r>
            <a:endParaRPr lang="ru-RU" sz="2400" dirty="0"/>
          </a:p>
        </p:txBody>
      </p:sp>
      <p:pic>
        <p:nvPicPr>
          <p:cNvPr id="3" name="Рисунок 2" descr="1F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4788063"/>
            <a:ext cx="1714512" cy="2090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0010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 общественному значению информации</a:t>
            </a:r>
            <a:r>
              <a:rPr lang="ru-RU" sz="2400" b="1" dirty="0" smtClean="0"/>
              <a:t>.</a:t>
            </a:r>
            <a:endParaRPr lang="ru-RU" sz="2400" dirty="0" smtClean="0"/>
          </a:p>
          <a:p>
            <a:r>
              <a:rPr lang="ru-RU" sz="2400" dirty="0" smtClean="0"/>
              <a:t>Информация может быть:</a:t>
            </a:r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личной</a:t>
            </a:r>
            <a:r>
              <a:rPr lang="ru-RU" sz="2400" dirty="0" smtClean="0"/>
              <a:t> – это знания, опыт, интуиция, умения, эмоции, наследственность конкретного человека; </a:t>
            </a:r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общественной</a:t>
            </a:r>
            <a:r>
              <a:rPr lang="ru-RU" sz="2400" dirty="0" smtClean="0"/>
              <a:t> – общественно-политическая, научно-популярная, т. е. то, что мы получаем из средств массовой информации. Кроме того, это опыт всего человечества, исторические, культурные и национальные традиции и др.; </a:t>
            </a:r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обыденная</a:t>
            </a:r>
            <a:r>
              <a:rPr lang="ru-RU" sz="2400" dirty="0" smtClean="0"/>
              <a:t> – та, которой мы обмениваемся в процессе общения; </a:t>
            </a:r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эстетическая</a:t>
            </a:r>
            <a:r>
              <a:rPr lang="ru-RU" sz="2400" dirty="0" smtClean="0"/>
              <a:t> – изобразительное искусство, музыка, театр и др.; </a:t>
            </a:r>
          </a:p>
          <a:p>
            <a:pPr lvl="1"/>
            <a:r>
              <a:rPr lang="ru-RU" sz="2400" b="1" dirty="0" smtClean="0">
                <a:solidFill>
                  <a:srgbClr val="FF0000"/>
                </a:solidFill>
              </a:rPr>
              <a:t>специальная </a:t>
            </a:r>
            <a:r>
              <a:rPr lang="ru-RU" sz="2400" dirty="0" smtClean="0"/>
              <a:t>– научная, производственная, техническая, управленческая</a:t>
            </a:r>
            <a:endParaRPr lang="ru-RU" sz="2400" dirty="0"/>
          </a:p>
        </p:txBody>
      </p:sp>
      <p:pic>
        <p:nvPicPr>
          <p:cNvPr id="22530" name="Picture 2" descr="D:\мои док\Мои рисунки\информатика\knigi-9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786322"/>
            <a:ext cx="148590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взгляде на рис. 1 кажется, что вертикальная линия длиннее горизонтальной, хотя в действительности обе они имеют равную длину. На рис. 2 обе горизонтальные линии имеют одинаковую длину. Точкой А на рис. 3 помечена середина горизонтального отрезка. Иллюзия неравенства его правой и левой частей создается стрелками на концах. Как ни трудно в это поверить диагональ АВ на рис. 4 равна диагонали АС, равны также и окружности в центре левой фигур, представленные на рис. 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www.gmcit.murmansk.ru/images/science/base/information/material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6377334" cy="242889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4429132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Вкусовые, слуховые и тактильные ощущения также могут порождать иллюзии: сладкий напиток, пока его пьешь, начинает казаться менее сладким; если опустить руку сначала в ледяную воду, а потом сразу в теплую, то она покажется горячее, чем на самом деле: если в течение нескольких минут подержать в руках тяжелый предмет, то после этого другой, более легкий предмет покажется нам почти невесомым.</a:t>
            </a:r>
            <a:endParaRPr lang="ru-RU" sz="18200" dirty="0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285992"/>
            <a:ext cx="720684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Интересные факты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Зарождение информатики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700"/>
              <a:t>Внедрение компьютерной техники во все сферы человеческой деятельности послужило толчком к зарождению новой научной и прикладной дисциплины - </a:t>
            </a:r>
            <a:r>
              <a:rPr lang="ru-RU" sz="2700" b="1"/>
              <a:t>информатики</a:t>
            </a:r>
            <a:r>
              <a:rPr lang="ru-RU" sz="27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700"/>
              <a:t>Впервые этот термин стал использоваться во Франции в 60-х годах. В англоязычных странах ему соответствует синоним computer science (наука о компьютерной технике).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700"/>
              <a:t>В нашей стране информатика стала определяться как самостоятельная область деятельности с начала 80-х годов, а спустя несколько лет вошла в школьную программу как самостоятельная дисциплина.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Человек и компьютер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Информатика определяет сферу человеческой деятельности, связанную с процессами хранения, преобразования и передачи информации с помощью компьютера.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Но </a:t>
            </a:r>
            <a:r>
              <a:rPr lang="ru-RU" sz="2800" b="1"/>
              <a:t>могущество</a:t>
            </a:r>
            <a:r>
              <a:rPr lang="ru-RU" sz="2800"/>
              <a:t> компьютера </a:t>
            </a:r>
            <a:r>
              <a:rPr lang="ru-RU" sz="2800" b="1"/>
              <a:t>определяется</a:t>
            </a:r>
            <a:r>
              <a:rPr lang="ru-RU" sz="2800"/>
              <a:t> человеком и теми </a:t>
            </a:r>
            <a:r>
              <a:rPr lang="ru-RU" sz="2800" b="1"/>
              <a:t>знаниями</a:t>
            </a:r>
            <a:r>
              <a:rPr lang="ru-RU" sz="2800"/>
              <a:t>, которыми он обладает.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/>
              <a:t>В процессе изучения информатики надо не только научиться работать на компьютере, но и уметь целенаправленно его использовать для познания и созидания окружающего нас мира.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Термин "информатика"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Термин "информатика" (франц. informatique) происходит от французских слов information (информация) и automatique (автоматика) и дословно означает "информационная автоматика".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chemeClr val="tx2"/>
                </a:solidFill>
              </a:rPr>
              <a:t>Informatique = information + automatique </a:t>
            </a:r>
          </a:p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chemeClr val="tx2"/>
                </a:solidFill>
              </a:rPr>
              <a:t>Информатика = информация + автоматика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Термин "информатика"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Широко распространён также </a:t>
            </a:r>
            <a:br>
              <a:rPr lang="ru-RU"/>
            </a:br>
            <a:r>
              <a:rPr lang="ru-RU"/>
              <a:t>англоязычный вариант этого термина – </a:t>
            </a:r>
            <a:br>
              <a:rPr lang="ru-RU"/>
            </a:br>
            <a:r>
              <a:rPr lang="ru-RU"/>
              <a:t>"Сomputer science", что означает </a:t>
            </a:r>
            <a:br>
              <a:rPr lang="ru-RU"/>
            </a:br>
            <a:r>
              <a:rPr lang="ru-RU"/>
              <a:t>буквально "компьютерная наука".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 b="1"/>
              <a:t>                  </a:t>
            </a:r>
            <a:r>
              <a:rPr lang="ru-RU" b="1">
                <a:solidFill>
                  <a:schemeClr val="tx2"/>
                </a:solidFill>
              </a:rPr>
              <a:t>Сomputer science</a:t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>         Компьютерная наука</a:t>
            </a:r>
          </a:p>
        </p:txBody>
      </p:sp>
      <p:pic>
        <p:nvPicPr>
          <p:cNvPr id="12292" name="Picture 4" descr="j029298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4652963"/>
            <a:ext cx="1843087" cy="1819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информатика?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 dirty="0"/>
              <a:t>Информатика</a:t>
            </a:r>
            <a:r>
              <a:rPr lang="ru-RU" dirty="0"/>
              <a:t> – это техническая наука, определяющая сферу деятельности, связанную с процессами хранения, преобразования и передачи информации с помощью компьютера.</a:t>
            </a:r>
          </a:p>
          <a:p>
            <a:r>
              <a:rPr lang="ru-RU" u="sng" dirty="0"/>
              <a:t>Компьютер</a:t>
            </a:r>
            <a:r>
              <a:rPr lang="ru-RU" dirty="0"/>
              <a:t> – универсальный прибор для обработки информации.</a:t>
            </a:r>
          </a:p>
        </p:txBody>
      </p:sp>
      <p:pic>
        <p:nvPicPr>
          <p:cNvPr id="9220" name="Picture 4" descr="j02857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5373688"/>
            <a:ext cx="1824037" cy="1120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49a45_41cb7782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3171"/>
            <a:ext cx="9144000" cy="69243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5786" y="571480"/>
            <a:ext cx="6500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Кто владеет информацией, тот владеет миром.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5072074"/>
            <a:ext cx="23574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Натан Ротшильд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4578" name="Picture 2" descr="File:Nathan Rothschild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000504"/>
            <a:ext cx="2190750" cy="2533651"/>
          </a:xfrm>
          <a:prstGeom prst="round2Diag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Ваше рабочее место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Чтобы учиться было комфортно, чтобы не нанести вреда своему здоровью, вы должны уметь правильно организовать свое рабочее место.</a:t>
            </a:r>
          </a:p>
          <a:p>
            <a:r>
              <a:rPr lang="ru-RU" dirty="0"/>
              <a:t>Правильная рабочая поза позволяет избегать перенапряжения мышц, способствует лучшему кровотоку и дыханию.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worker_pl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0" y="1800225"/>
            <a:ext cx="4022725" cy="5013325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Правильная рабочая поза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45466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dirty="0"/>
              <a:t>Следует сидеть прямо (не сутулясь) и опираться спиной о спинку кресла. Прогибать спину в поясничном отделе нужно не назад, а, наоборот, в немного перед.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Недопустимо работать развалившись в кресле. Такая поза вызывает быстрое утомление, снижение работоспособности. 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Не следует высоко поднимать запястья и выгибать кисти - это может стать причиной боли в руках и онемения пальцев. 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Колени - на уровне бедер или немного ниже. При таком положении ног не возникает напряжение мышц. 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Нельзя скрещивать ноги, класть ногу на ногу - это нарушает циркуляцию крови из-за сдавливания сосудов. Лучше держать обе стопы на подставке или полу.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Необходимо сохранять прямой угол (90</a:t>
            </a:r>
            <a:r>
              <a:rPr lang="ru-RU" sz="1600" baseline="30000" dirty="0"/>
              <a:t>0</a:t>
            </a:r>
            <a:r>
              <a:rPr lang="ru-RU" sz="1600" dirty="0"/>
              <a:t>) в области локтевых, тазобедренных и голеностопных суставов.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worker_place_displ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9413" y="2205038"/>
            <a:ext cx="4630737" cy="2805112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Правильная рабочая поза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8989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900" dirty="0"/>
              <a:t>Монитор необходимо установить на такой высоте, чтобы центр экрана был на 15-20 см ниже уровня глаз, угол наклона до 15</a:t>
            </a:r>
            <a:r>
              <a:rPr lang="ru-RU" sz="1900" baseline="30000" dirty="0"/>
              <a:t>0</a:t>
            </a:r>
            <a:r>
              <a:rPr lang="ru-RU" sz="19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Экран монитора должен находиться от глаз пользователя на оптимальном расстоянии 60-70 см, но не ближе 50 см с учетом размеров алфавитно-цифровых знаков и символов. 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Не располагайте рядом с монитором блестящие и отражающие свет предметы . </a:t>
            </a:r>
          </a:p>
          <a:p>
            <a:pPr>
              <a:lnSpc>
                <a:spcPct val="80000"/>
              </a:lnSpc>
            </a:pPr>
            <a:r>
              <a:rPr lang="ru-RU" sz="1900" dirty="0"/>
              <a:t>Поверхность экрана должна быть чистой и без световых бликов.</a:t>
            </a:r>
            <a:br>
              <a:rPr lang="ru-RU" sz="1900" dirty="0"/>
            </a:br>
            <a:endParaRPr lang="ru-RU" sz="1900" dirty="0"/>
          </a:p>
          <a:p>
            <a:pPr>
              <a:lnSpc>
                <a:spcPct val="80000"/>
              </a:lnSpc>
            </a:pP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 же при работе необходимо: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95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дышать ритмично, свободно, глубоко, чтобы обеспечивать кислородом все части тела; </a:t>
            </a:r>
          </a:p>
          <a:p>
            <a:pPr>
              <a:lnSpc>
                <a:spcPct val="80000"/>
              </a:lnSpc>
            </a:pPr>
            <a:r>
              <a:rPr lang="ru-RU" sz="1800"/>
              <a:t>держать в расслабленном состоянии плечи и руки - в руках не будет напряжения, если плечи опущены; </a:t>
            </a:r>
          </a:p>
          <a:p>
            <a:pPr>
              <a:lnSpc>
                <a:spcPct val="80000"/>
              </a:lnSpc>
            </a:pPr>
            <a:r>
              <a:rPr lang="ru-RU" sz="1800"/>
              <a:t>чаще моргать и смотреть в даль. Моргание способствует не только увлажнению и очищению поверхности глаз, но и расслаблению лицевых, лобных мышц (без сдвигания бровей). Малая подвижность и длительное напряжение глазных мышц могут стать причиной нарушения аккомодации.</a:t>
            </a:r>
          </a:p>
          <a:p>
            <a:pPr>
              <a:lnSpc>
                <a:spcPct val="80000"/>
              </a:lnSpc>
            </a:pPr>
            <a:endParaRPr lang="ru-RU" sz="1000"/>
          </a:p>
          <a:p>
            <a:pPr>
              <a:lnSpc>
                <a:spcPct val="80000"/>
              </a:lnSpc>
            </a:pPr>
            <a:r>
              <a:rPr lang="ru-RU" sz="1800"/>
              <a:t>При ощущении усталости какой-то части тела сделайте глубокий вдох и сильно напрягите уставшую часть тела, после чего задержите дыхание на 3-5 с и на выдохе расслабеть, затем можно повторить.</a:t>
            </a:r>
          </a:p>
          <a:p>
            <a:pPr>
              <a:lnSpc>
                <a:spcPct val="80000"/>
              </a:lnSpc>
            </a:pPr>
            <a:endParaRPr lang="ru-RU" sz="1000"/>
          </a:p>
          <a:p>
            <a:pPr>
              <a:lnSpc>
                <a:spcPct val="80000"/>
              </a:lnSpc>
            </a:pPr>
            <a:r>
              <a:rPr lang="ru-RU" sz="1800"/>
              <a:t>При ощущении усталости глаз следует в течении 2-3 мин окинуть взглядом комнату, устремить взгляд на разные предметы, смотреть в даль (в окно).</a:t>
            </a:r>
          </a:p>
          <a:p>
            <a:pPr>
              <a:lnSpc>
                <a:spcPct val="80000"/>
              </a:lnSpc>
            </a:pPr>
            <a:endParaRPr lang="ru-RU" sz="1200"/>
          </a:p>
          <a:p>
            <a:pPr>
              <a:lnSpc>
                <a:spcPct val="80000"/>
              </a:lnSpc>
            </a:pPr>
            <a:r>
              <a:rPr lang="ru-RU" sz="1800"/>
              <a:t>Если резко возникло общее утомление, появилось дрожание изображение на экране (покачивание, подергивание, рябь), следует немедленно сообщить об этом учителю.</a:t>
            </a:r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/>
              <a:t>Примерный комплекс упражнений</a:t>
            </a:r>
            <a:br>
              <a:rPr lang="ru-RU" sz="3600"/>
            </a:br>
            <a:r>
              <a:rPr lang="ru-RU" sz="3600"/>
              <a:t>для глаз</a:t>
            </a:r>
            <a:r>
              <a:rPr lang="ru-RU" sz="40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Закрыть глаза, сильно напрягая глазные мышцы, на счет 1-4, затем раскрыть глаза, расслабить мышцы глаз, посмотреть вдаль на счет 1-6. Повторить 4-5 раз.</a:t>
            </a:r>
          </a:p>
          <a:p>
            <a:pPr>
              <a:lnSpc>
                <a:spcPct val="80000"/>
              </a:lnSpc>
            </a:pPr>
            <a:r>
              <a:rPr lang="ru-RU" sz="2000"/>
              <a:t>Посмотреть на переносицу и задержать взор на счет 1-4. До усталости глаза не доводить. Затем открыть глаза, посмотреть вдаль на счет 1-6. Повторить 4-5 раз.</a:t>
            </a:r>
          </a:p>
          <a:p>
            <a:pPr>
              <a:lnSpc>
                <a:spcPct val="80000"/>
              </a:lnSpc>
            </a:pPr>
            <a:r>
              <a:rPr lang="ru-RU" sz="2000"/>
              <a:t>Не поворачивая головы, посмотреть направо и зафиксировать взгляд на счет 1-4. Затем посмотреть вдаль прямо на счет 1-6. Аналогично проводятся упражнения, но с фиксацией взгляда влево, вверх, вниз. Повторить 3-4 раза.</a:t>
            </a:r>
          </a:p>
          <a:p>
            <a:pPr>
              <a:lnSpc>
                <a:spcPct val="80000"/>
              </a:lnSpc>
            </a:pPr>
            <a:r>
              <a:rPr lang="ru-RU" sz="2000"/>
              <a:t>Перевести взгляд быстро по диагонали: направо вверх – налево вниз, потом прямо вдаль на счет 1-6; затем налево вверх – направо вниз и посмотреть вдаль на счет 1-6. Повторить 4-5 раз.</a:t>
            </a:r>
            <a:br>
              <a:rPr lang="ru-RU" sz="2000"/>
            </a:b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После 10-15 минут непрерывной работы за ПК необходимо делать перерыв для проведения физкультминутки и упражнений для глаз. </a:t>
            </a:r>
          </a:p>
        </p:txBody>
      </p:sp>
      <p:pic>
        <p:nvPicPr>
          <p:cNvPr id="17412" name="Picture 4" descr="image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981075"/>
            <a:ext cx="2305050" cy="685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Компьютер – электрический прибор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Компьютер является электрическим прибором, поэтому для собственной безопасности нужно помнить, что </a:t>
            </a:r>
            <a:r>
              <a:rPr lang="ru-RU" sz="2000" b="1"/>
              <a:t>к каждому рабочему месту подведено опасное для жизни напряжение</a:t>
            </a:r>
            <a:r>
              <a:rPr lang="ru-RU" sz="200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Техника, с которой вы будете работать, достаточно нежная, поэтому соблюдайте следующие правила:</a:t>
            </a:r>
          </a:p>
          <a:p>
            <a:pPr>
              <a:lnSpc>
                <a:spcPct val="80000"/>
              </a:lnSpc>
            </a:pPr>
            <a:r>
              <a:rPr lang="ru-RU" sz="2000"/>
              <a:t>Если вы обнаружили какую-либо неисправность, немедленно сообщите об этом преподавателю. Не работайте на неисправном оборудовании! </a:t>
            </a:r>
          </a:p>
          <a:p>
            <a:pPr>
              <a:lnSpc>
                <a:spcPct val="80000"/>
              </a:lnSpc>
            </a:pPr>
            <a:r>
              <a:rPr lang="ru-RU" sz="2000"/>
              <a:t>Не включайте и не выключайте компьютеры самостоятельно. </a:t>
            </a:r>
          </a:p>
          <a:p>
            <a:pPr>
              <a:lnSpc>
                <a:spcPct val="80000"/>
              </a:lnSpc>
            </a:pPr>
            <a:r>
              <a:rPr lang="ru-RU" sz="2000"/>
              <a:t>Не дергайте и вообще не трогайте различные провода. </a:t>
            </a:r>
          </a:p>
          <a:p>
            <a:pPr>
              <a:lnSpc>
                <a:spcPct val="80000"/>
              </a:lnSpc>
            </a:pPr>
            <a:r>
              <a:rPr lang="ru-RU" sz="2000"/>
              <a:t>Не стучите по клавиатуре и мышке. </a:t>
            </a:r>
          </a:p>
          <a:p>
            <a:pPr>
              <a:lnSpc>
                <a:spcPct val="80000"/>
              </a:lnSpc>
            </a:pPr>
            <a:r>
              <a:rPr lang="ru-RU" sz="2000"/>
              <a:t>Не садитесь за клавиатуру с грязными руками. </a:t>
            </a:r>
          </a:p>
        </p:txBody>
      </p:sp>
      <p:pic>
        <p:nvPicPr>
          <p:cNvPr id="16388" name="Picture 4" descr="j01958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4724400"/>
            <a:ext cx="1773237" cy="18240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85728"/>
            <a:ext cx="6296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1714488"/>
            <a:ext cx="70723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Т.Б.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Материал урока.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Конкурс: </a:t>
            </a:r>
          </a:p>
          <a:p>
            <a:pPr marL="342900" indent="-342900"/>
            <a:r>
              <a:rPr lang="ru-RU" dirty="0" smtClean="0"/>
              <a:t> «Моя школа»</a:t>
            </a:r>
          </a:p>
          <a:p>
            <a:pPr marL="342900" indent="-342900"/>
            <a:r>
              <a:rPr lang="ru-RU" dirty="0" smtClean="0"/>
              <a:t>«Они сражались за Родину»</a:t>
            </a:r>
          </a:p>
          <a:p>
            <a:pPr marL="342900" indent="-342900"/>
            <a:r>
              <a:rPr lang="ru-RU" dirty="0" smtClean="0"/>
              <a:t>«Моя семья»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90011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Биография</a:t>
            </a:r>
          </a:p>
          <a:p>
            <a:r>
              <a:rPr lang="ru-RU" sz="2400" dirty="0" smtClean="0"/>
              <a:t>Основатель английской ветви Ротшильдов. Прибыл в </a:t>
            </a:r>
            <a:r>
              <a:rPr lang="ru-RU" sz="2400" dirty="0" smtClean="0">
                <a:hlinkClick r:id="rId2" action="ppaction://hlinkfile" tooltip="Манчестер"/>
              </a:rPr>
              <a:t>Манчестер</a:t>
            </a:r>
            <a:r>
              <a:rPr lang="ru-RU" sz="2400" dirty="0" smtClean="0"/>
              <a:t> в 1798. С помощью капиталов отца и братьев он успешно торговал британским текстилем. Когда в 1809 французы блокировали пролив Ла-Манш, торговля тканями стала невыгодной. Натан Майер переехал в Лондон, где основал банк </a:t>
            </a:r>
            <a:r>
              <a:rPr lang="ru-RU" sz="2400" dirty="0" smtClean="0">
                <a:hlinkClick r:id="rId3" action="ppaction://hlinkfile" tooltip="N M Rothschild &amp; Sons"/>
              </a:rPr>
              <a:t>N M </a:t>
            </a:r>
            <a:r>
              <a:rPr lang="ru-RU" sz="2400" dirty="0" err="1" smtClean="0">
                <a:hlinkClick r:id="rId3" action="ppaction://hlinkfile" tooltip="N M Rothschild &amp; Sons"/>
              </a:rPr>
              <a:t>Rothschild</a:t>
            </a:r>
            <a:r>
              <a:rPr lang="ru-RU" sz="2400" dirty="0" smtClean="0">
                <a:hlinkClick r:id="rId3" action="ppaction://hlinkfile" tooltip="N M Rothschild &amp; Sons"/>
              </a:rPr>
              <a:t> &amp; </a:t>
            </a:r>
            <a:r>
              <a:rPr lang="ru-RU" sz="2400" dirty="0" err="1" smtClean="0">
                <a:hlinkClick r:id="rId3" action="ppaction://hlinkfile" tooltip="N M Rothschild &amp; Sons"/>
              </a:rPr>
              <a:t>Sons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Самый успешный бизнес Натана Ротшильда начался в 1814, когда британское правительство привлекло его банк к финансированию военной кампании против Наполеона. Крупные суммы золотом (за год свыше 11 </a:t>
            </a:r>
            <a:r>
              <a:rPr lang="ru-RU" sz="2400" dirty="0" err="1" smtClean="0"/>
              <a:t>млн</a:t>
            </a:r>
            <a:r>
              <a:rPr lang="ru-RU" sz="2400" dirty="0" smtClean="0"/>
              <a:t> фунтов) переводились из Англии маршалу Веллингтону и союзникам через банки братьев . Ротшильды идеально подходили для движения громадных сумм в неспокойной Европе, избавляя клиентов от рисков перевозки денег и просрочки платежа.</a:t>
            </a:r>
          </a:p>
          <a:p>
            <a:r>
              <a:rPr lang="ru-RU" sz="2400" b="1" dirty="0" smtClean="0"/>
              <a:t>[</a:t>
            </a:r>
            <a:r>
              <a:rPr lang="ru-RU" sz="2400" b="1" dirty="0" smtClean="0">
                <a:hlinkClick r:id="rId4" action="ppaction://hlinkfile" tooltip="Править секцию «Битва при Ватерлоо»"/>
              </a:rPr>
              <a:t>править</a:t>
            </a:r>
            <a:r>
              <a:rPr lang="ru-RU" sz="2400" b="1" dirty="0" smtClean="0"/>
              <a:t>]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hlinkClick r:id="rId2" action="ppaction://hlinkfile" tooltip="Битва при Ватерлоо"/>
              </a:rPr>
              <a:t>Битва при Ватерлоо</a:t>
            </a:r>
            <a:endParaRPr lang="ru-RU" sz="2000" b="1" dirty="0" smtClean="0"/>
          </a:p>
          <a:p>
            <a:r>
              <a:rPr lang="ru-RU" sz="2000" dirty="0" smtClean="0"/>
              <a:t>Хрестоматийным стал рассказ о том, как сыновья Ротшильда сделали целое состояние на поражении Наполеона при Ватерлоо 18 июня 1815 года.</a:t>
            </a:r>
          </a:p>
          <a:p>
            <a:r>
              <a:rPr lang="ru-RU" sz="2000" dirty="0" smtClean="0"/>
              <a:t>В начале сражения преимущество находилось на стороне </a:t>
            </a:r>
            <a:r>
              <a:rPr lang="ru-RU" sz="2000" dirty="0" smtClean="0">
                <a:hlinkClick r:id="rId3" action="ppaction://hlinkfile" tooltip="Наполеон I Бонапарт"/>
              </a:rPr>
              <a:t>Наполеона</a:t>
            </a:r>
            <a:r>
              <a:rPr lang="ru-RU" sz="2000" dirty="0" smtClean="0"/>
              <a:t>, и наблюдатели сообщили в Лондон, что он выигрывает. Но, на помощь английским войскам под руководством </a:t>
            </a:r>
            <a:r>
              <a:rPr lang="ru-RU" sz="2000" dirty="0" smtClean="0">
                <a:hlinkClick r:id="rId4" action="ppaction://hlinkfile" tooltip="Веллингтон, Артур Уэлсли"/>
              </a:rPr>
              <a:t>Веллингтона</a:t>
            </a:r>
            <a:r>
              <a:rPr lang="ru-RU" sz="2000" dirty="0" smtClean="0"/>
              <a:t> подоспел прусский корпус </a:t>
            </a:r>
            <a:r>
              <a:rPr lang="ru-RU" sz="2000" dirty="0" smtClean="0">
                <a:hlinkClick r:id="rId5" action="ppaction://hlinkfile" tooltip="Блюхер, Гебхард Леберехт"/>
              </a:rPr>
              <a:t>Блюхера</a:t>
            </a:r>
            <a:r>
              <a:rPr lang="ru-RU" sz="2000" dirty="0" smtClean="0"/>
              <a:t>. Союзники одержали победу. Курьер Натана Ротшильда </a:t>
            </a:r>
            <a:r>
              <a:rPr lang="ru-RU" sz="2000" dirty="0" err="1" smtClean="0"/>
              <a:t>Ротворд</a:t>
            </a:r>
            <a:r>
              <a:rPr lang="ru-RU" sz="2000" dirty="0" smtClean="0"/>
              <a:t> наблюдал за сражением и видел, как Наполеон бежал в </a:t>
            </a:r>
            <a:r>
              <a:rPr lang="ru-RU" sz="2000" dirty="0" smtClean="0">
                <a:hlinkClick r:id="rId6" action="ppaction://hlinkfile" tooltip="Брюссель"/>
              </a:rPr>
              <a:t>Брюссель</a:t>
            </a:r>
            <a:r>
              <a:rPr lang="ru-RU" sz="2000" dirty="0" smtClean="0"/>
              <a:t>. </a:t>
            </a:r>
            <a:r>
              <a:rPr lang="ru-RU" sz="2000" dirty="0" err="1" smtClean="0"/>
              <a:t>Ротворд</a:t>
            </a:r>
            <a:r>
              <a:rPr lang="ru-RU" sz="2000" dirty="0" smtClean="0"/>
              <a:t> бросился в бельгийский порт </a:t>
            </a:r>
            <a:r>
              <a:rPr lang="ru-RU" sz="2000" dirty="0" smtClean="0">
                <a:hlinkClick r:id="rId7" action="ppaction://hlinkfile" tooltip="Остенде"/>
              </a:rPr>
              <a:t>Остенде</a:t>
            </a:r>
            <a:r>
              <a:rPr lang="ru-RU" sz="2000" dirty="0" smtClean="0"/>
              <a:t> и за 2000 франков уговорил рыбака, несмотря на шторм, переправить его через Ла-Манш (по другой версии, использовал </a:t>
            </a:r>
            <a:r>
              <a:rPr lang="ru-RU" sz="2000" dirty="0" smtClean="0">
                <a:hlinkClick r:id="rId8" action="ppaction://hlinkfile" tooltip="Голубиная почта"/>
              </a:rPr>
              <a:t>голубиную почту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Все были убеждены, что Веллингтон проиграл сражение. Тогда Ротшильд немедленно начал продавать на бирже свои акции. Вслед за ним все стали продавать. В результате цены бумаг упали почти до нуля. В этот момент агенты Ротшильда скупили акции по дешевке. 21 июня в 11 часов вечера адъютант Веллингтона майор Генри Перси доставил в правительство рапорт маршала: «Наполеон разбит».</a:t>
            </a:r>
          </a:p>
          <a:p>
            <a:r>
              <a:rPr lang="ru-RU" sz="2000" dirty="0" smtClean="0"/>
              <a:t>Таким образом, Натан Ротшильд заработал на этой новости 40 миллионов фунтов стерлингов. Реальная информация, полученная раньше других, позволила Ротшильдам вести беспроигрышную игру на бирже.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3071834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hlinkClick r:id="rId2" action="ppaction://hlinksldjump"/>
              </a:rPr>
              <a:t>кибернетика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1643050"/>
            <a:ext cx="3000396" cy="14287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Гуманитарные </a:t>
            </a:r>
            <a:r>
              <a:rPr lang="ru-RU" sz="2800" b="1" dirty="0" smtClean="0">
                <a:solidFill>
                  <a:schemeClr val="tx1"/>
                </a:solidFill>
                <a:hlinkClick r:id="rId3" action="ppaction://hlinksldjump"/>
              </a:rPr>
              <a:t>науки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3500438"/>
            <a:ext cx="2643206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hlinkClick r:id="rId4" action="ppaction://hlinksldjump"/>
              </a:rPr>
              <a:t>Технические</a:t>
            </a:r>
            <a:r>
              <a:rPr lang="ru-RU" sz="2800" b="1" dirty="0" smtClean="0">
                <a:solidFill>
                  <a:schemeClr val="tx1"/>
                </a:solidFill>
              </a:rPr>
              <a:t> науки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3500438"/>
            <a:ext cx="2786082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hlinkClick r:id="rId5" action="ppaction://hlinksldjump"/>
              </a:rPr>
              <a:t>Философия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143108" y="1142984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429256" y="1142984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678893" y="1821645"/>
            <a:ext cx="2286016" cy="9286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3643306" y="2000240"/>
            <a:ext cx="228601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</a:rPr>
              <a:t>Информация </a:t>
            </a:r>
            <a:r>
              <a:rPr lang="ru-RU" sz="2400" dirty="0" smtClean="0"/>
              <a:t>– это то, что позволяет живым организмам, их сообществам или техническим системам реагировать на окружающую среду посредством тех или иных механизмов, обеспечивая целенаправленную деятельность.</a:t>
            </a:r>
            <a:endParaRPr lang="ru-RU" sz="2400" dirty="0"/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>
            <a:off x="285720" y="5929330"/>
            <a:ext cx="928694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ttp://im6-tub.yandex.net/i?id=192315734-52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85992"/>
            <a:ext cx="1428750" cy="1390651"/>
          </a:xfrm>
          <a:prstGeom prst="rect">
            <a:avLst/>
          </a:prstGeom>
          <a:noFill/>
        </p:spPr>
      </p:pic>
      <p:pic>
        <p:nvPicPr>
          <p:cNvPr id="4100" name="Picture 4" descr="http://im7-tub.yandex.net/i?id=17825518-14-16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3357562"/>
            <a:ext cx="1428750" cy="1066801"/>
          </a:xfrm>
          <a:prstGeom prst="rect">
            <a:avLst/>
          </a:prstGeom>
          <a:noFill/>
        </p:spPr>
      </p:pic>
      <p:pic>
        <p:nvPicPr>
          <p:cNvPr id="4102" name="Picture 6" descr="http://im6-tub.yandex.net/i?id=85858216-02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4071942"/>
            <a:ext cx="1428750" cy="1076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T11S3PCAJL7ETZCAZ2TGUQCA747KFFCA66VT6OCAT8KUPNCAIYGO7ECAVREOY1CA79HRK3CAYHVLCTCABXTWCHCAHHYGMLCAN6HG0NCA2VAOUCCAWARH3RCAKST62CCAEX64Y2CA9YFVW4CARLQZ6ECA8T95P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500042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Информация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это сведения, знания об окружающем человека мире и о самом себе.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Рисунок 2" descr="AIZAR1VCARUOBBNCAII4SD7CA78U2OJCAWS6DIQCA6PLECHCAN9XF9RCAHX24L3CA4ODVGYCAHGKCRNCA0A5VBCCAO46Q5ICADMN6DRCAFX8FR7CAVKCZKSCARWZ0PMCA3YLJIFCAQIQA3KCALB22I5CAO0WUD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500306"/>
            <a:ext cx="1428750" cy="1343025"/>
          </a:xfrm>
          <a:prstGeom prst="rect">
            <a:avLst/>
          </a:prstGeom>
        </p:spPr>
      </p:pic>
      <p:pic>
        <p:nvPicPr>
          <p:cNvPr id="4" name="Рисунок 3" descr="AR2MT8ACAW401LGCAXKN0YHCACMOOUBCA8C0T60CAZ1Q1JYCASSNZPCCA677S93CAGNF7KPCAA5TTJRCAFV5BAUCAL2HU3XCAGE8PA2CATYO0EGCAKQ35RYCA86SXVACAL2EF77CAVCNTYACA7OV8QDCAP8I9Y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5143512"/>
            <a:ext cx="14097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\Мои рисунки\фон\backgrounds_10002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4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4282" y="500042"/>
            <a:ext cx="85011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Информация</a:t>
            </a:r>
            <a:r>
              <a:rPr lang="ru-RU" sz="3200" dirty="0" smtClean="0"/>
              <a:t> – это последовательность сигналов или символов какого-либо алфавита, кодирующая некоторое сообщение без учета смыслового содержания.</a:t>
            </a:r>
            <a:endParaRPr lang="ru-RU" sz="3200" dirty="0"/>
          </a:p>
        </p:txBody>
      </p:sp>
      <p:pic>
        <p:nvPicPr>
          <p:cNvPr id="4" name="Рисунок 3" descr="AF102LUCAFJRYQNCAHGCRH6CAC8W5S1CANID5VACAZCV8X8CAM9H04ICAM20E9CCATTGVKQCAQA1MW8CAUWWUL0CAUKTC6LCARNJCMSCAIJ2692CAQ29GFSCA5WN9T5CAZDSNVBCAJEKLEKCAKPDU1QCA036OT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4643446"/>
            <a:ext cx="2500330" cy="150019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к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571480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Информация</a:t>
            </a:r>
            <a:r>
              <a:rPr lang="ru-RU" sz="3200" dirty="0" smtClean="0"/>
              <a:t> – это отражение разнообразия в существующем мире.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1853</Words>
  <PresentationFormat>Экран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Информация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Зарождение информатики</vt:lpstr>
      <vt:lpstr>Человек и компьютер</vt:lpstr>
      <vt:lpstr>Термин "информатика"</vt:lpstr>
      <vt:lpstr>Термин "информатика"</vt:lpstr>
      <vt:lpstr>Что такое информатика?</vt:lpstr>
      <vt:lpstr>Ваше рабочее место</vt:lpstr>
      <vt:lpstr>Правильная рабочая поза </vt:lpstr>
      <vt:lpstr>Правильная рабочая поза</vt:lpstr>
      <vt:lpstr>Так же при работе необходимо:</vt:lpstr>
      <vt:lpstr>Примерный комплекс упражнений для глаз </vt:lpstr>
      <vt:lpstr>Компьютер – электрический прибор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</dc:title>
  <cp:lastModifiedBy>Admin</cp:lastModifiedBy>
  <cp:revision>22</cp:revision>
  <dcterms:modified xsi:type="dcterms:W3CDTF">2013-09-15T16:16:44Z</dcterms:modified>
</cp:coreProperties>
</file>