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3" r:id="rId4"/>
    <p:sldId id="264" r:id="rId5"/>
    <p:sldId id="261" r:id="rId6"/>
    <p:sldId id="258" r:id="rId7"/>
    <p:sldId id="259" r:id="rId8"/>
    <p:sldId id="260" r:id="rId9"/>
    <p:sldId id="278" r:id="rId10"/>
    <p:sldId id="272" r:id="rId11"/>
    <p:sldId id="276" r:id="rId12"/>
    <p:sldId id="277" r:id="rId13"/>
    <p:sldId id="265" r:id="rId14"/>
    <p:sldId id="266" r:id="rId15"/>
    <p:sldId id="267" r:id="rId16"/>
    <p:sldId id="269" r:id="rId17"/>
    <p:sldId id="270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357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0D927-61D9-4138-B596-62C0DB7E977A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CFF7C-9ED6-4549-9FE1-9E826C3C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B71A2-8BEA-424E-85CF-400C9FA2D862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697A6-6D83-4544-8AD1-4B0669044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97A6-6D83-4544-8AD1-4B0669044D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commons.wikimedia.org/wiki/File:Epson_FX-85_printer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HP_LaserJet_4100tn.jpg?uselang=ru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commons.wikimedia.org/wiki/File:Epson_cx3200.jpg?uselang=r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D%D0%BE%D0%B3%D0%BE%D1%84%D1%83%D0%BD%D0%BA%D1%86%D0%B8%D0%BE%D0%BD%D0%B0%D0%BB%D1%8C%D0%BD%D0%BE%D0%B5_%D1%83%D1%81%D1%82%D1%80%D0%BE%D0%B9%D1%81%D1%82%D0%B2%D0%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D%D0%BE%D0%B3%D0%BE%D1%84%D1%83%D0%BD%D0%BA%D1%86%D0%B8%D0%BE%D0%BD%D0%B0%D0%BB%D1%8C%D0%BD%D0%BE%D0%B5_%D1%83%D1%81%D1%82%D1%80%D0%BE%D0%B9%D1%81%D1%82%D0%B2%D0%B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lan&amp;Lena\Desktop\печать документа\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6857" cy="2972490"/>
          </a:xfrm>
          <a:prstGeom prst="rect">
            <a:avLst/>
          </a:prstGeom>
          <a:noFill/>
        </p:spPr>
      </p:pic>
      <p:pic>
        <p:nvPicPr>
          <p:cNvPr id="1029" name="Picture 5" descr="C:\Users\Alan&amp;Lena\Desktop\печать документа\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2820"/>
            <a:ext cx="4355976" cy="292518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9144000" cy="1752600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indent="717550"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урока: </a:t>
            </a: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Печать </a:t>
            </a: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документа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929330"/>
            <a:ext cx="4378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</a:t>
            </a:r>
            <a:r>
              <a:rPr lang="ru-RU" dirty="0" smtClean="0"/>
              <a:t>информатики и </a:t>
            </a:r>
            <a:r>
              <a:rPr lang="ru-RU" dirty="0" smtClean="0"/>
              <a:t>ИКТ:</a:t>
            </a:r>
            <a:endParaRPr lang="ru-RU" dirty="0" smtClean="0"/>
          </a:p>
          <a:p>
            <a:pPr algn="r"/>
            <a:r>
              <a:rPr lang="ru-RU" b="1" i="1" dirty="0" smtClean="0"/>
              <a:t>Шишигина Елена Муратовна</a:t>
            </a:r>
          </a:p>
          <a:p>
            <a:endParaRPr lang="ru-RU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/>
          <p:cNvSpPr/>
          <p:nvPr/>
        </p:nvSpPr>
        <p:spPr>
          <a:xfrm>
            <a:off x="571472" y="5357826"/>
            <a:ext cx="914400" cy="9144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2786058"/>
            <a:ext cx="29324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 smtClean="0"/>
              <a:t>гимнастика для глаз</a:t>
            </a:r>
            <a:endParaRPr lang="ru-RU" sz="25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5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955 -0.77775 L 0.37604 -0.43917 L 0.00017 -0.77127 L -0.00625 0.01735 L 0.3724 -0.38205 L 0.75955 0.01735 L 0.75955 -0.77775 Z " pathEditMode="relative" rAng="0" ptsTypes="FFAFA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785794"/>
          <a:ext cx="3000396" cy="5552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5432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7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4744" y="714356"/>
            <a:ext cx="50720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dirty="0" smtClean="0"/>
              <a:t>Вопросы</a:t>
            </a:r>
          </a:p>
          <a:p>
            <a:pPr marL="342900" indent="-342900" algn="ctr"/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Устройство, предназначенное </a:t>
            </a:r>
          </a:p>
          <a:p>
            <a:pPr marL="342900" indent="-342900"/>
            <a:r>
              <a:rPr lang="ru-RU" dirty="0" smtClean="0"/>
              <a:t>       для обработки информации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2.    С помощью этого устройства </a:t>
            </a:r>
          </a:p>
          <a:p>
            <a:pPr marL="342900" indent="-342900"/>
            <a:r>
              <a:rPr lang="ru-RU" dirty="0" smtClean="0"/>
              <a:t>       изображение на бумаге  вводится в компьютер.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Устройство для ввода текста.</a:t>
            </a:r>
          </a:p>
          <a:p>
            <a:pPr marL="342900" indent="-342900">
              <a:buAutoNum type="arabicPeriod" startAt="3"/>
            </a:pPr>
            <a:endParaRPr lang="ru-RU" dirty="0" smtClean="0"/>
          </a:p>
          <a:p>
            <a:pPr marL="342900" indent="-342900">
              <a:buAutoNum type="arabicPeriod" startAt="4"/>
            </a:pPr>
            <a:r>
              <a:rPr lang="ru-RU" dirty="0" smtClean="0"/>
              <a:t>Что хранится в компьютере?</a:t>
            </a:r>
          </a:p>
          <a:p>
            <a:pPr marL="342900" indent="-342900">
              <a:buAutoNum type="arabicPeriod" startAt="4"/>
            </a:pPr>
            <a:endParaRPr lang="ru-RU" dirty="0" smtClean="0"/>
          </a:p>
          <a:p>
            <a:pPr marL="342900" indent="-342900">
              <a:buAutoNum type="arabicPeriod" startAt="5"/>
            </a:pPr>
            <a:r>
              <a:rPr lang="ru-RU" dirty="0" smtClean="0"/>
              <a:t>Основное устройство компьютера.</a:t>
            </a:r>
          </a:p>
          <a:p>
            <a:pPr marL="342900" indent="-342900">
              <a:buAutoNum type="arabicPeriod" startAt="5"/>
            </a:pPr>
            <a:endParaRPr lang="ru-RU" dirty="0" smtClean="0"/>
          </a:p>
          <a:p>
            <a:pPr marL="342900" indent="-342900">
              <a:buAutoNum type="arabicPeriod" startAt="6"/>
            </a:pPr>
            <a:r>
              <a:rPr lang="ru-RU" dirty="0" smtClean="0"/>
              <a:t>Бывает текстовый, графический.</a:t>
            </a:r>
          </a:p>
          <a:p>
            <a:pPr marL="342900" indent="-342900">
              <a:buAutoNum type="arabicPeriod" startAt="6"/>
            </a:pPr>
            <a:endParaRPr lang="ru-RU" dirty="0" smtClean="0"/>
          </a:p>
          <a:p>
            <a:pPr marL="342900" indent="-342900"/>
            <a:r>
              <a:rPr lang="ru-RU" dirty="0" smtClean="0"/>
              <a:t>7.   Основное назначение жесткого диска.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285728"/>
            <a:ext cx="562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Разгадав кроссворд, вы узнаете ключевое слово. </a:t>
            </a:r>
          </a:p>
          <a:p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7572396" y="6215082"/>
            <a:ext cx="1071570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71802" y="642918"/>
          <a:ext cx="3000396" cy="5552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5432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7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0232" y="285728"/>
            <a:ext cx="562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Разгадав кроссворд, вы узнаете ключевое слово.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635795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Именно об этом устройстве пойдет дальше речь.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/>
              <a:t>Принтер</a:t>
            </a:r>
            <a:r>
              <a:rPr lang="ru-RU" sz="2000" dirty="0" smtClean="0"/>
              <a:t> (от англ. </a:t>
            </a:r>
            <a:r>
              <a:rPr lang="en-US" sz="2000" b="1" i="1" dirty="0" smtClean="0"/>
              <a:t>p</a:t>
            </a:r>
            <a:r>
              <a:rPr lang="ru-RU" sz="2000" b="1" i="1" dirty="0" err="1" smtClean="0"/>
              <a:t>rint</a:t>
            </a:r>
            <a:r>
              <a:rPr lang="ru-RU" sz="2000" b="1" i="1" dirty="0" smtClean="0"/>
              <a:t> </a:t>
            </a:r>
            <a:r>
              <a:rPr lang="ru-RU" sz="2000" dirty="0" smtClean="0"/>
              <a:t>- печать) – печатающее устройство. Дополнительное устройство компьютера, предназначенное для распечатки текста или графики из электронного вида на бумагу.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Alan&amp;Lena\Desktop\печать документа\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4393667" cy="29237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2636912"/>
            <a:ext cx="10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Цветные</a:t>
            </a:r>
            <a:endParaRPr lang="ru-RU" dirty="0"/>
          </a:p>
        </p:txBody>
      </p:sp>
      <p:pic>
        <p:nvPicPr>
          <p:cNvPr id="8195" name="Picture 3" descr="C:\Users\Alan&amp;Lena\Desktop\печать документа\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289172" cy="2880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2627620"/>
            <a:ext cx="148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Чёрно-белые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2060848"/>
            <a:ext cx="23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Принтеры делятся на: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b/b8/Epson_FX-85_printer.jpg/220px-Epson_FX-85_printer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571480"/>
            <a:ext cx="4431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Принтеры бывают:</a:t>
            </a:r>
            <a:endParaRPr lang="ru-RU" sz="4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85860"/>
            <a:ext cx="239296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МАТРИЧНЫЙ</a:t>
            </a:r>
            <a:endParaRPr lang="ru-RU" sz="30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000504"/>
            <a:ext cx="245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Изобретён в 1964 году.</a:t>
            </a:r>
          </a:p>
        </p:txBody>
      </p:sp>
      <p:pic>
        <p:nvPicPr>
          <p:cNvPr id="8" name="Рисунок 7" descr="https://upload.wikimedia.org/wikipedia/commons/thumb/0/0d/Epson_cx3200.jpg/220px-Epson_cx320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786058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0430" y="2214554"/>
            <a:ext cx="204209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СТРУЙНЫЙ</a:t>
            </a:r>
            <a:endParaRPr lang="ru-RU" sz="30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215082"/>
            <a:ext cx="323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Разработаны  в   1970-х годах.</a:t>
            </a:r>
          </a:p>
        </p:txBody>
      </p:sp>
      <p:pic>
        <p:nvPicPr>
          <p:cNvPr id="11" name="Рисунок 10" descr="https://upload.wikimedia.org/wikipedia/commons/thumb/8/87/HP_LaserJet_4100tn.jpg/220px-HP_LaserJet_4100tn.jpg">
            <a:hlinkClick r:id="rId6"/>
          </p:cNvPr>
          <p:cNvPicPr/>
          <p:nvPr/>
        </p:nvPicPr>
        <p:blipFill>
          <a:blip r:embed="rId7" cstate="print"/>
          <a:srcRect b="37574"/>
          <a:stretch>
            <a:fillRect/>
          </a:stretch>
        </p:blipFill>
        <p:spPr bwMode="auto">
          <a:xfrm>
            <a:off x="6012160" y="3643314"/>
            <a:ext cx="31318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500826" y="3000372"/>
            <a:ext cx="20377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ЛАЗЕРНЫЙ</a:t>
            </a:r>
            <a:endParaRPr lang="ru-RU" sz="30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u="sng" dirty="0" smtClean="0">
                <a:solidFill>
                  <a:srgbClr val="FF0000"/>
                </a:solidFill>
              </a:rPr>
              <a:t>ПОДГОТОВКА ДОКУМЕНТА К ПЕЧАТИ</a:t>
            </a:r>
            <a:endParaRPr lang="ru-RU" sz="30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29200"/>
          </a:xfrm>
        </p:spPr>
        <p:txBody>
          <a:bodyPr>
            <a:normAutofit/>
          </a:bodyPr>
          <a:lstStyle/>
          <a:p>
            <a:pPr marL="95250" indent="266700" algn="ctr">
              <a:buNone/>
            </a:pPr>
            <a:r>
              <a:rPr lang="ru-RU" sz="1800" dirty="0" smtClean="0"/>
              <a:t>Обычно текст набирается не для того, чтобы его читали с экрана монитора.</a:t>
            </a:r>
          </a:p>
          <a:p>
            <a:pPr marL="95250" indent="266700" algn="just">
              <a:buNone/>
            </a:pPr>
            <a:endParaRPr lang="ru-RU" sz="1800" dirty="0" smtClean="0"/>
          </a:p>
          <a:p>
            <a:pPr marL="95250" indent="266700" algn="just">
              <a:buNone/>
            </a:pPr>
            <a:r>
              <a:rPr lang="ru-RU" sz="1800" dirty="0" smtClean="0"/>
              <a:t>Наши действия:</a:t>
            </a:r>
          </a:p>
          <a:p>
            <a:pPr marL="95250" indent="266700" algn="just">
              <a:buAutoNum type="arabicPeriod"/>
            </a:pPr>
            <a:r>
              <a:rPr lang="ru-RU" sz="1800" u="sng" dirty="0" smtClean="0"/>
              <a:t>Перед распечаткой необходимо выполнить команду «Предварительный просмотр»</a:t>
            </a:r>
          </a:p>
          <a:p>
            <a:pPr marL="95250" indent="266700" algn="just">
              <a:buAutoNum type="arabicPeriod"/>
            </a:pPr>
            <a:r>
              <a:rPr lang="ru-RU" sz="1800" dirty="0" smtClean="0"/>
              <a:t>Выбираем нужный масштаб просмотра</a:t>
            </a:r>
          </a:p>
          <a:p>
            <a:pPr marL="95250" indent="266700" algn="just">
              <a:buAutoNum type="arabicPeriod"/>
            </a:pPr>
            <a:r>
              <a:rPr lang="ru-RU" sz="1800" dirty="0" smtClean="0"/>
              <a:t>Просматриваем  весь документ</a:t>
            </a:r>
          </a:p>
          <a:p>
            <a:pPr marL="95250" indent="266700" algn="just">
              <a:buAutoNum type="arabicPeriod"/>
            </a:pPr>
            <a:r>
              <a:rPr lang="ru-RU" sz="1800" dirty="0" smtClean="0"/>
              <a:t>Закрываем окно «Предварительного просмотра»</a:t>
            </a:r>
          </a:p>
          <a:p>
            <a:pPr marL="95250" indent="266700" algn="just">
              <a:buAutoNum type="arabicPeriod"/>
            </a:pPr>
            <a:endParaRPr lang="ru-RU" sz="1800" dirty="0" smtClean="0"/>
          </a:p>
          <a:p>
            <a:pPr marL="95250" indent="266700" algn="just">
              <a:buAutoNum type="arabicPeriod"/>
            </a:pPr>
            <a:r>
              <a:rPr lang="ru-RU" sz="1800" u="sng" dirty="0" smtClean="0"/>
              <a:t>После того, как Вы убедились, что документ выглядит так, как вам нужно, </a:t>
            </a:r>
          </a:p>
          <a:p>
            <a:pPr marL="95250" indent="266700" algn="just">
              <a:buNone/>
            </a:pPr>
            <a:r>
              <a:rPr lang="ru-RU" sz="1800" u="sng" dirty="0" smtClean="0"/>
              <a:t>его можно распечатать.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000" b="1" u="sng" dirty="0" smtClean="0">
                <a:solidFill>
                  <a:srgbClr val="FF0000"/>
                </a:solidFill>
              </a:rPr>
              <a:t>ПЕЧАТЬ   ДОКУМЕНТА</a:t>
            </a:r>
            <a:endParaRPr lang="ru-RU" sz="3000" b="1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24666"/>
          </a:xfrm>
        </p:spPr>
        <p:txBody>
          <a:bodyPr>
            <a:normAutofit/>
          </a:bodyPr>
          <a:lstStyle/>
          <a:p>
            <a:pPr marL="95250" indent="266700" algn="just">
              <a:buAutoNum type="arabicPeriod"/>
            </a:pPr>
            <a:r>
              <a:rPr lang="ru-RU" sz="1800" u="sng" dirty="0" smtClean="0"/>
              <a:t>Начинаем работу с кнопки «</a:t>
            </a:r>
            <a:r>
              <a:rPr lang="en-US" sz="1800" u="sng" dirty="0" smtClean="0"/>
              <a:t>Office</a:t>
            </a:r>
            <a:r>
              <a:rPr lang="ru-RU" sz="1800" u="sng" dirty="0" smtClean="0"/>
              <a:t>».</a:t>
            </a:r>
          </a:p>
          <a:p>
            <a:pPr marL="95250" indent="266700" algn="just">
              <a:buAutoNum type="arabicPeriod"/>
            </a:pPr>
            <a:r>
              <a:rPr lang="ru-RU" sz="1800" u="sng" dirty="0" smtClean="0"/>
              <a:t>Выбираем команду «Печать».</a:t>
            </a:r>
          </a:p>
          <a:p>
            <a:pPr marL="95250" indent="266700" algn="just">
              <a:buAutoNum type="arabicPeriod"/>
            </a:pPr>
            <a:r>
              <a:rPr lang="ru-RU" sz="1800" dirty="0" smtClean="0"/>
              <a:t>После выполнения данной команды появится </a:t>
            </a:r>
            <a:r>
              <a:rPr lang="ru-RU" sz="1800" u="sng" dirty="0" smtClean="0"/>
              <a:t>диалоговое окно «Печать документа», в котором можно выбрать принтер для печати, установить количество необходимых копий. </a:t>
            </a:r>
          </a:p>
          <a:p>
            <a:pPr marL="434975" algn="just">
              <a:buAutoNum type="arabicPeriod" startAt="4"/>
            </a:pPr>
            <a:r>
              <a:rPr lang="ru-RU" sz="1800" dirty="0" smtClean="0"/>
              <a:t>Для начала работы принтера </a:t>
            </a:r>
            <a:r>
              <a:rPr lang="ru-RU" sz="1800" u="sng" dirty="0" smtClean="0"/>
              <a:t>нужно щелкнуть на кнопке </a:t>
            </a:r>
            <a:r>
              <a:rPr lang="ru-RU" sz="1800" b="1" u="sng" dirty="0" smtClean="0"/>
              <a:t>Печать</a:t>
            </a:r>
            <a:r>
              <a:rPr lang="ru-RU" sz="1800" b="1" dirty="0" smtClean="0"/>
              <a:t>. </a:t>
            </a:r>
          </a:p>
          <a:p>
            <a:pPr marL="434975" algn="just">
              <a:buAutoNum type="arabicPeriod" startAt="4"/>
            </a:pPr>
            <a:endParaRPr lang="ru-RU" sz="1800" b="1" dirty="0" smtClean="0"/>
          </a:p>
          <a:p>
            <a:pPr marL="434975" algn="just">
              <a:buAutoNum type="arabicPeriod" startAt="4"/>
            </a:pPr>
            <a:r>
              <a:rPr lang="ru-RU" sz="1800" b="1" u="sng" dirty="0" smtClean="0"/>
              <a:t>Для быстрой печати </a:t>
            </a:r>
            <a:r>
              <a:rPr lang="ru-RU" sz="1800" u="sng" dirty="0" smtClean="0"/>
              <a:t>на панели инструментов доступна команда «Печать», а также можно использовать комбинацию клавиш </a:t>
            </a:r>
            <a:r>
              <a:rPr lang="ru-RU" sz="1800" u="sng" dirty="0" err="1" smtClean="0"/>
              <a:t>Ctrl+P</a:t>
            </a:r>
            <a:r>
              <a:rPr lang="ru-RU" sz="1800" u="sng" dirty="0" smtClean="0"/>
              <a:t>.</a:t>
            </a:r>
          </a:p>
          <a:p>
            <a:pPr marL="95250" indent="266700" algn="just">
              <a:buAutoNum type="arabicPeriod"/>
            </a:pPr>
            <a:endParaRPr lang="ru-RU" sz="1800" b="1" dirty="0" smtClean="0"/>
          </a:p>
          <a:p>
            <a:pPr marL="95250" indent="266700" algn="just">
              <a:buAutoNum type="arabicPeriod"/>
            </a:pPr>
            <a:endParaRPr lang="ru-RU" sz="1800" dirty="0" smtClean="0"/>
          </a:p>
          <a:p>
            <a:pPr marL="95250" indent="266700" algn="just">
              <a:buNone/>
            </a:pPr>
            <a:r>
              <a:rPr lang="ru-RU" sz="1800" dirty="0" smtClean="0"/>
              <a:t>Внимание:</a:t>
            </a:r>
          </a:p>
          <a:p>
            <a:pPr marL="95250" indent="266700" algn="just">
              <a:buNone/>
            </a:pPr>
            <a:r>
              <a:rPr lang="ru-RU" sz="1800" dirty="0" smtClean="0"/>
              <a:t>Пока не распечатаются все страницы документа, а их может быть много (100, 200 и т.д.) принтер не успокоится.</a:t>
            </a:r>
          </a:p>
          <a:p>
            <a:pPr marL="95250" indent="266700" algn="just">
              <a:buNone/>
            </a:pPr>
            <a:r>
              <a:rPr lang="ru-RU" sz="1800" u="sng" dirty="0" smtClean="0"/>
              <a:t>Если нужно распечатать  несколько страниц большого документа, то номера страниц следует указать через запятую (1, 4, 7, 10), или если страницы идут  чередом друг за другом , то  номера страниц  можно указать через тире (1-6, 34-58).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585791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Ответьте на вопросы: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чего нужен принтер?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Почему принтер является дополнительным устройством?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необходимо установить для правильной работы принтера?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бывают принтеры?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принтеры чаще используются? Почему?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Последнее время получили широкое распространение </a:t>
            </a:r>
            <a:r>
              <a:rPr lang="ru-RU" dirty="0" smtClean="0">
                <a:hlinkClick r:id="rId2" tooltip="Многофункциональное устройство"/>
              </a:rPr>
              <a:t>многофункциональные устройства</a:t>
            </a:r>
            <a:r>
              <a:rPr lang="ru-RU" dirty="0" smtClean="0"/>
              <a:t>? Что это такое?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ечать документа\2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5357842" cy="5357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357166"/>
            <a:ext cx="4132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Многофункциональное устройство"/>
              </a:rPr>
              <a:t>Многофункциональное устройство 3 в 1</a:t>
            </a:r>
          </a:p>
          <a:p>
            <a:pPr algn="ctr"/>
            <a:r>
              <a:rPr lang="ru-RU" dirty="0" smtClean="0">
                <a:hlinkClick r:id="rId3" tooltip="Многофункциональное устройство"/>
              </a:rPr>
              <a:t>(принтер, сканер, копир)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r>
              <a:rPr lang="ru-RU" dirty="0" smtClean="0"/>
              <a:t>:  </a:t>
            </a:r>
          </a:p>
          <a:p>
            <a:pPr>
              <a:buNone/>
            </a:pPr>
            <a:r>
              <a:rPr lang="ru-RU" dirty="0" smtClean="0"/>
              <a:t>1) Выучить конспект.</a:t>
            </a:r>
          </a:p>
          <a:p>
            <a:pPr>
              <a:buNone/>
            </a:pPr>
            <a:r>
              <a:rPr lang="ru-RU" dirty="0" smtClean="0"/>
              <a:t>2) Подготовить информацию о достоинствах и недостатках одного из типов принтеров:</a:t>
            </a:r>
          </a:p>
          <a:p>
            <a:pPr marL="514350" indent="-155575">
              <a:buNone/>
            </a:pPr>
            <a:r>
              <a:rPr lang="ru-RU" dirty="0" smtClean="0"/>
              <a:t>а) матричный; </a:t>
            </a:r>
          </a:p>
          <a:p>
            <a:pPr marL="514350" indent="-155575">
              <a:buNone/>
            </a:pPr>
            <a:r>
              <a:rPr lang="ru-RU" dirty="0" smtClean="0"/>
              <a:t>б) струйный;</a:t>
            </a:r>
          </a:p>
          <a:p>
            <a:pPr marL="514350" indent="-155575">
              <a:buNone/>
            </a:pPr>
            <a:r>
              <a:rPr lang="ru-RU" dirty="0" smtClean="0"/>
              <a:t>в) лазерный.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1889448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Цели урока:</a:t>
            </a:r>
            <a:br>
              <a:rPr lang="ru-RU" sz="2500" b="1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1.  Получить представление об устройстве распечатки  текста – Принтер;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2. Научиться подготавливать документ к печати;</a:t>
            </a:r>
            <a:br>
              <a:rPr lang="ru-RU" sz="2500" dirty="0" smtClean="0"/>
            </a:br>
            <a:r>
              <a:rPr lang="ru-RU" sz="2500" dirty="0" smtClean="0"/>
              <a:t> </a:t>
            </a:r>
            <a:br>
              <a:rPr lang="ru-RU" sz="2500" dirty="0" smtClean="0"/>
            </a:br>
            <a:r>
              <a:rPr lang="ru-RU" sz="2500" dirty="0" smtClean="0"/>
              <a:t>3. Научиться отправлять на печать готовые документы.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n&amp;Lena\Desktop\печать документ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70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0"/>
            <a:ext cx="394210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информации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2706" y="692696"/>
            <a:ext cx="264162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зрительная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861954"/>
            <a:ext cx="216642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звуковая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158098"/>
            <a:ext cx="21711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вкусовая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365104"/>
            <a:ext cx="261161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тактильная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5877272"/>
            <a:ext cx="382572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35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инф-ция</a:t>
            </a:r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 запахе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0"/>
            <a:ext cx="679897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Виды компьютерной (цифровой) </a:t>
            </a:r>
          </a:p>
          <a:p>
            <a:pPr algn="ctr"/>
            <a:r>
              <a:rPr lang="ru-RU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информации</a:t>
            </a:r>
            <a:endParaRPr lang="ru-RU" sz="3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2684" t="27376" r="59052" b="49430"/>
          <a:stretch>
            <a:fillRect/>
          </a:stretch>
        </p:blipFill>
        <p:spPr bwMode="auto">
          <a:xfrm>
            <a:off x="1285852" y="471488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50721" t="15589" r="35833" b="50242"/>
          <a:stretch>
            <a:fillRect/>
          </a:stretch>
        </p:blipFill>
        <p:spPr bwMode="auto">
          <a:xfrm>
            <a:off x="6357950" y="1142984"/>
            <a:ext cx="19442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22892" t="51438" r="61505" b="13029"/>
          <a:stretch>
            <a:fillRect/>
          </a:stretch>
        </p:blipFill>
        <p:spPr bwMode="auto">
          <a:xfrm>
            <a:off x="642910" y="1214422"/>
            <a:ext cx="2088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48214" t="42674" r="32590" b="21391"/>
          <a:stretch>
            <a:fillRect/>
          </a:stretch>
        </p:blipFill>
        <p:spPr bwMode="auto">
          <a:xfrm>
            <a:off x="3428992" y="1214422"/>
            <a:ext cx="22322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3714752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Текстовая информация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3714752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Графическая информация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074" y="3710234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Аудио- информация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7686" y="5286388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Видео-информация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an&amp;Lena\Desktop\печать документа\наск2.jpg"/>
          <p:cNvPicPr>
            <a:picLocks noChangeAspect="1" noChangeArrowheads="1"/>
          </p:cNvPicPr>
          <p:nvPr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556792"/>
            <a:ext cx="9144000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Немного об истории</a:t>
            </a:r>
          </a:p>
          <a:p>
            <a:pPr algn="ctr"/>
            <a:r>
              <a:rPr lang="ru-RU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«носителей информации»</a:t>
            </a:r>
            <a:endParaRPr lang="ru-RU" sz="7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«носители информации»</a:t>
            </a:r>
            <a:endParaRPr lang="ru-RU" dirty="0"/>
          </a:p>
        </p:txBody>
      </p:sp>
      <p:pic>
        <p:nvPicPr>
          <p:cNvPr id="2050" name="Picture 2" descr="C:\Users\Alan&amp;Lena\Desktop\печать документа\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4389120" cy="3215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9675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Потребность обмениваться информацией и оставлять письменные свидетельства о своей жизни существовала у человека всегда. </a:t>
            </a:r>
            <a:endParaRPr lang="ru-RU" dirty="0"/>
          </a:p>
        </p:txBody>
      </p:sp>
      <p:pic>
        <p:nvPicPr>
          <p:cNvPr id="2051" name="Picture 3" descr="C:\Users\Alan&amp;Lena\Desktop\печать документа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801078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4016" y="5373216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Древние люди рисовали на скалах быков и оленей, на которых они охотились.  </a:t>
            </a:r>
          </a:p>
          <a:p>
            <a:pPr indent="361950" algn="just"/>
            <a:r>
              <a:rPr lang="ru-RU" dirty="0" smtClean="0"/>
              <a:t>Но рисунки, сделанные углём или глиной, смывало дождём. Тогда первобытные художники стали выбивать силуэты животных на скалах острым камнем.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143000"/>
          </a:xfrm>
        </p:spPr>
        <p:txBody>
          <a:bodyPr>
            <a:normAutofit/>
          </a:bodyPr>
          <a:lstStyle/>
          <a:p>
            <a:pPr indent="268288" algn="just"/>
            <a:r>
              <a:rPr lang="ru-RU" sz="1800" dirty="0" smtClean="0"/>
              <a:t>Однако долбить камень — удовольствие сомнительное. Со временем человек стал изобретать всё новые и новые способы передачи и хранения информации:</a:t>
            </a:r>
            <a:br>
              <a:rPr lang="ru-RU" sz="1800" dirty="0" smtClean="0"/>
            </a:br>
            <a:r>
              <a:rPr lang="ru-RU" sz="1800" dirty="0" smtClean="0"/>
              <a:t>глиняные таблички, узелковое письмо, деревянные дощечки, кожа животных.</a:t>
            </a:r>
            <a:endParaRPr lang="ru-RU" sz="1800" dirty="0"/>
          </a:p>
        </p:txBody>
      </p:sp>
      <p:pic>
        <p:nvPicPr>
          <p:cNvPr id="3074" name="Picture 2" descr="C:\Users\Alan&amp;Lena\Desktop\печать документа\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32264" cy="2924944"/>
          </a:xfrm>
          <a:prstGeom prst="rect">
            <a:avLst/>
          </a:prstGeom>
          <a:noFill/>
        </p:spPr>
      </p:pic>
      <p:pic>
        <p:nvPicPr>
          <p:cNvPr id="3075" name="Picture 3" descr="C:\Users\Alan&amp;Lena\Desktop\печать документа\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2" y="4149080"/>
            <a:ext cx="5577188" cy="2708920"/>
          </a:xfrm>
          <a:prstGeom prst="rect">
            <a:avLst/>
          </a:prstGeom>
          <a:noFill/>
        </p:spPr>
      </p:pic>
      <p:pic>
        <p:nvPicPr>
          <p:cNvPr id="3076" name="Picture 4" descr="C:\Users\Alan&amp;Lena\Desktop\печать документа\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995936" cy="2922741"/>
          </a:xfrm>
          <a:prstGeom prst="rect">
            <a:avLst/>
          </a:prstGeom>
          <a:noFill/>
        </p:spPr>
      </p:pic>
      <p:pic>
        <p:nvPicPr>
          <p:cNvPr id="3077" name="Picture 5" descr="C:\Users\Alan&amp;Lena\Desktop\печать документа\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43040"/>
            <a:ext cx="2051720" cy="28149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an&amp;Lena\Desktop\печать документа\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1" y="3426753"/>
            <a:ext cx="2428860" cy="3431247"/>
          </a:xfrm>
          <a:prstGeom prst="rect">
            <a:avLst/>
          </a:prstGeom>
          <a:noFill/>
        </p:spPr>
      </p:pic>
      <p:pic>
        <p:nvPicPr>
          <p:cNvPr id="4099" name="Picture 3" descr="C:\Users\Alan&amp;Lena\Desktop\печать документа\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6500826" cy="34361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00438"/>
            <a:ext cx="6572296" cy="314327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endParaRPr lang="ru-RU" sz="1800" dirty="0" smtClean="0"/>
          </a:p>
          <a:p>
            <a:pPr marL="0" indent="361950" algn="just">
              <a:buNone/>
            </a:pPr>
            <a:r>
              <a:rPr lang="ru-RU" sz="1800" dirty="0" smtClean="0"/>
              <a:t>У всех существовавших до бумаги «носителей информации», конечно, были недостатки. </a:t>
            </a:r>
          </a:p>
          <a:p>
            <a:pPr marL="0" indent="361950" algn="just">
              <a:buNone/>
            </a:pPr>
            <a:r>
              <a:rPr lang="ru-RU" sz="1800" dirty="0" smtClean="0"/>
              <a:t>Наконец, китайский император </a:t>
            </a:r>
            <a:r>
              <a:rPr lang="ru-RU" sz="1800" dirty="0" err="1" smtClean="0"/>
              <a:t>Лю</a:t>
            </a:r>
            <a:r>
              <a:rPr lang="ru-RU" sz="1800" dirty="0" smtClean="0"/>
              <a:t> </a:t>
            </a:r>
            <a:r>
              <a:rPr lang="ru-RU" sz="1800" dirty="0" err="1" smtClean="0"/>
              <a:t>Чжао</a:t>
            </a:r>
            <a:r>
              <a:rPr lang="ru-RU" sz="1800" dirty="0" smtClean="0"/>
              <a:t>, неудовлетворённый ни одним способом записи текстов, приказал найти им достойную замену. Чиновники крепко озаботились, и один из них — </a:t>
            </a:r>
            <a:r>
              <a:rPr lang="ru-RU" sz="1800" dirty="0" err="1" smtClean="0"/>
              <a:t>Цай</a:t>
            </a:r>
            <a:r>
              <a:rPr lang="ru-RU" sz="1800" dirty="0" smtClean="0"/>
              <a:t> Лунь — придумал-таки ту самую бумагу, способ производства которой со времени её изобретения (в 105 году н.э.) почти не изменился. 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ВНИМАНИЕ!!!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Проблема переработки бумаги.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Дело в том, что бумажное производство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наносит вред окружающей среде.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Во-первых,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основным сырьём для бумаги служит древесина.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Во-вторых,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 технологии её производства используется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много химических веществ,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которые вместе с водой попадают в почву и водоёмы.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b="1" dirty="0" smtClean="0">
              <a:solidFill>
                <a:srgbClr val="FF0000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cs typeface="Times New Roman" pitchFamily="18" charset="0"/>
              </a:rPr>
              <a:t>Берегите природу, аккуратнее относитесь к бумажным носителям!!!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618</Words>
  <Application>Microsoft Office PowerPoint</Application>
  <PresentationFormat>Экран (4:3)</PresentationFormat>
  <Paragraphs>192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    Цели урока:  1.  Получить представление об устройстве распечатки  текста – Принтер;  2. Научиться подготавливать документ к печати;   3. Научиться отправлять на печать готовые документы. </vt:lpstr>
      <vt:lpstr>Слайд 3</vt:lpstr>
      <vt:lpstr>Слайд 4</vt:lpstr>
      <vt:lpstr>Слайд 5</vt:lpstr>
      <vt:lpstr>Первые «носители информации»</vt:lpstr>
      <vt:lpstr>Однако долбить камень — удовольствие сомнительное. Со временем человек стал изобретать всё новые и новые способы передачи и хранения информации: глиняные таблички, узелковое письмо, деревянные дощечки, кожа животных.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ПОДГОТОВКА ДОКУМЕНТА К ПЕЧАТИ</vt:lpstr>
      <vt:lpstr>ПЕЧАТЬ   ДОКУМЕНТА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Alan&amp;Lena</dc:creator>
  <cp:lastModifiedBy>Учитель</cp:lastModifiedBy>
  <cp:revision>106</cp:revision>
  <dcterms:created xsi:type="dcterms:W3CDTF">2013-04-08T17:46:47Z</dcterms:created>
  <dcterms:modified xsi:type="dcterms:W3CDTF">2013-08-02T09:24:46Z</dcterms:modified>
</cp:coreProperties>
</file>