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094C81-F987-477D-BAED-47DEE398CB1E}" type="datetimeFigureOut">
              <a:rPr lang="ru-RU" smtClean="0"/>
              <a:t>03.11.2013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4CBFF1-FFC8-47E3-B548-756C92A11A8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Политическая раздробленность на </a:t>
            </a:r>
            <a:r>
              <a:rPr lang="ru-RU" dirty="0" err="1" smtClean="0"/>
              <a:t>руси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Презентация к уроку истории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Всеволод Большое Гнездо</a:t>
            </a:r>
            <a:br>
              <a:rPr lang="ru-RU" dirty="0" smtClean="0"/>
            </a:br>
            <a:r>
              <a:rPr lang="ru-RU" dirty="0" smtClean="0"/>
              <a:t>(1176</a:t>
            </a:r>
            <a:r>
              <a:rPr lang="ru-RU" dirty="0" smtClean="0">
                <a:cs typeface="Times New Roman" pitchFamily="18" charset="0"/>
              </a:rPr>
              <a:t>–</a:t>
            </a:r>
            <a:r>
              <a:rPr lang="ru-RU" dirty="0" smtClean="0"/>
              <a:t>1212 гг.)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Правил Владимиро-Суздальским княжеством.</a:t>
            </a:r>
          </a:p>
          <a:p>
            <a:pPr>
              <a:lnSpc>
                <a:spcPct val="110000"/>
              </a:lnSpc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Свое прозвище получил как отец 12 детей : 8 сыновей и 4 дочерей.</a:t>
            </a:r>
          </a:p>
          <a:p>
            <a:pPr>
              <a:lnSpc>
                <a:spcPct val="110000"/>
              </a:lnSpc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Его полки ходили на Волжскую </a:t>
            </a:r>
            <a:r>
              <a:rPr lang="ru-RU" dirty="0" err="1" smtClean="0">
                <a:latin typeface="Tahoma" pitchFamily="34" charset="0"/>
                <a:cs typeface="Tahoma" pitchFamily="34" charset="0"/>
              </a:rPr>
              <a:t>Булгарию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, на половцев, на Рязань</a:t>
            </a:r>
          </a:p>
          <a:p>
            <a:pPr>
              <a:lnSpc>
                <a:spcPct val="110000"/>
              </a:lnSpc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Первым присвоил себе </a:t>
            </a:r>
            <a:r>
              <a:rPr lang="ru-RU" u="sng" dirty="0" smtClean="0">
                <a:latin typeface="Tahoma" pitchFamily="34" charset="0"/>
                <a:cs typeface="Tahoma" pitchFamily="34" charset="0"/>
              </a:rPr>
              <a:t>титул великого князя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 Владимирского.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Господин Великий Новгород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Природно-географические </a:t>
            </a:r>
            <a:r>
              <a:rPr lang="ru-RU" dirty="0" smtClean="0"/>
              <a:t>условия</a:t>
            </a:r>
          </a:p>
          <a:p>
            <a:pPr>
              <a:defRPr/>
            </a:pPr>
            <a:r>
              <a:rPr lang="ru-RU" dirty="0" smtClean="0"/>
              <a:t>Владения </a:t>
            </a:r>
            <a:r>
              <a:rPr lang="ru-RU" dirty="0" smtClean="0"/>
              <a:t>Господина Великого Новгорода простирались от побережья </a:t>
            </a:r>
            <a:r>
              <a:rPr lang="ru-RU" b="1" dirty="0" smtClean="0"/>
              <a:t>Белого моря </a:t>
            </a:r>
            <a:r>
              <a:rPr lang="ru-RU" dirty="0" smtClean="0"/>
              <a:t>до </a:t>
            </a:r>
            <a:r>
              <a:rPr lang="ru-RU" b="1" dirty="0" smtClean="0"/>
              <a:t>междуречья Волги и Оки</a:t>
            </a:r>
            <a:r>
              <a:rPr lang="ru-RU" dirty="0" smtClean="0"/>
              <a:t>, от </a:t>
            </a:r>
            <a:r>
              <a:rPr lang="ru-RU" b="1" dirty="0" smtClean="0"/>
              <a:t>Финского залива до Северной Двины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dirty="0" smtClean="0"/>
              <a:t>Столица – Новгород Великий.</a:t>
            </a:r>
          </a:p>
          <a:p>
            <a:pPr>
              <a:defRPr/>
            </a:pPr>
            <a:r>
              <a:rPr lang="ru-RU" dirty="0" smtClean="0"/>
              <a:t>Крупнейшие города: Псков, Ладога, Торжок.</a:t>
            </a:r>
          </a:p>
          <a:p>
            <a:pPr>
              <a:defRPr/>
            </a:pPr>
            <a:r>
              <a:rPr lang="ru-RU" dirty="0" smtClean="0"/>
              <a:t>Реки, озера :  р.Волхов, р. Нева, оз.Ильмень,</a:t>
            </a:r>
          </a:p>
          <a:p>
            <a:pPr>
              <a:buNone/>
              <a:defRPr/>
            </a:pPr>
            <a:r>
              <a:rPr lang="ru-RU" dirty="0" smtClean="0"/>
              <a:t>Ладожское озеро и др.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 smtClean="0"/>
              <a:t> Климат холодный, бедные почвы, обилие болот.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социально-экономического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Благодаря такому географическому положению город не испытывал набегов кочевников, находился на перекрестке торговых путей, связывающих Западную Европу с Русью.</a:t>
            </a:r>
          </a:p>
          <a:p>
            <a:pPr>
              <a:defRPr/>
            </a:pPr>
            <a:r>
              <a:rPr lang="ru-RU" dirty="0" smtClean="0"/>
              <a:t>Через Новгород проходил </a:t>
            </a:r>
            <a:r>
              <a:rPr lang="ru-RU" b="1" dirty="0" smtClean="0"/>
              <a:t>торговый путь «из варяг в греки», </a:t>
            </a:r>
            <a:r>
              <a:rPr lang="ru-RU" dirty="0" smtClean="0"/>
              <a:t>путь в </a:t>
            </a:r>
            <a:r>
              <a:rPr lang="ru-RU" b="1" dirty="0" smtClean="0"/>
              <a:t>Южную Прибалтику</a:t>
            </a:r>
            <a:r>
              <a:rPr lang="ru-RU" dirty="0" smtClean="0"/>
              <a:t>, в </a:t>
            </a:r>
            <a:r>
              <a:rPr lang="ru-RU" b="1" dirty="0" smtClean="0"/>
              <a:t>немецкие</a:t>
            </a:r>
            <a:r>
              <a:rPr lang="ru-RU" dirty="0" smtClean="0"/>
              <a:t> </a:t>
            </a:r>
            <a:r>
              <a:rPr lang="ru-RU" b="1" dirty="0" smtClean="0"/>
              <a:t>земли</a:t>
            </a:r>
            <a:r>
              <a:rPr lang="ru-RU" dirty="0" smtClean="0"/>
              <a:t>, в </a:t>
            </a:r>
            <a:r>
              <a:rPr lang="ru-RU" b="1" dirty="0" smtClean="0"/>
              <a:t>Швецию</a:t>
            </a:r>
            <a:r>
              <a:rPr lang="ru-RU" dirty="0" smtClean="0"/>
              <a:t> и </a:t>
            </a:r>
            <a:r>
              <a:rPr lang="ru-RU" b="1" dirty="0" smtClean="0"/>
              <a:t>Норвегию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dirty="0" smtClean="0"/>
              <a:t>Новгород торговал также с </a:t>
            </a:r>
            <a:r>
              <a:rPr lang="ru-RU" b="1" dirty="0" smtClean="0"/>
              <a:t>Волжской </a:t>
            </a:r>
            <a:r>
              <a:rPr lang="ru-RU" b="1" dirty="0" err="1" smtClean="0"/>
              <a:t>Булгарией</a:t>
            </a:r>
            <a:r>
              <a:rPr lang="ru-RU" dirty="0" smtClean="0"/>
              <a:t>, со </a:t>
            </a:r>
            <a:r>
              <a:rPr lang="ru-RU" b="1" dirty="0" smtClean="0"/>
              <a:t>странами Востока</a:t>
            </a:r>
            <a:r>
              <a:rPr lang="ru-RU" dirty="0" smtClean="0"/>
              <a:t>.</a:t>
            </a:r>
          </a:p>
          <a:p>
            <a:pPr>
              <a:defRPr/>
            </a:pPr>
            <a:r>
              <a:rPr lang="ru-RU" dirty="0" smtClean="0"/>
              <a:t>Важнейший торговый партнер Новгорода –</a:t>
            </a:r>
            <a:r>
              <a:rPr lang="ru-RU" b="1" dirty="0" smtClean="0"/>
              <a:t>Ганзейский союз германских вольных городов (70 городов) </a:t>
            </a:r>
          </a:p>
          <a:p>
            <a:pPr>
              <a:defRPr/>
            </a:pPr>
            <a:r>
              <a:rPr lang="ru-RU" dirty="0" smtClean="0"/>
              <a:t>Ганза – «союз», «товарищество».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социально-экономического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dirty="0" smtClean="0"/>
              <a:t>Основу экономики составляла торговля.</a:t>
            </a:r>
          </a:p>
          <a:p>
            <a:pPr>
              <a:defRPr/>
            </a:pPr>
            <a:r>
              <a:rPr lang="ru-RU" dirty="0" smtClean="0"/>
              <a:t>Поэтому богатели местные </a:t>
            </a:r>
            <a:r>
              <a:rPr lang="ru-RU" b="1" dirty="0" smtClean="0"/>
              <a:t>купцы и горожане.</a:t>
            </a:r>
          </a:p>
          <a:p>
            <a:pPr>
              <a:defRPr/>
            </a:pPr>
            <a:r>
              <a:rPr lang="ru-RU" dirty="0" smtClean="0"/>
              <a:t>Верхушку новгородского общества составляла замкнутая каста </a:t>
            </a:r>
            <a:r>
              <a:rPr lang="ru-RU" b="1" dirty="0" smtClean="0"/>
              <a:t>бояр</a:t>
            </a:r>
            <a:r>
              <a:rPr lang="ru-RU" dirty="0" smtClean="0"/>
              <a:t>. (см. учебник, с. 57)</a:t>
            </a:r>
          </a:p>
          <a:p>
            <a:pPr>
              <a:defRPr/>
            </a:pPr>
            <a:r>
              <a:rPr lang="ru-RU" b="1" dirty="0" smtClean="0"/>
              <a:t>Боярство</a:t>
            </a:r>
            <a:r>
              <a:rPr lang="ru-RU" dirty="0" smtClean="0"/>
              <a:t> было тесно связано с </a:t>
            </a:r>
            <a:r>
              <a:rPr lang="ru-RU" b="1" dirty="0" smtClean="0"/>
              <a:t>купечеством</a:t>
            </a:r>
            <a:r>
              <a:rPr lang="ru-RU" dirty="0" smtClean="0"/>
              <a:t>, т.к. именно их земельные владения, леса, рыбные угодья давали основную торговую продукцию – пушнину, мед, воск, рыбу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Политический строй Великого Новгорода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ru-RU" b="1" dirty="0" smtClean="0"/>
              <a:t>Боярская республика .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Характерной ее чертой являлось сочетание республиканских порядков и княжеских органов власти.</a:t>
            </a:r>
          </a:p>
          <a:p>
            <a:pPr>
              <a:defRPr/>
            </a:pPr>
            <a:r>
              <a:rPr lang="ru-RU" dirty="0" smtClean="0"/>
              <a:t>На </a:t>
            </a:r>
            <a:r>
              <a:rPr lang="ru-RU" b="1" dirty="0" smtClean="0"/>
              <a:t>вече</a:t>
            </a:r>
            <a:r>
              <a:rPr lang="ru-RU" dirty="0" smtClean="0"/>
              <a:t> избиралась высшая новгородская администрация- </a:t>
            </a:r>
            <a:r>
              <a:rPr lang="ru-RU" i="1" dirty="0" smtClean="0"/>
              <a:t>посадник, тысяцкий и архиепископ.</a:t>
            </a:r>
          </a:p>
          <a:p>
            <a:pPr>
              <a:defRPr/>
            </a:pPr>
            <a:r>
              <a:rPr lang="ru-RU" b="1" dirty="0" smtClean="0"/>
              <a:t>Вече</a:t>
            </a:r>
            <a:r>
              <a:rPr lang="ru-RU" dirty="0" smtClean="0"/>
              <a:t> – собрание мужского населения города, орган государственного самоуправления на Руси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8" indent="-342900">
              <a:buSzPct val="70000"/>
              <a:buFont typeface="Wingdings 2"/>
              <a:buChar char=""/>
            </a:pPr>
            <a:r>
              <a:rPr lang="ru-RU" sz="4000" dirty="0" smtClean="0"/>
              <a:t>Феодальная раздробленность – это закономерный этап развития государства, новая форма организации государственности в условиях дальнейшего развития феодального способа производства.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Причины феодальной раздробленности: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господство натурального хозяйства;</a:t>
            </a:r>
          </a:p>
          <a:p>
            <a:r>
              <a:rPr lang="ru-RU" dirty="0" smtClean="0"/>
              <a:t>слабые внешнеэкономические связями между княжествами;</a:t>
            </a:r>
          </a:p>
          <a:p>
            <a:r>
              <a:rPr lang="ru-RU" dirty="0" smtClean="0"/>
              <a:t> многие древнерусские князья стремились выйти из-под власти киевского князя;</a:t>
            </a:r>
          </a:p>
          <a:p>
            <a:r>
              <a:rPr lang="ru-RU" dirty="0" smtClean="0"/>
              <a:t>ослабление власти Киева;</a:t>
            </a:r>
          </a:p>
          <a:p>
            <a:r>
              <a:rPr lang="ru-RU" dirty="0" smtClean="0"/>
              <a:t>появление и расцвет новых древнерусских городов.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340768"/>
            <a:ext cx="475252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Ростово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– Суздальское </a:t>
            </a:r>
          </a:p>
          <a:p>
            <a:pPr marL="0" indent="0" algn="ctr">
              <a:lnSpc>
                <a:spcPct val="80000"/>
              </a:lnSpc>
              <a:buNone/>
              <a:defRPr/>
            </a:pP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(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Владимиро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 – Суздальское ) княжество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r>
              <a:rPr lang="ru-RU" dirty="0" smtClean="0"/>
              <a:t>Особенности природно-географических условий Северо-Восточной Руси</a:t>
            </a:r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Земля была надежно защищена от вторжений густыми, непроходимыми лесами;</a:t>
            </a:r>
          </a:p>
          <a:p>
            <a:pPr>
              <a:defRPr/>
            </a:pPr>
            <a:r>
              <a:rPr lang="ru-RU" dirty="0" smtClean="0"/>
              <a:t>Среди лесов располагались массивы плодородных земель( </a:t>
            </a:r>
            <a:r>
              <a:rPr lang="ru-RU" b="1" dirty="0" err="1" smtClean="0"/>
              <a:t>ополье</a:t>
            </a:r>
            <a:r>
              <a:rPr lang="ru-RU" dirty="0" smtClean="0"/>
              <a:t> – черноземные земли);</a:t>
            </a:r>
          </a:p>
          <a:p>
            <a:pPr>
              <a:defRPr/>
            </a:pPr>
            <a:r>
              <a:rPr lang="ru-RU" dirty="0" smtClean="0"/>
              <a:t>Великолепные заливные луга;</a:t>
            </a:r>
          </a:p>
          <a:p>
            <a:pPr>
              <a:defRPr/>
            </a:pPr>
            <a:r>
              <a:rPr lang="ru-RU" dirty="0" smtClean="0"/>
              <a:t>Наличие системы рек и озер (Ока, Волга, </a:t>
            </a:r>
            <a:r>
              <a:rPr lang="ru-RU" dirty="0" err="1" smtClean="0"/>
              <a:t>Клязьма</a:t>
            </a:r>
            <a:r>
              <a:rPr lang="ru-RU" dirty="0" smtClean="0"/>
              <a:t> и др.)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социально – экономического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dirty="0" smtClean="0"/>
              <a:t>Коренными жителями Залесского края являлись угро-финские племена: мурома, меря, весь.</a:t>
            </a:r>
          </a:p>
          <a:p>
            <a:pPr>
              <a:defRPr/>
            </a:pPr>
            <a:r>
              <a:rPr lang="en-US" b="1" dirty="0" smtClean="0"/>
              <a:t>VII – VIII </a:t>
            </a:r>
            <a:r>
              <a:rPr lang="ru-RU" b="1" dirty="0" smtClean="0"/>
              <a:t>вв.- </a:t>
            </a:r>
            <a:r>
              <a:rPr lang="ru-RU" dirty="0" smtClean="0"/>
              <a:t>здесь стали расселяться восточные славяне (вятичи и др.). </a:t>
            </a:r>
          </a:p>
          <a:p>
            <a:pPr>
              <a:defRPr/>
            </a:pPr>
            <a:r>
              <a:rPr lang="ru-RU" dirty="0" smtClean="0"/>
              <a:t>Славянская колонизация </a:t>
            </a:r>
            <a:r>
              <a:rPr lang="en-US" b="1" dirty="0" smtClean="0"/>
              <a:t>VIII – </a:t>
            </a:r>
            <a:r>
              <a:rPr lang="ru-RU" b="1" dirty="0" smtClean="0"/>
              <a:t>начала </a:t>
            </a:r>
            <a:r>
              <a:rPr lang="en-US" b="1" dirty="0" smtClean="0"/>
              <a:t>XI </a:t>
            </a:r>
            <a:r>
              <a:rPr lang="ru-RU" b="1" dirty="0" smtClean="0"/>
              <a:t>в</a:t>
            </a:r>
            <a:r>
              <a:rPr lang="ru-RU" dirty="0" smtClean="0"/>
              <a:t>. проходила мирно.</a:t>
            </a:r>
          </a:p>
          <a:p>
            <a:pPr>
              <a:defRPr/>
            </a:pPr>
            <a:r>
              <a:rPr lang="ru-RU" dirty="0" smtClean="0"/>
              <a:t>Возникли города. Старейший город – </a:t>
            </a:r>
            <a:r>
              <a:rPr lang="ru-RU" b="1" dirty="0" smtClean="0"/>
              <a:t>Ростов</a:t>
            </a:r>
            <a:r>
              <a:rPr lang="ru-RU" dirty="0" smtClean="0"/>
              <a:t>; за ним шел </a:t>
            </a:r>
            <a:r>
              <a:rPr lang="ru-RU" b="1" dirty="0" smtClean="0"/>
              <a:t>Суздаль</a:t>
            </a:r>
            <a:r>
              <a:rPr lang="ru-RU" dirty="0" smtClean="0"/>
              <a:t> ( </a:t>
            </a:r>
            <a:r>
              <a:rPr lang="ru-RU" b="1" dirty="0" smtClean="0"/>
              <a:t>1024 г.)</a:t>
            </a:r>
          </a:p>
          <a:p>
            <a:pPr>
              <a:defRPr/>
            </a:pPr>
            <a:r>
              <a:rPr lang="ru-RU" dirty="0" smtClean="0"/>
              <a:t> Владимир Мономах основал  город</a:t>
            </a:r>
            <a:r>
              <a:rPr lang="ru-RU" b="1" dirty="0" smtClean="0"/>
              <a:t> Владимир </a:t>
            </a:r>
            <a:r>
              <a:rPr lang="ru-RU" dirty="0" smtClean="0"/>
              <a:t>(</a:t>
            </a:r>
            <a:r>
              <a:rPr lang="ru-RU" b="1" dirty="0" smtClean="0"/>
              <a:t>1108 г.).</a:t>
            </a:r>
            <a:endParaRPr lang="ru-RU" b="1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Юрий Долгорукий (1125</a:t>
            </a:r>
            <a:r>
              <a:rPr lang="ru-RU" dirty="0" smtClean="0">
                <a:cs typeface="Times New Roman" pitchFamily="18" charset="0"/>
              </a:rPr>
              <a:t>–</a:t>
            </a:r>
            <a:r>
              <a:rPr lang="ru-RU" dirty="0" smtClean="0"/>
              <a:t>1157 гг.)</a:t>
            </a:r>
            <a:endParaRPr lang="ru-RU" dirty="0"/>
          </a:p>
        </p:txBody>
      </p:sp>
      <p:pic>
        <p:nvPicPr>
          <p:cNvPr id="4" name="Picture 4" descr="Ю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755575" y="1772816"/>
            <a:ext cx="2071463" cy="2520280"/>
          </a:xfrm>
          <a:noFill/>
        </p:spPr>
      </p:pic>
      <p:sp>
        <p:nvSpPr>
          <p:cNvPr id="5" name="Прямоугольник 4"/>
          <p:cNvSpPr/>
          <p:nvPr/>
        </p:nvSpPr>
        <p:spPr>
          <a:xfrm>
            <a:off x="3563888" y="1844824"/>
            <a:ext cx="5256584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buClr>
                <a:srgbClr val="993300"/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Юрий Долгорукий -основатель Ростово-Суздальской династии, сын </a:t>
            </a:r>
            <a:r>
              <a:rPr lang="ru-RU" b="1" dirty="0">
                <a:latin typeface="Tahoma" pitchFamily="34" charset="0"/>
                <a:cs typeface="Tahoma" pitchFamily="34" charset="0"/>
              </a:rPr>
              <a:t>Владимира Мономаха</a:t>
            </a:r>
            <a:r>
              <a:rPr lang="ru-RU" dirty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85000"/>
              </a:lnSpc>
              <a:buClr>
                <a:srgbClr val="993300"/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Свое прозвище получил за вмешательство в дела других княжеств (особенно Киева)</a:t>
            </a:r>
          </a:p>
          <a:p>
            <a:pPr>
              <a:lnSpc>
                <a:spcPct val="85000"/>
              </a:lnSpc>
              <a:buClr>
                <a:srgbClr val="993300"/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С его именем связано </a:t>
            </a:r>
            <a:r>
              <a:rPr lang="ru-RU" b="1" dirty="0">
                <a:latin typeface="Tahoma" pitchFamily="34" charset="0"/>
                <a:cs typeface="Tahoma" pitchFamily="34" charset="0"/>
              </a:rPr>
              <a:t>первое упоминание о Москве (1147 г).</a:t>
            </a:r>
          </a:p>
          <a:p>
            <a:pPr>
              <a:lnSpc>
                <a:spcPct val="85000"/>
              </a:lnSpc>
              <a:buClr>
                <a:srgbClr val="993300"/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Столица – </a:t>
            </a:r>
            <a:r>
              <a:rPr lang="ru-RU" b="1" dirty="0">
                <a:latin typeface="Tahoma" pitchFamily="34" charset="0"/>
                <a:cs typeface="Tahoma" pitchFamily="34" charset="0"/>
              </a:rPr>
              <a:t>г. Суздаль.</a:t>
            </a:r>
          </a:p>
          <a:p>
            <a:pPr>
              <a:lnSpc>
                <a:spcPct val="85000"/>
              </a:lnSpc>
              <a:buClr>
                <a:srgbClr val="993300"/>
              </a:buCl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В </a:t>
            </a:r>
            <a:r>
              <a:rPr lang="ru-RU" b="1" dirty="0">
                <a:latin typeface="Tahoma" pitchFamily="34" charset="0"/>
                <a:cs typeface="Tahoma" pitchFamily="34" charset="0"/>
              </a:rPr>
              <a:t>1155 г</a:t>
            </a:r>
            <a:r>
              <a:rPr lang="ru-RU" dirty="0">
                <a:latin typeface="Tahoma" pitchFamily="34" charset="0"/>
                <a:cs typeface="Tahoma" pitchFamily="34" charset="0"/>
              </a:rPr>
              <a:t>. занял Киевский престол, в </a:t>
            </a:r>
            <a:r>
              <a:rPr lang="ru-RU" b="1" dirty="0">
                <a:latin typeface="Tahoma" pitchFamily="34" charset="0"/>
                <a:cs typeface="Tahoma" pitchFamily="34" charset="0"/>
              </a:rPr>
              <a:t>1157 г</a:t>
            </a:r>
            <a:r>
              <a:rPr lang="ru-RU" dirty="0">
                <a:latin typeface="Tahoma" pitchFamily="34" charset="0"/>
                <a:cs typeface="Tahoma" pitchFamily="34" charset="0"/>
              </a:rPr>
              <a:t>. был отравлен на пиру киевскими боярами.</a:t>
            </a:r>
            <a:endParaRPr lang="ru-RU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Андрей </a:t>
            </a:r>
            <a:r>
              <a:rPr lang="ru-RU" dirty="0" err="1" smtClean="0"/>
              <a:t>Боголюбский</a:t>
            </a:r>
            <a:r>
              <a:rPr lang="ru-RU" dirty="0" smtClean="0"/>
              <a:t> (1157</a:t>
            </a:r>
            <a:r>
              <a:rPr lang="ru-RU" dirty="0" smtClean="0">
                <a:cs typeface="Times New Roman" pitchFamily="18" charset="0"/>
              </a:rPr>
              <a:t>–</a:t>
            </a:r>
            <a:r>
              <a:rPr lang="ru-RU" dirty="0" smtClean="0"/>
              <a:t>1174 гг.)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5000"/>
              </a:lnSpc>
              <a:buFontTx/>
              <a:buChar char="•"/>
              <a:defRPr/>
            </a:pPr>
            <a:r>
              <a:rPr lang="ru-RU" kern="0" dirty="0" smtClean="0">
                <a:latin typeface="Tahoma" pitchFamily="34" charset="0"/>
                <a:cs typeface="Tahoma" pitchFamily="34" charset="0"/>
              </a:rPr>
              <a:t>Перенес столицу во </a:t>
            </a:r>
            <a:r>
              <a:rPr lang="ru-RU" b="1" kern="0" dirty="0" smtClean="0">
                <a:latin typeface="Tahoma" pitchFamily="34" charset="0"/>
                <a:cs typeface="Tahoma" pitchFamily="34" charset="0"/>
              </a:rPr>
              <a:t>Владимир</a:t>
            </a:r>
            <a:r>
              <a:rPr lang="ru-RU" kern="0" dirty="0" smtClean="0">
                <a:latin typeface="Tahoma" pitchFamily="34" charset="0"/>
                <a:cs typeface="Tahoma" pitchFamily="34" charset="0"/>
              </a:rPr>
              <a:t>, где не было сильного боярства и веча;</a:t>
            </a:r>
          </a:p>
          <a:p>
            <a:pPr>
              <a:lnSpc>
                <a:spcPct val="95000"/>
              </a:lnSpc>
              <a:buFontTx/>
              <a:buChar char="•"/>
              <a:defRPr/>
            </a:pPr>
            <a:r>
              <a:rPr lang="ru-RU" kern="0" dirty="0" smtClean="0">
                <a:latin typeface="Tahoma" pitchFamily="34" charset="0"/>
                <a:cs typeface="Tahoma" pitchFamily="34" charset="0"/>
              </a:rPr>
              <a:t>При нем княжество стали называть </a:t>
            </a:r>
            <a:r>
              <a:rPr lang="ru-RU" b="1" kern="0" dirty="0" err="1" smtClean="0">
                <a:latin typeface="Tahoma" pitchFamily="34" charset="0"/>
                <a:cs typeface="Tahoma" pitchFamily="34" charset="0"/>
              </a:rPr>
              <a:t>Владимиро</a:t>
            </a:r>
            <a:r>
              <a:rPr lang="ru-RU" b="1" kern="0" dirty="0" smtClean="0">
                <a:latin typeface="Tahoma" pitchFamily="34" charset="0"/>
                <a:cs typeface="Tahoma" pitchFamily="34" charset="0"/>
              </a:rPr>
              <a:t> -Суздальское</a:t>
            </a:r>
            <a:r>
              <a:rPr lang="ru-RU" kern="0" dirty="0" smtClean="0">
                <a:latin typeface="Tahoma" pitchFamily="34" charset="0"/>
                <a:cs typeface="Tahoma" pitchFamily="34" charset="0"/>
              </a:rPr>
              <a:t>.</a:t>
            </a:r>
          </a:p>
          <a:p>
            <a:pPr>
              <a:lnSpc>
                <a:spcPct val="95000"/>
              </a:lnSpc>
              <a:buFontTx/>
              <a:buChar char="•"/>
              <a:defRPr/>
            </a:pPr>
            <a:r>
              <a:rPr lang="ru-RU" kern="0" dirty="0" smtClean="0">
                <a:latin typeface="Tahoma" pitchFamily="34" charset="0"/>
                <a:cs typeface="Tahoma" pitchFamily="34" charset="0"/>
              </a:rPr>
              <a:t>Сторонник сильной центральной власти.</a:t>
            </a:r>
          </a:p>
          <a:p>
            <a:pPr>
              <a:lnSpc>
                <a:spcPct val="95000"/>
              </a:lnSpc>
              <a:buFontTx/>
              <a:buChar char="•"/>
              <a:defRPr/>
            </a:pPr>
            <a:r>
              <a:rPr lang="ru-RU" kern="0" dirty="0" smtClean="0">
                <a:latin typeface="Tahoma" pitchFamily="34" charset="0"/>
                <a:cs typeface="Tahoma" pitchFamily="34" charset="0"/>
              </a:rPr>
              <a:t>Изгнал дружинников отца, стал опираться на «младшую дружину», которая в большей степени зависела от князя.</a:t>
            </a:r>
          </a:p>
          <a:p>
            <a:pPr>
              <a:lnSpc>
                <a:spcPct val="95000"/>
              </a:lnSpc>
              <a:buFontTx/>
              <a:buChar char="•"/>
              <a:defRPr/>
            </a:pPr>
            <a:r>
              <a:rPr lang="ru-RU" kern="0" dirty="0" smtClean="0">
                <a:latin typeface="Tahoma" pitchFamily="34" charset="0"/>
                <a:cs typeface="Tahoma" pitchFamily="34" charset="0"/>
              </a:rPr>
              <a:t>Изгнал младших братьев из Суздальской земли, опирался в борьбе на города.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623</Words>
  <Application>Microsoft Office PowerPoint</Application>
  <PresentationFormat>Экран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Политическая раздробленность на руси</vt:lpstr>
      <vt:lpstr>Слайд 2</vt:lpstr>
      <vt:lpstr>Причины феодальной раздробленности:</vt:lpstr>
      <vt:lpstr>Слайд 4</vt:lpstr>
      <vt:lpstr>Слайд 5</vt:lpstr>
      <vt:lpstr>Особенности природно-географических условий Северо-Восточной Руси </vt:lpstr>
      <vt:lpstr>Особенности социально – экономического развития</vt:lpstr>
      <vt:lpstr>Юрий Долгорукий (1125–1157 гг.)</vt:lpstr>
      <vt:lpstr>Андрей Боголюбский (1157–1174 гг.)</vt:lpstr>
      <vt:lpstr>Всеволод Большое Гнездо (1176–1212 гг.)</vt:lpstr>
      <vt:lpstr>Господин Великий Новгород</vt:lpstr>
      <vt:lpstr>Особенности социально-экономического развития</vt:lpstr>
      <vt:lpstr>Особенности социально-экономического развития</vt:lpstr>
      <vt:lpstr>Политический строй Великого Новгорода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Политическая раздробленность на руси</dc:title>
  <dc:creator>санёк</dc:creator>
  <cp:lastModifiedBy>санёк</cp:lastModifiedBy>
  <cp:revision>3</cp:revision>
  <dcterms:created xsi:type="dcterms:W3CDTF">2013-11-03T15:04:53Z</dcterms:created>
  <dcterms:modified xsi:type="dcterms:W3CDTF">2013-11-03T15:25:21Z</dcterms:modified>
</cp:coreProperties>
</file>