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497B2-9FDF-42B6-81FE-47D790A58629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C6C63-0190-448E-A582-FAC871E22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0D81828-C2B3-45E4-BF73-FA762403BE4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F97B5E8-47E2-4D55-9520-AC45E33D4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tura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598" TargetMode="External"/><Relationship Id="rId2" Type="http://schemas.openxmlformats.org/officeDocument/2006/relationships/hyperlink" Target="http://ru.wikipedia.org/wiki/%D0%98%D1%81%D1%82%D0%BE%D1%80%D0%B8%D1%8F_%D0%A0%D0%BE%D1%81%D1%81%D0%B8%D0%B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1613_%D0%B3%D0%BE%D0%B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59898"/>
            <a:ext cx="7776864" cy="1124886"/>
          </a:xfrm>
        </p:spPr>
        <p:txBody>
          <a:bodyPr/>
          <a:lstStyle/>
          <a:p>
            <a:r>
              <a:rPr lang="ru-RU" dirty="0" smtClean="0"/>
              <a:t>ШАТУРСКИЙ КРАЙ В </a:t>
            </a:r>
            <a:r>
              <a:rPr lang="en-US" dirty="0" smtClean="0"/>
              <a:t>XVII </a:t>
            </a:r>
            <a:r>
              <a:rPr lang="ru-RU" dirty="0" smtClean="0"/>
              <a:t>веке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381328"/>
            <a:ext cx="7406640" cy="28803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Кабанова Г.В., учитель истории МОУ СОШ №4 г.Шатуры.</a:t>
            </a:r>
            <a:endParaRPr lang="ru-RU" dirty="0"/>
          </a:p>
        </p:txBody>
      </p:sp>
      <p:pic>
        <p:nvPicPr>
          <p:cNvPr id="1027" name="Picture 3" descr="C:\Documents and Settings\ГАЛИНКА\Мои документы\Мои рисунки\627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7632848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 descr="C:\Documents and Settings\ГАЛИНКА\Мои документы\Мои рисунки\06s1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88640"/>
            <a:ext cx="3381375" cy="38713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Гербы:</a:t>
            </a:r>
            <a:endParaRPr lang="ru-RU" dirty="0"/>
          </a:p>
        </p:txBody>
      </p:sp>
      <p:pic>
        <p:nvPicPr>
          <p:cNvPr id="6146" name="Picture 2" descr="C:\Documents and Settings\ГАЛИНКА\Мои документы\Мои рисунки\0_857b2_59d14844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789040"/>
            <a:ext cx="2352257" cy="3068960"/>
          </a:xfrm>
          <a:prstGeom prst="rect">
            <a:avLst/>
          </a:prstGeom>
          <a:noFill/>
        </p:spPr>
      </p:pic>
      <p:pic>
        <p:nvPicPr>
          <p:cNvPr id="6147" name="Picture 3" descr="C:\Documents and Settings\ГАЛИНКА\Мои документы\Мои рисунки\orehovo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124744"/>
            <a:ext cx="1728192" cy="2173826"/>
          </a:xfrm>
          <a:prstGeom prst="rect">
            <a:avLst/>
          </a:prstGeom>
          <a:noFill/>
        </p:spPr>
      </p:pic>
      <p:pic>
        <p:nvPicPr>
          <p:cNvPr id="6148" name="Picture 4" descr="C:\Documents and Settings\ГАЛИНКА\Мои документы\Мои рисунки\shatur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221088"/>
            <a:ext cx="1881758" cy="2238302"/>
          </a:xfrm>
          <a:prstGeom prst="rect">
            <a:avLst/>
          </a:prstGeom>
          <a:noFill/>
        </p:spPr>
      </p:pic>
      <p:pic>
        <p:nvPicPr>
          <p:cNvPr id="6149" name="Picture 5" descr="C:\Documents and Settings\ГАЛИНКА\Мои документы\Мои рисунки\gerb_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30948" y="3645024"/>
            <a:ext cx="2595093" cy="3025899"/>
          </a:xfrm>
          <a:prstGeom prst="rect">
            <a:avLst/>
          </a:prstGeom>
          <a:noFill/>
        </p:spPr>
      </p:pic>
      <p:pic>
        <p:nvPicPr>
          <p:cNvPr id="6150" name="Picture 6" descr="C:\Documents and Settings\ГАЛИНКА\Мои документы\Мои рисунки\50bogorodskoe_g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625" y="1196751"/>
            <a:ext cx="1716782" cy="2151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ГАЛИНКА\Мои документы\Мои рисунки\444.gif"/>
          <p:cNvPicPr>
            <a:picLocks noChangeAspect="1" noChangeArrowheads="1"/>
          </p:cNvPicPr>
          <p:nvPr/>
        </p:nvPicPr>
        <p:blipFill>
          <a:blip r:embed="rId2" cstate="print">
            <a:lum bright="37000" contrast="29000"/>
          </a:blip>
          <a:srcRect/>
          <a:stretch>
            <a:fillRect/>
          </a:stretch>
        </p:blipFill>
        <p:spPr bwMode="auto">
          <a:xfrm>
            <a:off x="1187624" y="260648"/>
            <a:ext cx="7956376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276872"/>
            <a:ext cx="4752528" cy="216024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538152" cy="59157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При создании презентации использовались материалы следующих Интернет-ресурсов:</a:t>
            </a:r>
          </a:p>
          <a:p>
            <a:pPr>
              <a:buNone/>
            </a:pPr>
            <a:endParaRPr lang="ru-RU" sz="2800" b="1" dirty="0" smtClean="0"/>
          </a:p>
          <a:p>
            <a:pPr lvl="0"/>
            <a:r>
              <a:rPr lang="ru-RU" sz="2800" b="1" dirty="0" smtClean="0"/>
              <a:t>http://www.shaturyane.ru/ - </a:t>
            </a:r>
            <a:r>
              <a:rPr lang="ru-RU" sz="2800" dirty="0" smtClean="0"/>
              <a:t>краеведческий сайт города Шатуры и Шатурского района.</a:t>
            </a:r>
          </a:p>
          <a:p>
            <a:pPr lvl="0"/>
            <a:r>
              <a:rPr lang="ru-RU" sz="2800" b="1" u="sng" dirty="0" smtClean="0">
                <a:hlinkClick r:id="rId2"/>
              </a:rPr>
              <a:t>http://www.shatura.ru/</a:t>
            </a:r>
            <a:r>
              <a:rPr lang="ru-RU" sz="2800" b="1" dirty="0" smtClean="0"/>
              <a:t> - </a:t>
            </a:r>
            <a:r>
              <a:rPr lang="ru-RU" sz="2800" dirty="0" smtClean="0"/>
              <a:t>информационный сайт города Шатуры и Шатурского района.</a:t>
            </a:r>
          </a:p>
          <a:p>
            <a:pPr>
              <a:buNone/>
            </a:pPr>
            <a:endParaRPr lang="ru-RU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Территория: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165304"/>
            <a:ext cx="4608512" cy="44313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Карта Владимирского уезда (</a:t>
            </a:r>
            <a:r>
              <a:rPr lang="en-US" b="1" dirty="0" smtClean="0"/>
              <a:t>XVII </a:t>
            </a:r>
            <a:r>
              <a:rPr lang="ru-RU" b="1" dirty="0" smtClean="0"/>
              <a:t>век)</a:t>
            </a:r>
            <a:endParaRPr lang="ru-RU" b="1" dirty="0"/>
          </a:p>
        </p:txBody>
      </p:sp>
      <p:pic>
        <p:nvPicPr>
          <p:cNvPr id="1026" name="Picture 2" descr="C:\Documents and Settings\ГАЛИНКА\Мои документы\Мои рисунки\vlad-vladimir-1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4104456" cy="489654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403244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4048" y="6093296"/>
            <a:ext cx="3767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Карта Шатурского района (</a:t>
            </a:r>
            <a:r>
              <a:rPr lang="en-US" b="1" dirty="0" smtClean="0"/>
              <a:t>XXI </a:t>
            </a:r>
            <a:r>
              <a:rPr lang="ru-RU" b="1" dirty="0" smtClean="0"/>
              <a:t>в.)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Словарик: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890080" cy="547260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УЕЗД </a:t>
            </a:r>
            <a:r>
              <a:rPr lang="ru-RU" dirty="0" smtClean="0"/>
              <a:t>- основная административно-территориальная единица Российского государства во 2-й пол. XVI — н. XVIII в. (термин известен с XII в). Уезды подразделялись на волости и станы.</a:t>
            </a:r>
          </a:p>
          <a:p>
            <a:r>
              <a:rPr lang="ru-RU" b="1" dirty="0" smtClean="0"/>
              <a:t>ВОЛОСТЬ</a:t>
            </a:r>
            <a:r>
              <a:rPr lang="ru-RU" dirty="0" smtClean="0"/>
              <a:t> - территориальный сельский округ, входивший как низшая административная единица в состав уезда.</a:t>
            </a:r>
          </a:p>
          <a:p>
            <a:pPr>
              <a:buNone/>
            </a:pPr>
            <a:r>
              <a:rPr lang="ru-RU" dirty="0" smtClean="0"/>
              <a:t>            На территории современного Шатурского района входят земли восьми волостей </a:t>
            </a:r>
            <a:r>
              <a:rPr lang="en-US" dirty="0" smtClean="0"/>
              <a:t>XVII</a:t>
            </a:r>
            <a:r>
              <a:rPr lang="ru-RU" dirty="0" smtClean="0"/>
              <a:t> века, как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</a:t>
            </a:r>
            <a:r>
              <a:rPr lang="ru-RU" dirty="0" err="1" smtClean="0"/>
              <a:t>Кривандинская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Шатурская,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</a:t>
            </a:r>
            <a:r>
              <a:rPr lang="ru-RU" dirty="0" err="1" smtClean="0"/>
              <a:t>Гостиловская</a:t>
            </a:r>
            <a:r>
              <a:rPr lang="ru-RU" dirty="0" smtClean="0"/>
              <a:t> Чёрная,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Польская,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Мещёрская, 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Муромское сельцо,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Дубровская,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</a:t>
            </a:r>
            <a:r>
              <a:rPr lang="ru-RU" dirty="0" err="1" smtClean="0"/>
              <a:t>Тугалесская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890080" cy="6408712"/>
          </a:xfrm>
        </p:spPr>
        <p:txBody>
          <a:bodyPr>
            <a:normAutofit/>
          </a:bodyPr>
          <a:lstStyle/>
          <a:p>
            <a:endParaRPr lang="ru-RU" sz="2000" b="1" dirty="0" smtClean="0"/>
          </a:p>
          <a:p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СТАН</a:t>
            </a:r>
            <a:r>
              <a:rPr lang="ru-RU" sz="2000" dirty="0" smtClean="0"/>
              <a:t> - территориальная единица, место пребывания должностных лиц администрации. Станов на территории, которую охватывает современный Шатурский район, было четыре: 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Клековский</a:t>
            </a:r>
            <a:r>
              <a:rPr lang="ru-RU" sz="2000" dirty="0" smtClean="0"/>
              <a:t>, </a:t>
            </a:r>
          </a:p>
          <a:p>
            <a:r>
              <a:rPr lang="ru-RU" sz="2000" dirty="0" err="1" smtClean="0"/>
              <a:t>Остров-Вышелесский</a:t>
            </a:r>
            <a:r>
              <a:rPr lang="ru-RU" sz="2000" dirty="0" smtClean="0"/>
              <a:t>, </a:t>
            </a:r>
          </a:p>
          <a:p>
            <a:r>
              <a:rPr lang="ru-RU" sz="2000" dirty="0" err="1" smtClean="0"/>
              <a:t>Сенег</a:t>
            </a:r>
            <a:r>
              <a:rPr lang="ru-RU" sz="2000" dirty="0" smtClean="0"/>
              <a:t>, </a:t>
            </a:r>
          </a:p>
          <a:p>
            <a:r>
              <a:rPr lang="ru-RU" sz="2000" dirty="0" err="1" smtClean="0"/>
              <a:t>Тарутский</a:t>
            </a:r>
            <a:r>
              <a:rPr lang="ru-RU" sz="2000" dirty="0" smtClean="0"/>
              <a:t> остров.</a:t>
            </a:r>
          </a:p>
          <a:p>
            <a:pPr>
              <a:buNone/>
            </a:pPr>
            <a:r>
              <a:rPr lang="ru-RU" sz="2000" dirty="0" smtClean="0"/>
              <a:t>           </a:t>
            </a:r>
          </a:p>
          <a:p>
            <a:pPr>
              <a:buNone/>
            </a:pPr>
            <a:r>
              <a:rPr lang="ru-RU" sz="2000" dirty="0" smtClean="0"/>
              <a:t> Все эти волости входили в состав так называемого Ловчего пути.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ЛОВЧИЙ ПУТЬ </a:t>
            </a:r>
            <a:r>
              <a:rPr lang="ru-RU" sz="2000" dirty="0" smtClean="0"/>
              <a:t>– ведомство княжеской или царской придворной охоты.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Бобровый промысел: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1124744"/>
            <a:ext cx="5729840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старину бобры были повсеместным зверем. В XV и XVI веке производилась значительная ловля бобров. </a:t>
            </a:r>
          </a:p>
          <a:p>
            <a:r>
              <a:rPr lang="ru-RU" dirty="0" smtClean="0"/>
              <a:t>Люди, занимавшиеся бобровым промыслом, назывались </a:t>
            </a:r>
            <a:r>
              <a:rPr lang="ru-RU" b="1" dirty="0" smtClean="0"/>
              <a:t>бобровники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конце царствования Алексея Михайловича ценность бобров за десяток в оптовой продаже была от 8 до 30 руб. Бобры употреблялись преимущественно на женские шапки, ожерелья и опушки женских шубок,. </a:t>
            </a:r>
          </a:p>
          <a:p>
            <a:r>
              <a:rPr lang="ru-RU" dirty="0" smtClean="0"/>
              <a:t>В конце XVII в. бобры повывелись в России, и их приказывали беречь особыми указами.</a:t>
            </a:r>
          </a:p>
          <a:p>
            <a:endParaRPr lang="ru-RU" dirty="0"/>
          </a:p>
        </p:txBody>
      </p:sp>
      <p:pic>
        <p:nvPicPr>
          <p:cNvPr id="2051" name="Picture 3" descr="C:\Documents and Settings\ГАЛИНКА\Мои документы\Мои рисунки\bob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2952328" cy="3240360"/>
          </a:xfrm>
          <a:prstGeom prst="rect">
            <a:avLst/>
          </a:prstGeom>
          <a:noFill/>
        </p:spPr>
      </p:pic>
      <p:pic>
        <p:nvPicPr>
          <p:cNvPr id="2052" name="Picture 4" descr="C:\Documents and Settings\ГАЛИНКА\Мои документы\Мои рисунки\боб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365104"/>
            <a:ext cx="2952328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Смутное время: 1598-1613 гг.</a:t>
            </a:r>
            <a:endParaRPr lang="ru-RU" dirty="0"/>
          </a:p>
        </p:txBody>
      </p:sp>
      <p:pic>
        <p:nvPicPr>
          <p:cNvPr id="3074" name="Picture 2" descr="C:\Documents and Settings\ГАЛИНКА\Мои документы\Мои рисунки\51bcc91508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80728"/>
            <a:ext cx="7416824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Шатурский край в годы Смуты: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908720"/>
            <a:ext cx="7674056" cy="5688632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/>
              <a:t>Сму́тное</a:t>
            </a:r>
            <a:r>
              <a:rPr lang="ru-RU" dirty="0" smtClean="0"/>
              <a:t> </a:t>
            </a:r>
            <a:r>
              <a:rPr lang="ru-RU" dirty="0" err="1" smtClean="0"/>
              <a:t>вре́мя</a:t>
            </a:r>
            <a:r>
              <a:rPr lang="ru-RU" dirty="0" smtClean="0"/>
              <a:t> — обозначение периода </a:t>
            </a:r>
            <a:r>
              <a:rPr lang="ru-RU" u="sng" dirty="0" smtClean="0">
                <a:hlinkClick r:id="rId2" tooltip="История России"/>
              </a:rPr>
              <a:t>истории России</a:t>
            </a:r>
            <a:r>
              <a:rPr lang="ru-RU" dirty="0" smtClean="0"/>
              <a:t> с </a:t>
            </a:r>
            <a:r>
              <a:rPr lang="ru-RU" u="sng" dirty="0" smtClean="0">
                <a:hlinkClick r:id="rId3" tooltip="1598"/>
              </a:rPr>
              <a:t>1598</a:t>
            </a:r>
            <a:r>
              <a:rPr lang="ru-RU" dirty="0" smtClean="0"/>
              <a:t> по </a:t>
            </a:r>
            <a:r>
              <a:rPr lang="ru-RU" u="sng" dirty="0" smtClean="0">
                <a:hlinkClick r:id="rId4" tooltip="1613 год"/>
              </a:rPr>
              <a:t>1613 годы</a:t>
            </a:r>
            <a:r>
              <a:rPr lang="ru-RU" dirty="0" smtClean="0"/>
              <a:t>, ознаменованного стихийными бедствиями, польско-шведской интервенцией, тяжелейшим политическим, экономическим, государственным и социальным кризисом.</a:t>
            </a:r>
          </a:p>
          <a:p>
            <a:r>
              <a:rPr lang="ru-RU" dirty="0" smtClean="0"/>
              <a:t>Во время польско-литовского разорения все земли Ловчего пути обезлюдели, и Шатурская волость в это время сливается с </a:t>
            </a:r>
            <a:r>
              <a:rPr lang="ru-RU" dirty="0" err="1" smtClean="0"/>
              <a:t>Сенежским</a:t>
            </a:r>
            <a:r>
              <a:rPr lang="ru-RU" dirty="0" smtClean="0"/>
              <a:t> станом. </a:t>
            </a:r>
          </a:p>
          <a:p>
            <a:r>
              <a:rPr lang="ru-RU" dirty="0" smtClean="0"/>
              <a:t>Большая часть поместий на территории сегодняшнего Шатурского района принадлежала </a:t>
            </a:r>
            <a:r>
              <a:rPr lang="ru-RU" dirty="0" err="1" smtClean="0"/>
              <a:t>каширянам</a:t>
            </a:r>
            <a:r>
              <a:rPr lang="ru-RU" dirty="0" smtClean="0"/>
              <a:t>, чьи волости были сильно разорены бандой Лисовского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Церковный раскол: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4361688" cy="525658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    </a:t>
            </a:r>
            <a:r>
              <a:rPr lang="ru-RU" sz="3400" b="1" dirty="0" smtClean="0"/>
              <a:t>Церковный раскол </a:t>
            </a:r>
            <a:r>
              <a:rPr lang="ru-RU" sz="3400" dirty="0" smtClean="0"/>
              <a:t>–  отделение от русской православной церкви части верующих, не признавших церковной реформы патриарха Никона (1653-1656 гг.)</a:t>
            </a:r>
          </a:p>
          <a:p>
            <a:pPr>
              <a:buNone/>
            </a:pPr>
            <a:r>
              <a:rPr lang="ru-RU" sz="3400" dirty="0" smtClean="0"/>
              <a:t>  </a:t>
            </a:r>
          </a:p>
          <a:p>
            <a:r>
              <a:rPr lang="ru-RU" sz="3400" dirty="0" smtClean="0"/>
              <a:t>    Старообрядцы, спасаясь от преследований, уходили в леса Поволжья, европейского севера, в Сибирь, где основывали </a:t>
            </a:r>
            <a:r>
              <a:rPr lang="ru-RU" sz="3400" b="1" dirty="0" smtClean="0"/>
              <a:t>скиты</a:t>
            </a:r>
            <a:r>
              <a:rPr lang="ru-RU" sz="3400" dirty="0" smtClean="0"/>
              <a:t> – раскольничьи общины.</a:t>
            </a:r>
          </a:p>
          <a:p>
            <a:endParaRPr lang="ru-RU" dirty="0"/>
          </a:p>
        </p:txBody>
      </p:sp>
      <p:pic>
        <p:nvPicPr>
          <p:cNvPr id="4099" name="Picture 3" descr="C:\Documents and Settings\ГАЛИНКА\Мои документы\Мои рисунки\патриарх Ник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124744"/>
            <a:ext cx="3744416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ГАЛИНКА\Мои документы\Мои рисунки\0_59349_9fa3c44c_XL.jpg"/>
          <p:cNvPicPr>
            <a:picLocks noChangeAspect="1" noChangeArrowheads="1"/>
          </p:cNvPicPr>
          <p:nvPr/>
        </p:nvPicPr>
        <p:blipFill>
          <a:blip r:embed="rId2" cstate="print">
            <a:lum bright="55000"/>
          </a:blip>
          <a:srcRect/>
          <a:stretch>
            <a:fillRect/>
          </a:stretch>
        </p:blipFill>
        <p:spPr bwMode="auto">
          <a:xfrm>
            <a:off x="4644008" y="908720"/>
            <a:ext cx="4176464" cy="56886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Гуслицы: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412776"/>
            <a:ext cx="4577712" cy="561662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Гуслицы </a:t>
            </a:r>
            <a:r>
              <a:rPr lang="ru-RU" dirty="0" smtClean="0"/>
              <a:t>– старинное название местности, захватывающей несколько районов восточного Подмосковья. </a:t>
            </a:r>
          </a:p>
          <a:p>
            <a:endParaRPr lang="ru-RU" dirty="0" smtClean="0"/>
          </a:p>
          <a:p>
            <a:r>
              <a:rPr lang="ru-RU" dirty="0" smtClean="0"/>
              <a:t>Это местность традиционного расселения старообрядцев всех согласий, с преобладанием поповцев. Часто слово "гуслицкий" прямо означает – "поповский".</a:t>
            </a:r>
            <a:endParaRPr lang="ru-RU" dirty="0"/>
          </a:p>
        </p:txBody>
      </p:sp>
      <p:pic>
        <p:nvPicPr>
          <p:cNvPr id="1026" name="Picture 2" descr="C:\Documents and Settings\ГАЛИНКА\Мои документы\Мои рисунки\guslit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8720"/>
            <a:ext cx="4159839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75</TotalTime>
  <Words>397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ШАТУРСКИЙ КРАЙ В XVII веке</vt:lpstr>
      <vt:lpstr>Территория:</vt:lpstr>
      <vt:lpstr>Словарик:</vt:lpstr>
      <vt:lpstr>Слайд 4</vt:lpstr>
      <vt:lpstr>Бобровый промысел:</vt:lpstr>
      <vt:lpstr>Смутное время: 1598-1613 гг.</vt:lpstr>
      <vt:lpstr>Шатурский край в годы Смуты:</vt:lpstr>
      <vt:lpstr>Церковный раскол:</vt:lpstr>
      <vt:lpstr>Гуслицы:</vt:lpstr>
      <vt:lpstr>Гербы:</vt:lpstr>
      <vt:lpstr>Спасибо за внимание!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ШАТУРСКИЙ КРАЙ В XVII веке</dc:title>
  <dc:creator>GALINA</dc:creator>
  <cp:lastModifiedBy>GALINA</cp:lastModifiedBy>
  <cp:revision>12</cp:revision>
  <dcterms:created xsi:type="dcterms:W3CDTF">2012-04-20T14:13:19Z</dcterms:created>
  <dcterms:modified xsi:type="dcterms:W3CDTF">2012-04-23T18:43:19Z</dcterms:modified>
</cp:coreProperties>
</file>