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90" r:id="rId2"/>
    <p:sldId id="275" r:id="rId3"/>
    <p:sldId id="267" r:id="rId4"/>
    <p:sldId id="269" r:id="rId5"/>
    <p:sldId id="271" r:id="rId6"/>
    <p:sldId id="259" r:id="rId7"/>
    <p:sldId id="260" r:id="rId8"/>
    <p:sldId id="270" r:id="rId9"/>
    <p:sldId id="272" r:id="rId10"/>
    <p:sldId id="273" r:id="rId11"/>
    <p:sldId id="261" r:id="rId12"/>
    <p:sldId id="262" r:id="rId13"/>
    <p:sldId id="263" r:id="rId14"/>
    <p:sldId id="264" r:id="rId15"/>
    <p:sldId id="266" r:id="rId16"/>
    <p:sldId id="274" r:id="rId17"/>
    <p:sldId id="281" r:id="rId18"/>
    <p:sldId id="292" r:id="rId19"/>
    <p:sldId id="291" r:id="rId20"/>
    <p:sldId id="294" r:id="rId21"/>
    <p:sldId id="295" r:id="rId22"/>
    <p:sldId id="280" r:id="rId23"/>
    <p:sldId id="29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50CB239-2B80-4298-9363-9187F83D0C03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C66536F-E77F-478A-A77C-F64372896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F93AE5-86A0-4573-BC27-2F36BAD32BDF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4F73A7-13F5-4114-AB37-42BE95EF218F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E50A19-C550-478E-9754-4938FCB1BA35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61C7A-92ED-461F-9312-C636A58C7F7D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72FC3-9179-4360-B852-175C290EA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5B5D0-A702-49C7-A698-A423FA78EA63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AE669-D3AA-4384-90B7-9C81C3431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5A4CE-CD6D-493F-9486-81492F630655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EAD49-FF09-4C91-8B82-1EE77E099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B6F65-A9C0-4A2B-B060-0AE9FA102469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2E6C-AD62-491F-9119-9E0F9AB4A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17960-A530-493B-9CC1-D1D9FDD38126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C8EC-CDE9-4929-A711-0DFE44EF8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E554-64DA-495D-9555-CE430439FB16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23767-B4EF-4028-ACF8-62DF3C857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A4AB6-4124-40F2-8833-7133DDC847EF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D0627-ECC1-45FF-8F3B-978175669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AA84-D8ED-4980-9571-A56AF3BE869C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B46D8-4BE9-47AB-98DD-11C0255DC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300DC-BFE4-4E44-923E-5E702F44B0B0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657FD-9196-4091-B5F0-C1893E9F4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205B3-A560-4448-9BF7-CD6C39C7B1EF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7127A-DBE1-4348-8EA4-97AB4BFE3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39C8-799F-47C5-9D73-297BCB25A729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380CC-9AA1-4DA5-9D32-EDA0EAEA9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33743B7-A717-44BC-8BD7-CD2D364FD1DC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A7C63FA-525E-46CA-819D-AC159B220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slow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7;&#1080;&#1088;&#1090;&#1072;&#1082;&#1080;%20(mp3ostrov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8%D0%B4" TargetMode="External"/><Relationship Id="rId13" Type="http://schemas.openxmlformats.org/officeDocument/2006/relationships/hyperlink" Target="http://ru.wikipedia.org/wiki/%D0%90%D1%84%D0%B8%D0%BD%D0%B0" TargetMode="External"/><Relationship Id="rId3" Type="http://schemas.openxmlformats.org/officeDocument/2006/relationships/hyperlink" Target="http://ru.wikipedia.org/wiki/%D0%97%D0%B5%D0%B2%D1%81" TargetMode="External"/><Relationship Id="rId7" Type="http://schemas.openxmlformats.org/officeDocument/2006/relationships/hyperlink" Target="http://ru.wikipedia.org/wiki/%D0%9F%D0%BE%D1%81%D0%B5%D0%B9%D0%B4%D0%BE%D0%BD" TargetMode="External"/><Relationship Id="rId12" Type="http://schemas.openxmlformats.org/officeDocument/2006/relationships/hyperlink" Target="http://ru.wikipedia.org/wiki/%D0%90%D1%84%D1%80%D0%BE%D0%B4%D0%B8%D1%82%D0%B0" TargetMode="External"/><Relationship Id="rId2" Type="http://schemas.openxmlformats.org/officeDocument/2006/relationships/image" Target="../media/image6.jpeg"/><Relationship Id="rId16" Type="http://schemas.openxmlformats.org/officeDocument/2006/relationships/hyperlink" Target="http://ru.wikipedia.org/wiki/%D0%94%D0%B8%D0%BE%D0%BD%D0%B8%D1%8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3%D0%B5%D1%81%D1%82%D0%B8%D1%8F" TargetMode="External"/><Relationship Id="rId11" Type="http://schemas.openxmlformats.org/officeDocument/2006/relationships/hyperlink" Target="http://ru.wikipedia.org/wiki/%D0%90%D1%80%D0%B5%D1%81" TargetMode="External"/><Relationship Id="rId5" Type="http://schemas.openxmlformats.org/officeDocument/2006/relationships/hyperlink" Target="http://ru.wikipedia.org/wiki/%D0%94%D0%B5%D0%BC%D0%B5%D1%82%D1%80%D0%B0" TargetMode="External"/><Relationship Id="rId15" Type="http://schemas.openxmlformats.org/officeDocument/2006/relationships/hyperlink" Target="http://ru.wikipedia.org/wiki/%D0%90%D1%80%D1%82%D0%B5%D0%BC%D0%B8%D0%B4%D0%B0" TargetMode="External"/><Relationship Id="rId10" Type="http://schemas.openxmlformats.org/officeDocument/2006/relationships/hyperlink" Target="http://ru.wikipedia.org/wiki/%D0%93%D0%B5%D1%80%D0%BC%D0%B5%D1%81" TargetMode="External"/><Relationship Id="rId4" Type="http://schemas.openxmlformats.org/officeDocument/2006/relationships/hyperlink" Target="http://ru.wikipedia.org/wiki/%D0%93%D0%B5%D1%80%D0%B0" TargetMode="External"/><Relationship Id="rId9" Type="http://schemas.openxmlformats.org/officeDocument/2006/relationships/hyperlink" Target="http://ru.wikipedia.org/wiki/%D0%93%D0%B5%D1%84%D0%B5%D1%81%D1%82" TargetMode="External"/><Relationship Id="rId14" Type="http://schemas.openxmlformats.org/officeDocument/2006/relationships/hyperlink" Target="http://ru.wikipedia.org/wiki/%D0%90%D0%BF%D0%BE%D0%BB%D0%BB%D0%BE%D0%B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Zvuki-Grozy-amp-molnii(muzofon.com)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28 из 8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313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468313" y="549275"/>
            <a:ext cx="6335712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/>
              <a:t>БОГИ ДРЕВНЕЙ ГРЕЦИИ</a:t>
            </a:r>
          </a:p>
        </p:txBody>
      </p:sp>
      <p:pic>
        <p:nvPicPr>
          <p:cNvPr id="3077" name="Сиртаки (mp3ostrov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492500" y="476250"/>
            <a:ext cx="5651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Богиня</a:t>
            </a:r>
            <a:r>
              <a:rPr lang="ru-RU" sz="3200"/>
              <a:t> </a:t>
            </a:r>
            <a:r>
              <a:rPr lang="ru-RU" sz="3200" b="1"/>
              <a:t>Деметра – </a:t>
            </a:r>
          </a:p>
          <a:p>
            <a:pPr algn="ctr"/>
            <a:r>
              <a:rPr lang="ru-RU" sz="3200"/>
              <a:t>богиня плодородия и земледелия</a:t>
            </a:r>
          </a:p>
        </p:txBody>
      </p:sp>
      <p:pic>
        <p:nvPicPr>
          <p:cNvPr id="13315" name="Picture 4" descr="Картинка 21 из 24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-23813"/>
            <a:ext cx="3321050" cy="688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Картинка 6 из 24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1238" y="2349500"/>
            <a:ext cx="32400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123 из 13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6513"/>
            <a:ext cx="435610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4356100" y="1052513"/>
            <a:ext cx="47879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/>
              <a:t>АФИНА -</a:t>
            </a:r>
            <a:r>
              <a:rPr lang="ru-RU" sz="3200" b="1"/>
              <a:t>богиня </a:t>
            </a:r>
            <a:endParaRPr lang="ru-RU" sz="3200" b="1">
              <a:latin typeface="Arial" charset="0"/>
            </a:endParaRPr>
          </a:p>
          <a:p>
            <a:pPr algn="ctr"/>
            <a:r>
              <a:rPr lang="ru-RU" sz="3200" b="1"/>
              <a:t>организованной </a:t>
            </a:r>
            <a:endParaRPr lang="ru-RU" sz="3200" b="1">
              <a:latin typeface="Arial" charset="0"/>
            </a:endParaRPr>
          </a:p>
          <a:p>
            <a:pPr algn="ctr"/>
            <a:r>
              <a:rPr lang="ru-RU" sz="3200" b="1"/>
              <a:t>войны и мудрости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187 из 13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179388" y="0"/>
            <a:ext cx="8964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Акрополь - город </a:t>
            </a:r>
            <a:r>
              <a:rPr lang="ru-RU" sz="3600" b="1"/>
              <a:t>богини</a:t>
            </a:r>
            <a:r>
              <a:rPr lang="ru-RU" sz="3600"/>
              <a:t> </a:t>
            </a:r>
            <a:r>
              <a:rPr lang="ru-RU" sz="3600" b="1"/>
              <a:t>Афины</a:t>
            </a:r>
            <a:endParaRPr lang="ru-RU" sz="3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150 из 45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6075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Картинка 1 из 45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2866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79388" y="5599113"/>
            <a:ext cx="6553200" cy="43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Arial" charset="0"/>
              </a:rPr>
              <a:t>Афродита</a:t>
            </a:r>
            <a:r>
              <a:rPr lang="ru-RU" sz="2800">
                <a:solidFill>
                  <a:srgbClr val="000000"/>
                </a:solidFill>
              </a:rPr>
              <a:t> </a:t>
            </a:r>
            <a:r>
              <a:rPr lang="ru-RU" sz="2800">
                <a:solidFill>
                  <a:srgbClr val="000000"/>
                </a:solidFill>
                <a:latin typeface="Arial" charset="0"/>
              </a:rPr>
              <a:t>-</a:t>
            </a:r>
            <a:r>
              <a:rPr lang="ru-RU" sz="2800">
                <a:solidFill>
                  <a:srgbClr val="000000"/>
                </a:solidFill>
              </a:rPr>
              <a:t> </a:t>
            </a:r>
            <a:r>
              <a:rPr lang="ru-RU" sz="2800" b="1">
                <a:solidFill>
                  <a:srgbClr val="000000"/>
                </a:solidFill>
                <a:latin typeface="Arial" charset="0"/>
              </a:rPr>
              <a:t>богиня</a:t>
            </a:r>
            <a:r>
              <a:rPr lang="ru-RU" sz="2800">
                <a:solidFill>
                  <a:srgbClr val="000000"/>
                </a:solidFill>
              </a:rPr>
              <a:t> </a:t>
            </a:r>
            <a:r>
              <a:rPr lang="ru-RU" sz="2800" b="1">
                <a:solidFill>
                  <a:srgbClr val="000000"/>
                </a:solidFill>
                <a:latin typeface="Arial" charset="0"/>
              </a:rPr>
              <a:t>любви</a:t>
            </a:r>
            <a:r>
              <a:rPr lang="ru-RU" sz="2800">
                <a:solidFill>
                  <a:srgbClr val="000000"/>
                </a:solidFill>
              </a:rPr>
              <a:t> </a:t>
            </a:r>
            <a:r>
              <a:rPr lang="ru-RU" sz="2800">
                <a:solidFill>
                  <a:srgbClr val="000000"/>
                </a:solidFill>
                <a:latin typeface="Arial" charset="0"/>
              </a:rPr>
              <a:t>и</a:t>
            </a:r>
            <a:r>
              <a:rPr lang="ru-RU" sz="2800">
                <a:solidFill>
                  <a:srgbClr val="000000"/>
                </a:solidFill>
              </a:rPr>
              <a:t> </a:t>
            </a:r>
            <a:r>
              <a:rPr lang="ru-RU" sz="2800">
                <a:solidFill>
                  <a:srgbClr val="000000"/>
                </a:solidFill>
                <a:latin typeface="Arial" charset="0"/>
              </a:rPr>
              <a:t>красоты</a:t>
            </a:r>
            <a:r>
              <a:rPr lang="ru-RU" sz="900">
                <a:solidFill>
                  <a:srgbClr val="000000"/>
                </a:solidFill>
                <a:latin typeface="Arial" charset="0"/>
              </a:rPr>
              <a:t>.</a:t>
            </a:r>
            <a:r>
              <a:rPr lang="ru-RU" sz="700"/>
              <a:t> </a:t>
            </a: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Картинка 12 из 6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3779838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767138" y="1800225"/>
            <a:ext cx="5376862" cy="12938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Arial" charset="0"/>
              </a:rPr>
              <a:t>Артемида</a:t>
            </a:r>
            <a:r>
              <a:rPr lang="ru-RU" sz="2800">
                <a:solidFill>
                  <a:srgbClr val="000000"/>
                </a:solidFill>
              </a:rPr>
              <a:t> </a:t>
            </a:r>
            <a:r>
              <a:rPr lang="ru-RU" sz="2800">
                <a:solidFill>
                  <a:srgbClr val="000000"/>
                </a:solidFill>
                <a:latin typeface="Arial" charset="0"/>
              </a:rPr>
              <a:t> великая олимпийская</a:t>
            </a:r>
            <a:r>
              <a:rPr lang="ru-RU" sz="2800">
                <a:solidFill>
                  <a:srgbClr val="000000"/>
                </a:solidFill>
              </a:rPr>
              <a:t> </a:t>
            </a:r>
            <a:r>
              <a:rPr lang="ru-RU" sz="2800" b="1">
                <a:solidFill>
                  <a:srgbClr val="000000"/>
                </a:solidFill>
                <a:latin typeface="Arial" charset="0"/>
              </a:rPr>
              <a:t>богиня</a:t>
            </a:r>
          </a:p>
          <a:p>
            <a:pPr algn="ctr"/>
            <a:r>
              <a:rPr lang="ru-RU" sz="2800" b="1">
                <a:solidFill>
                  <a:srgbClr val="000000"/>
                </a:solidFill>
                <a:latin typeface="Arial" charset="0"/>
              </a:rPr>
              <a:t>охоты</a:t>
            </a:r>
            <a:r>
              <a:rPr lang="ru-RU" sz="280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19 из 1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0"/>
            <a:ext cx="700405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659563" y="1116013"/>
            <a:ext cx="2484437" cy="2462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ru-RU" sz="3200" b="1">
                <a:solidFill>
                  <a:srgbClr val="000000"/>
                </a:solidFill>
                <a:latin typeface="Arial" charset="0"/>
              </a:rPr>
              <a:t>Гефест</a:t>
            </a:r>
            <a:r>
              <a:rPr lang="ru-RU" sz="3200">
                <a:solidFill>
                  <a:srgbClr val="000000"/>
                </a:solidFill>
              </a:rPr>
              <a:t> </a:t>
            </a:r>
            <a:r>
              <a:rPr lang="ru-RU" sz="3200">
                <a:solidFill>
                  <a:srgbClr val="000000"/>
                </a:solidFill>
                <a:latin typeface="Arial" charset="0"/>
              </a:rPr>
              <a:t> -</a:t>
            </a:r>
            <a:r>
              <a:rPr lang="ru-RU" sz="3200">
                <a:solidFill>
                  <a:srgbClr val="000000"/>
                </a:solidFill>
              </a:rPr>
              <a:t> </a:t>
            </a:r>
            <a:r>
              <a:rPr lang="ru-RU" sz="3200" b="1">
                <a:solidFill>
                  <a:srgbClr val="000000"/>
                </a:solidFill>
                <a:latin typeface="Arial" charset="0"/>
              </a:rPr>
              <a:t>Бог</a:t>
            </a:r>
            <a:r>
              <a:rPr lang="ru-RU" sz="3200">
                <a:solidFill>
                  <a:srgbClr val="000000"/>
                </a:solidFill>
              </a:rPr>
              <a:t> </a:t>
            </a:r>
            <a:r>
              <a:rPr lang="ru-RU" sz="3200">
                <a:solidFill>
                  <a:srgbClr val="000000"/>
                </a:solidFill>
                <a:latin typeface="Arial" charset="0"/>
              </a:rPr>
              <a:t>огня, покровитель кузнечного ремесла.</a:t>
            </a:r>
            <a:r>
              <a:rPr lang="ru-RU" sz="320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3 из 5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-88900"/>
            <a:ext cx="5875338" cy="69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5795963" y="2060575"/>
            <a:ext cx="25209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Гермес</a:t>
            </a:r>
            <a:r>
              <a:rPr lang="en-US" sz="3600" b="1"/>
              <a:t> –</a:t>
            </a:r>
          </a:p>
          <a:p>
            <a:pPr algn="ctr"/>
            <a:r>
              <a:rPr lang="ru-RU" sz="3600" b="1"/>
              <a:t>Бог торговли и воровства</a:t>
            </a:r>
            <a:endParaRPr lang="ru-RU" sz="3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2 из 455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763"/>
            <a:ext cx="4500562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27088" y="1563688"/>
            <a:ext cx="3240087" cy="1846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ru-RU" sz="4000" b="1">
                <a:solidFill>
                  <a:srgbClr val="000000"/>
                </a:solidFill>
                <a:latin typeface="Arial" charset="0"/>
              </a:rPr>
              <a:t>Арес</a:t>
            </a:r>
            <a:r>
              <a:rPr lang="ru-RU" sz="4000" b="1">
                <a:solidFill>
                  <a:srgbClr val="000000"/>
                </a:solidFill>
              </a:rPr>
              <a:t> </a:t>
            </a:r>
            <a:r>
              <a:rPr lang="ru-RU" sz="4000" b="1">
                <a:solidFill>
                  <a:srgbClr val="000000"/>
                </a:solidFill>
                <a:latin typeface="Arial" charset="0"/>
              </a:rPr>
              <a:t>-</a:t>
            </a:r>
            <a:endParaRPr lang="en-US" sz="4000" b="1">
              <a:solidFill>
                <a:srgbClr val="000000"/>
              </a:solidFill>
              <a:latin typeface="Arial" charset="0"/>
            </a:endParaRPr>
          </a:p>
          <a:p>
            <a:pPr algn="ctr" eaLnBrk="0" hangingPunct="0"/>
            <a:r>
              <a:rPr lang="ru-RU" sz="4000" b="1">
                <a:solidFill>
                  <a:srgbClr val="000000"/>
                </a:solidFill>
              </a:rPr>
              <a:t> </a:t>
            </a:r>
            <a:r>
              <a:rPr lang="ru-RU" sz="4000" b="1">
                <a:solidFill>
                  <a:srgbClr val="000000"/>
                </a:solidFill>
                <a:latin typeface="Arial" charset="0"/>
              </a:rPr>
              <a:t>бог</a:t>
            </a:r>
            <a:r>
              <a:rPr lang="ru-RU" sz="4000" b="1">
                <a:solidFill>
                  <a:srgbClr val="000000"/>
                </a:solidFill>
              </a:rPr>
              <a:t> </a:t>
            </a:r>
            <a:endParaRPr lang="en-US" sz="4000" b="1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4000" b="1">
                <a:solidFill>
                  <a:srgbClr val="000000"/>
                </a:solidFill>
                <a:latin typeface="Arial" charset="0"/>
              </a:rPr>
              <a:t>войны</a:t>
            </a:r>
            <a:r>
              <a:rPr lang="ru-RU" sz="4000" b="1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myfhology.narod.ru/gods/greece-gods/appol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439261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4554538" y="333375"/>
            <a:ext cx="4572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/>
              <a:t>Аполлон -  златокудрый бог - охранитель стад, </a:t>
            </a:r>
          </a:p>
          <a:p>
            <a:pPr algn="ctr"/>
            <a:r>
              <a:rPr lang="ru-RU" sz="4400" b="1"/>
              <a:t>солнечного света, наук и искусств.</a:t>
            </a:r>
            <a:endParaRPr lang="ru-RU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-fotki.yandex.ru/get/6005/ben-de.52/0_525bb_65bf7d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7113" y="404813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107950" y="550863"/>
            <a:ext cx="47291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ДИОНИС –</a:t>
            </a:r>
          </a:p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 БОГ РАСТИТЕЛЬНО-СТИ, ВИНОГРАДОРСТ-ВА, </a:t>
            </a:r>
          </a:p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ВИНОДЕЛИЯ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0 из 8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3203575" y="-100013"/>
            <a:ext cx="5676900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Кронос и Рея.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539750" y="188913"/>
            <a:ext cx="82804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УКАЖИТЕ ЛИШНИЕ ПОНЯТИЯ И ОБЪЯСНИТЕ ПОЧЕМУ:</a:t>
            </a:r>
          </a:p>
          <a:p>
            <a:endParaRPr lang="ru-RU" sz="2400" b="1"/>
          </a:p>
          <a:p>
            <a:endParaRPr lang="ru-RU" sz="2400" b="1"/>
          </a:p>
          <a:p>
            <a:r>
              <a:rPr lang="ru-RU" sz="2400" b="1"/>
              <a:t>ЗЕВС</a:t>
            </a:r>
          </a:p>
          <a:p>
            <a:endParaRPr lang="ru-RU" sz="2400" b="1"/>
          </a:p>
          <a:p>
            <a:r>
              <a:rPr lang="ru-RU" sz="2400" b="1"/>
              <a:t>АПОЛЛОН</a:t>
            </a:r>
          </a:p>
          <a:p>
            <a:endParaRPr lang="ru-RU" sz="2400" b="1"/>
          </a:p>
          <a:p>
            <a:r>
              <a:rPr lang="ru-RU" sz="2400" b="1"/>
              <a:t>АРЕС</a:t>
            </a:r>
          </a:p>
          <a:p>
            <a:endParaRPr lang="ru-RU" sz="2400" b="1"/>
          </a:p>
          <a:p>
            <a:r>
              <a:rPr lang="ru-RU" sz="2400" b="1"/>
              <a:t>ОСИРИС</a:t>
            </a:r>
          </a:p>
          <a:p>
            <a:endParaRPr lang="ru-RU" sz="2400" b="1"/>
          </a:p>
          <a:p>
            <a:r>
              <a:rPr lang="ru-RU" sz="2400" b="1"/>
              <a:t>ГЕРМЕС</a:t>
            </a:r>
          </a:p>
          <a:p>
            <a:endParaRPr lang="ru-RU" sz="2400" b="1"/>
          </a:p>
          <a:p>
            <a:r>
              <a:rPr lang="ru-RU" sz="2400" b="1"/>
              <a:t>ТОТ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073525" y="3244850"/>
            <a:ext cx="26257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chemeClr val="tx2"/>
                </a:solidFill>
              </a:rPr>
              <a:t>ОСИРИС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30163" y="115888"/>
            <a:ext cx="9113837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СЛОЖИТЕ СЛОВО ИЗ БУКВ:</a:t>
            </a:r>
          </a:p>
          <a:p>
            <a:r>
              <a:rPr lang="ru-RU" sz="3600" b="1"/>
              <a:t>ГИЛИЯРЕ  (вера в существование </a:t>
            </a:r>
          </a:p>
          <a:p>
            <a:r>
              <a:rPr lang="ru-RU" sz="3600" b="1"/>
              <a:t>                    сверхъестественных сил)</a:t>
            </a:r>
          </a:p>
          <a:p>
            <a:r>
              <a:rPr lang="ru-RU" sz="3600" b="1">
                <a:solidFill>
                  <a:schemeClr val="tx2"/>
                </a:solidFill>
              </a:rPr>
              <a:t>РЕЛИГИЯ</a:t>
            </a:r>
          </a:p>
          <a:p>
            <a:r>
              <a:rPr lang="ru-RU" sz="3600" b="1"/>
              <a:t>НИАФА (богиня справедливой войны</a:t>
            </a:r>
            <a:r>
              <a:rPr lang="en-US" sz="3600" b="1"/>
              <a:t>)</a:t>
            </a:r>
            <a:endParaRPr lang="ru-RU" sz="3600" b="1"/>
          </a:p>
          <a:p>
            <a:r>
              <a:rPr lang="ru-RU" sz="3600" b="1">
                <a:solidFill>
                  <a:schemeClr val="tx2"/>
                </a:solidFill>
              </a:rPr>
              <a:t>АФИНА</a:t>
            </a:r>
            <a:endParaRPr lang="ru-RU" sz="3600" b="1"/>
          </a:p>
          <a:p>
            <a:r>
              <a:rPr lang="ru-RU" sz="3600" b="1"/>
              <a:t>ТИДАРАФО (богиня любви и красоты)</a:t>
            </a:r>
          </a:p>
          <a:p>
            <a:r>
              <a:rPr lang="ru-RU" sz="3600" b="1">
                <a:solidFill>
                  <a:schemeClr val="tx2"/>
                </a:solidFill>
              </a:rPr>
              <a:t>АФРОДИТА</a:t>
            </a:r>
          </a:p>
          <a:p>
            <a:r>
              <a:rPr lang="ru-RU" sz="3600" b="1"/>
              <a:t>МРЕГЕС (бог торговли) </a:t>
            </a:r>
          </a:p>
          <a:p>
            <a:r>
              <a:rPr lang="ru-RU" sz="3600" b="1">
                <a:solidFill>
                  <a:schemeClr val="tx2"/>
                </a:solidFill>
              </a:rPr>
              <a:t>ГЕРМЕС</a:t>
            </a:r>
          </a:p>
          <a:p>
            <a:r>
              <a:rPr lang="ru-RU" sz="3600" b="1"/>
              <a:t>ДИМАТАРЕ (богиня охоты)</a:t>
            </a:r>
          </a:p>
          <a:p>
            <a:r>
              <a:rPr lang="ru-RU" sz="3600" b="1">
                <a:solidFill>
                  <a:schemeClr val="tx2"/>
                </a:solidFill>
              </a:rPr>
              <a:t>АРТЕМИДА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79388" y="196850"/>
            <a:ext cx="8640762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r>
              <a:rPr lang="ru-RU"/>
              <a:t>СООТНЕСИТЕ  БОГОВ С ИХ ХАРАКТЕРИСТИКОЙ</a:t>
            </a:r>
          </a:p>
          <a:p>
            <a:endParaRPr lang="ru-RU"/>
          </a:p>
          <a:p>
            <a:endParaRPr lang="ru-RU"/>
          </a:p>
          <a:p>
            <a:r>
              <a:rPr lang="ru-RU"/>
              <a:t>ЗЕВС                                      а) Бог моря</a:t>
            </a:r>
            <a:endParaRPr lang="en-US"/>
          </a:p>
          <a:p>
            <a:endParaRPr lang="ru-RU"/>
          </a:p>
          <a:p>
            <a:r>
              <a:rPr lang="ru-RU"/>
              <a:t>АФИНА                                 б) Богиня плодородия</a:t>
            </a:r>
            <a:endParaRPr lang="en-US"/>
          </a:p>
          <a:p>
            <a:endParaRPr lang="ru-RU"/>
          </a:p>
          <a:p>
            <a:r>
              <a:rPr lang="ru-RU"/>
              <a:t>АФРОДИТА                          в) Богиня охоты.</a:t>
            </a:r>
            <a:endParaRPr lang="en-US"/>
          </a:p>
          <a:p>
            <a:endParaRPr lang="ru-RU"/>
          </a:p>
          <a:p>
            <a:r>
              <a:rPr lang="ru-RU"/>
              <a:t>ДЕМЕТРА                             г) Богиня справедливой войны и мудрости.</a:t>
            </a:r>
            <a:endParaRPr lang="en-US"/>
          </a:p>
          <a:p>
            <a:endParaRPr lang="ru-RU"/>
          </a:p>
          <a:p>
            <a:r>
              <a:rPr lang="ru-RU"/>
              <a:t>АИД                                       д) Богиня покровительница браков.</a:t>
            </a:r>
          </a:p>
          <a:p>
            <a:endParaRPr lang="en-US"/>
          </a:p>
          <a:p>
            <a:r>
              <a:rPr lang="ru-RU"/>
              <a:t> ПОСЕЙДОН                          е) Бог подземного царства.</a:t>
            </a:r>
          </a:p>
          <a:p>
            <a:endParaRPr lang="ru-RU"/>
          </a:p>
          <a:p>
            <a:r>
              <a:rPr lang="en-US"/>
              <a:t> </a:t>
            </a:r>
            <a:r>
              <a:rPr lang="ru-RU"/>
              <a:t>ГЕРА</a:t>
            </a:r>
            <a:r>
              <a:rPr lang="en-US"/>
              <a:t>                                      </a:t>
            </a:r>
            <a:r>
              <a:rPr lang="ru-RU"/>
              <a:t>ж) Бог неба, грома и молний.</a:t>
            </a:r>
            <a:endParaRPr lang="en-US"/>
          </a:p>
          <a:p>
            <a:endParaRPr lang="ru-RU"/>
          </a:p>
          <a:p>
            <a:endParaRPr lang="ru-RU"/>
          </a:p>
          <a:p>
            <a:r>
              <a:rPr lang="ru-RU"/>
              <a:t>АРТЕМИДА                       з) Богиня красоты и любви.</a:t>
            </a:r>
          </a:p>
          <a:p>
            <a:endParaRPr lang="ru-RU"/>
          </a:p>
          <a:p>
            <a:r>
              <a:rPr lang="ru-RU"/>
              <a:t>4-5- 3; 6-7-4; 8-5.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styansk-sosh.ucoz.ru/school02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88"/>
            <a:ext cx="75850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7597775" y="-179388"/>
            <a:ext cx="1104900" cy="720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/>
              <a:t>М</a:t>
            </a:r>
          </a:p>
          <a:p>
            <a:r>
              <a:rPr lang="ru-RU" sz="6600"/>
              <a:t>О</a:t>
            </a:r>
          </a:p>
          <a:p>
            <a:r>
              <a:rPr lang="ru-RU" sz="6600"/>
              <a:t>Л</a:t>
            </a:r>
          </a:p>
          <a:p>
            <a:r>
              <a:rPr lang="ru-RU" sz="6600"/>
              <a:t>О</a:t>
            </a:r>
          </a:p>
          <a:p>
            <a:r>
              <a:rPr lang="ru-RU" sz="6600"/>
              <a:t>Д</a:t>
            </a:r>
          </a:p>
          <a:p>
            <a:r>
              <a:rPr lang="ru-RU" sz="6600"/>
              <a:t>Ц</a:t>
            </a:r>
          </a:p>
          <a:p>
            <a:r>
              <a:rPr lang="ru-RU" sz="6600"/>
              <a:t>Ы!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3 из 2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0"/>
            <a:ext cx="9250363" cy="783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250825" y="115888"/>
            <a:ext cx="8893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Олимп – высочайшая гора Греции и одна из самых высоких в Европе, ее высота – 2919 метров. В греческой мифологии Олимп считался жилищем 14 главных богов.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айл:Olympi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-100013"/>
            <a:ext cx="4579938" cy="692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4643438" y="836613"/>
            <a:ext cx="4500562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cs typeface="Aharoni" pitchFamily="2" charset="-79"/>
              </a:rPr>
              <a:t>Традиционно в число олимпийских входило четырнадцать  богов.</a:t>
            </a:r>
          </a:p>
          <a:p>
            <a:pPr algn="ctr"/>
            <a:endParaRPr lang="ru-RU" sz="2400" b="1" baseline="30000">
              <a:cs typeface="Aharoni" pitchFamily="2" charset="-79"/>
            </a:endParaRPr>
          </a:p>
          <a:p>
            <a:pPr algn="ctr"/>
            <a:r>
              <a:rPr lang="ru-RU" sz="2400" b="1">
                <a:cs typeface="Aharoni" pitchFamily="2" charset="-79"/>
              </a:rPr>
              <a:t> Списки олимпийцев не всегда совпадают.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3021926"/>
            <a:ext cx="4499992" cy="3447098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>
              <a:defRPr/>
            </a:pPr>
            <a:r>
              <a:rPr lang="ru-RU" sz="2000" b="1" dirty="0">
                <a:hlinkClick r:id="rId3" tooltip="Зевс"/>
              </a:rPr>
              <a:t>Зевс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>
                <a:hlinkClick r:id="rId4" tooltip="Гера"/>
              </a:rPr>
              <a:t>Гера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>
                <a:hlinkClick r:id="rId5" tooltip="Деметра"/>
              </a:rPr>
              <a:t>Деметра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 err="1">
                <a:hlinkClick r:id="rId6" tooltip="Гестия"/>
              </a:rPr>
              <a:t>Гестия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>
                <a:hlinkClick r:id="rId7" tooltip="Посейдон"/>
              </a:rPr>
              <a:t>Посейдон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>
                <a:hlinkClick r:id="rId8" tooltip="Аид"/>
              </a:rPr>
              <a:t>Аид</a:t>
            </a: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000" b="1" dirty="0"/>
              <a:t>а также их потомки:</a:t>
            </a:r>
          </a:p>
          <a:p>
            <a:pPr>
              <a:defRPr/>
            </a:pPr>
            <a:r>
              <a:rPr lang="ru-RU" sz="2000" b="1" dirty="0">
                <a:hlinkClick r:id="rId9" tooltip="Гефест"/>
              </a:rPr>
              <a:t>Гефест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u="sng" dirty="0">
                <a:hlinkClick r:id="rId10" tooltip="Гермес"/>
              </a:rPr>
              <a:t>Гермес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>
                <a:hlinkClick r:id="rId11" tooltip="Арес"/>
              </a:rPr>
              <a:t>Арес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>
                <a:hlinkClick r:id="rId12" tooltip="Афродита"/>
              </a:rPr>
              <a:t>Афродита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>
                <a:hlinkClick r:id="rId13" tooltip="Афина"/>
              </a:rPr>
              <a:t>Афина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>
                <a:hlinkClick r:id="rId14" tooltip="Аполлон"/>
              </a:rPr>
              <a:t>Аполлон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>
                <a:hlinkClick r:id="rId15" tooltip="Артемида"/>
              </a:rPr>
              <a:t>Артемида</a:t>
            </a:r>
            <a:r>
              <a:rPr lang="ru-RU" sz="2000" b="1" dirty="0"/>
              <a:t>,</a:t>
            </a:r>
          </a:p>
          <a:p>
            <a:pPr>
              <a:defRPr/>
            </a:pPr>
            <a:r>
              <a:rPr lang="ru-RU" sz="2000" b="1" dirty="0">
                <a:hlinkClick r:id="rId16" tooltip="Дионис"/>
              </a:rPr>
              <a:t>Дионис</a:t>
            </a:r>
            <a:endParaRPr lang="ru-RU" sz="2000" b="1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15 из 29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"/>
            <a:ext cx="6804025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6732588" y="981075"/>
            <a:ext cx="24241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solidFill>
                <a:srgbClr val="000000"/>
              </a:solidFill>
            </a:endParaRPr>
          </a:p>
          <a:p>
            <a:pPr algn="ctr"/>
            <a:r>
              <a:rPr lang="ru-RU" sz="2400" b="1">
                <a:solidFill>
                  <a:srgbClr val="000000"/>
                </a:solidFill>
                <a:latin typeface="Arial" charset="0"/>
              </a:rPr>
              <a:t>Зевс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Arial" charset="0"/>
              </a:rPr>
              <a:t>Олимпийский</a:t>
            </a:r>
            <a:r>
              <a:rPr lang="ru-RU" sz="2400">
                <a:solidFill>
                  <a:srgbClr val="000000"/>
                </a:solidFill>
                <a:latin typeface="Arial" charset="0"/>
              </a:rPr>
              <a:t>-</a:t>
            </a:r>
            <a:endParaRPr lang="ru-RU" sz="2400"/>
          </a:p>
        </p:txBody>
      </p:sp>
      <p:sp>
        <p:nvSpPr>
          <p:cNvPr id="7172" name="Прямоугольник 2"/>
          <p:cNvSpPr>
            <a:spLocks noChangeArrowheads="1"/>
          </p:cNvSpPr>
          <p:nvPr/>
        </p:nvSpPr>
        <p:spPr bwMode="auto">
          <a:xfrm>
            <a:off x="6732588" y="2089150"/>
            <a:ext cx="24114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бог неба, грома и молний, ведающий всем миром.</a:t>
            </a:r>
            <a:endParaRPr lang="ru-RU" sz="3600"/>
          </a:p>
        </p:txBody>
      </p:sp>
      <p:pic>
        <p:nvPicPr>
          <p:cNvPr id="7174" name="Zvuki-Grozy-amp-molnii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742" fill="hold"/>
                                        <p:tgtEl>
                                          <p:spTgt spid="7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9 из 69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-19050"/>
            <a:ext cx="5894388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5867400" y="260350"/>
            <a:ext cx="31686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/>
              <a:t>Бог</a:t>
            </a:r>
            <a:r>
              <a:rPr lang="ru-RU" sz="4400"/>
              <a:t> Морей </a:t>
            </a:r>
            <a:r>
              <a:rPr lang="ru-RU" sz="4400" b="1"/>
              <a:t>Посейдон</a:t>
            </a:r>
            <a:r>
              <a:rPr lang="ru-RU" sz="4400"/>
              <a:t> </a:t>
            </a:r>
          </a:p>
          <a:p>
            <a:pPr algn="ctr"/>
            <a:r>
              <a:rPr lang="ru-RU" sz="4400"/>
              <a:t>на колеснице.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а 135 из 150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-4763"/>
            <a:ext cx="535146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 flipH="1">
            <a:off x="4859338" y="1700213"/>
            <a:ext cx="4070350" cy="854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Arial" charset="0"/>
              </a:rPr>
              <a:t>Аид</a:t>
            </a:r>
            <a:r>
              <a:rPr lang="ru-RU" sz="2800">
                <a:solidFill>
                  <a:srgbClr val="000000"/>
                </a:solidFill>
                <a:latin typeface="Arial" charset="0"/>
              </a:rPr>
              <a:t> - </a:t>
            </a:r>
            <a:r>
              <a:rPr lang="ru-RU" sz="2800" b="1">
                <a:solidFill>
                  <a:srgbClr val="000000"/>
                </a:solidFill>
                <a:latin typeface="Arial" charset="0"/>
              </a:rPr>
              <a:t>бог</a:t>
            </a:r>
            <a:r>
              <a:rPr lang="ru-RU" sz="2800">
                <a:solidFill>
                  <a:srgbClr val="000000"/>
                </a:solidFill>
                <a:latin typeface="Arial" charset="0"/>
              </a:rPr>
              <a:t> подземного царства</a:t>
            </a:r>
            <a:r>
              <a:rPr lang="ru-RU" sz="28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2 из 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-41275"/>
            <a:ext cx="5588001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580063" y="2155825"/>
            <a:ext cx="3563937" cy="1292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Arial" charset="0"/>
                <a:cs typeface="Aharoni" pitchFamily="2" charset="-79"/>
              </a:rPr>
              <a:t>ГЕСТИЯ</a:t>
            </a:r>
            <a:r>
              <a:rPr lang="ru-RU" sz="2800">
                <a:solidFill>
                  <a:srgbClr val="000000"/>
                </a:solidFill>
                <a:latin typeface="Arial" charset="0"/>
                <a:cs typeface="Aharoni" pitchFamily="2" charset="-79"/>
              </a:rPr>
              <a:t> -</a:t>
            </a:r>
            <a:r>
              <a:rPr lang="ru-RU" sz="2800">
                <a:solidFill>
                  <a:srgbClr val="000000"/>
                </a:solidFill>
                <a:cs typeface="Aharoni" pitchFamily="2" charset="-79"/>
              </a:rPr>
              <a:t> </a:t>
            </a:r>
            <a:r>
              <a:rPr lang="ru-RU" sz="2800" b="1">
                <a:solidFill>
                  <a:srgbClr val="000000"/>
                </a:solidFill>
                <a:latin typeface="Arial" charset="0"/>
                <a:cs typeface="Aharoni" pitchFamily="2" charset="-79"/>
              </a:rPr>
              <a:t>богиня</a:t>
            </a:r>
            <a:r>
              <a:rPr lang="ru-RU" sz="2800">
                <a:solidFill>
                  <a:srgbClr val="000000"/>
                </a:solidFill>
                <a:cs typeface="Aharoni" pitchFamily="2" charset="-79"/>
              </a:rPr>
              <a:t> </a:t>
            </a:r>
            <a:r>
              <a:rPr lang="ru-RU" sz="2800" b="1">
                <a:solidFill>
                  <a:srgbClr val="000000"/>
                </a:solidFill>
                <a:latin typeface="Arial" charset="0"/>
                <a:cs typeface="Aharoni" pitchFamily="2" charset="-79"/>
              </a:rPr>
              <a:t>домашнего очага</a:t>
            </a:r>
            <a:r>
              <a:rPr lang="ru-RU" sz="2800">
                <a:cs typeface="Aharoni" pitchFamily="2" charset="-79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Г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23813"/>
            <a:ext cx="4006851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4254500" y="188913"/>
            <a:ext cx="42052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ГЕРА</a:t>
            </a:r>
          </a:p>
        </p:txBody>
      </p:sp>
      <p:sp>
        <p:nvSpPr>
          <p:cNvPr id="12292" name="Прямоугольник 2"/>
          <p:cNvSpPr>
            <a:spLocks noChangeArrowheads="1"/>
          </p:cNvSpPr>
          <p:nvPr/>
        </p:nvSpPr>
        <p:spPr bwMode="auto">
          <a:xfrm>
            <a:off x="4356100" y="836613"/>
            <a:ext cx="4608513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Золотронную славлю я Геру, рождённую Реей, </a:t>
            </a:r>
            <a:r>
              <a:rPr lang="ru-RU" sz="2800"/>
              <a:t> </a:t>
            </a:r>
            <a:br>
              <a:rPr lang="ru-RU" sz="2800"/>
            </a:br>
            <a:r>
              <a:rPr lang="ru-RU" sz="2800" b="1" i="1"/>
              <a:t>Вечноживущих царицу, с лицом красоты необычной, </a:t>
            </a:r>
            <a:r>
              <a:rPr lang="ru-RU" sz="2800"/>
              <a:t> </a:t>
            </a:r>
            <a:br>
              <a:rPr lang="ru-RU" sz="2800"/>
            </a:br>
            <a:r>
              <a:rPr lang="ru-RU" sz="2800" b="1" i="1"/>
              <a:t>Громкогремящего Зевса родную сестру и супругу</a:t>
            </a:r>
            <a:r>
              <a:rPr lang="ru-RU" sz="2800"/>
              <a:t> </a:t>
            </a:r>
            <a:br>
              <a:rPr lang="ru-RU" sz="2800"/>
            </a:br>
            <a:r>
              <a:rPr lang="ru-RU" sz="2800" b="1" i="1"/>
              <a:t>Славную. Все на великом Олимпе блаженные боги </a:t>
            </a:r>
            <a:r>
              <a:rPr lang="ru-RU" sz="2800"/>
              <a:t> </a:t>
            </a:r>
            <a:br>
              <a:rPr lang="ru-RU" sz="2800"/>
            </a:br>
            <a:r>
              <a:rPr lang="ru-RU" sz="2800" b="1" i="1"/>
              <a:t>Благоговейно её наравне почитают с Кронидом.</a:t>
            </a:r>
            <a:endParaRPr lang="en-US" sz="2800" b="1" i="1"/>
          </a:p>
          <a:p>
            <a:r>
              <a:rPr lang="en-US" sz="2800" b="1" i="1"/>
              <a:t>     </a:t>
            </a:r>
            <a:r>
              <a:rPr lang="ru-RU" sz="2800" b="1" i="1"/>
              <a:t>ГОМЕР.</a:t>
            </a:r>
            <a:endParaRPr lang="ru-RU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592</TotalTime>
  <Words>264</Words>
  <Application>Microsoft Office PowerPoint</Application>
  <PresentationFormat>Экран (4:3)</PresentationFormat>
  <Paragraphs>117</Paragraphs>
  <Slides>23</Slides>
  <Notes>3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Calibri</vt:lpstr>
      <vt:lpstr>Arial</vt:lpstr>
      <vt:lpstr>Palatino Linotype</vt:lpstr>
      <vt:lpstr>Century Gothic</vt:lpstr>
      <vt:lpstr>Courier New</vt:lpstr>
      <vt:lpstr>Aharoni</vt:lpstr>
      <vt:lpstr>Times New Roman</vt:lpstr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home</cp:lastModifiedBy>
  <cp:revision>40</cp:revision>
  <dcterms:created xsi:type="dcterms:W3CDTF">2011-12-16T16:51:37Z</dcterms:created>
  <dcterms:modified xsi:type="dcterms:W3CDTF">2013-10-31T17:50:32Z</dcterms:modified>
</cp:coreProperties>
</file>