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1"/>
  </p:notesMasterIdLst>
  <p:sldIdLst>
    <p:sldId id="314" r:id="rId2"/>
    <p:sldId id="295" r:id="rId3"/>
    <p:sldId id="313" r:id="rId4"/>
    <p:sldId id="299" r:id="rId5"/>
    <p:sldId id="266" r:id="rId6"/>
    <p:sldId id="312" r:id="rId7"/>
    <p:sldId id="272" r:id="rId8"/>
    <p:sldId id="273" r:id="rId9"/>
    <p:sldId id="271" r:id="rId10"/>
    <p:sldId id="307" r:id="rId11"/>
    <p:sldId id="301" r:id="rId12"/>
    <p:sldId id="290" r:id="rId13"/>
    <p:sldId id="305" r:id="rId14"/>
    <p:sldId id="308" r:id="rId15"/>
    <p:sldId id="309" r:id="rId16"/>
    <p:sldId id="278" r:id="rId17"/>
    <p:sldId id="303" r:id="rId18"/>
    <p:sldId id="261" r:id="rId19"/>
    <p:sldId id="30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79BA3-78A9-42CE-A63B-F64121C99AFF}" type="datetimeFigureOut">
              <a:rPr lang="ru-RU" smtClean="0"/>
              <a:t>31.10.2013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532BE-56A9-46BD-A3DF-CCD4DAEEB81E}" type="slidenum">
              <a:rPr lang="ru-RU" smtClean="0"/>
              <a:t>‹#›</a:t>
            </a:fld>
            <a:endParaRPr lang="ru-RU"/>
          </a:p>
        </p:txBody>
      </p:sp>
    </p:spTree>
    <p:extLst>
      <p:ext uri="{BB962C8B-B14F-4D97-AF65-F5344CB8AC3E}">
        <p14:creationId xmlns:p14="http://schemas.microsoft.com/office/powerpoint/2010/main" val="198066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344A086-AD20-4EE7-91E1-A677E8574EA1}" type="datetimeFigureOut">
              <a:rPr lang="ru-RU" smtClean="0"/>
              <a:t>31.10.2013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22367B-4A23-44F0-BE30-CA4F9578016F}"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344A086-AD20-4EE7-91E1-A677E8574EA1}" type="datetimeFigureOut">
              <a:rPr lang="ru-RU" smtClean="0"/>
              <a:t>31.10.2013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22367B-4A23-44F0-BE30-CA4F9578016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44A086-AD20-4EE7-91E1-A677E8574EA1}" type="datetimeFigureOut">
              <a:rPr lang="ru-RU" smtClean="0"/>
              <a:t>31.10.2013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22367B-4A23-44F0-BE30-CA4F9578016F}"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533400"/>
            <a:ext cx="75438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1371600" y="1981200"/>
            <a:ext cx="3733800" cy="4114800"/>
          </a:xfrm>
        </p:spPr>
        <p:txBody>
          <a:bodyPr/>
          <a:lstStyle/>
          <a:p>
            <a:pPr lvl="0"/>
            <a:endParaRPr lang="ru-RU" noProof="0" smtClean="0"/>
          </a:p>
        </p:txBody>
      </p:sp>
      <p:sp>
        <p:nvSpPr>
          <p:cNvPr id="4" name="Текст 3"/>
          <p:cNvSpPr>
            <a:spLocks noGrp="1"/>
          </p:cNvSpPr>
          <p:nvPr>
            <p:ph type="body" sz="half" idx="2"/>
          </p:nvPr>
        </p:nvSpPr>
        <p:spPr>
          <a:xfrm>
            <a:off x="5257800" y="1981200"/>
            <a:ext cx="3733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sz="half" idx="10"/>
          </p:nvPr>
        </p:nvSpPr>
        <p:spPr/>
        <p:txBody>
          <a:bodyPr/>
          <a:lstStyle>
            <a:lvl1pPr>
              <a:defRPr/>
            </a:lvl1pPr>
          </a:lstStyle>
          <a:p>
            <a:pPr>
              <a:defRPr/>
            </a:pPr>
            <a:endParaRPr lang="ru-RU"/>
          </a:p>
        </p:txBody>
      </p:sp>
      <p:sp>
        <p:nvSpPr>
          <p:cNvPr id="6" name="Rectangle 4"/>
          <p:cNvSpPr>
            <a:spLocks noGrp="1" noChangeArrowheads="1"/>
          </p:cNvSpPr>
          <p:nvPr>
            <p:ph type="ftr" sz="quarter" idx="11"/>
          </p:nvPr>
        </p:nvSpPr>
        <p:spPr/>
        <p:txBody>
          <a:bodyPr/>
          <a:lstStyle>
            <a:lvl1pPr>
              <a:defRPr/>
            </a:lvl1pPr>
          </a:lstStyle>
          <a:p>
            <a:pPr>
              <a:defRPr/>
            </a:pPr>
            <a:endParaRPr lang="ru-RU"/>
          </a:p>
        </p:txBody>
      </p:sp>
      <p:sp>
        <p:nvSpPr>
          <p:cNvPr id="7" name="Rectangle 5"/>
          <p:cNvSpPr>
            <a:spLocks noGrp="1" noChangeArrowheads="1"/>
          </p:cNvSpPr>
          <p:nvPr>
            <p:ph type="sldNum" sz="quarter" idx="12"/>
          </p:nvPr>
        </p:nvSpPr>
        <p:spPr/>
        <p:txBody>
          <a:bodyPr/>
          <a:lstStyle>
            <a:lvl1pPr>
              <a:defRPr/>
            </a:lvl1pPr>
          </a:lstStyle>
          <a:p>
            <a:pPr>
              <a:defRPr/>
            </a:pPr>
            <a:fld id="{71F31705-D8B1-442B-BC8D-17D2706576B2}" type="slidenum">
              <a:rPr lang="ru-RU"/>
              <a:pPr>
                <a:defRPr/>
              </a:pPr>
              <a:t>‹#›</a:t>
            </a:fld>
            <a:endParaRPr lang="ru-RU"/>
          </a:p>
        </p:txBody>
      </p:sp>
    </p:spTree>
    <p:extLst>
      <p:ext uri="{BB962C8B-B14F-4D97-AF65-F5344CB8AC3E}">
        <p14:creationId xmlns:p14="http://schemas.microsoft.com/office/powerpoint/2010/main" val="237070582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344A086-AD20-4EE7-91E1-A677E8574EA1}" type="datetimeFigureOut">
              <a:rPr lang="ru-RU" smtClean="0"/>
              <a:t>31.10.2013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22367B-4A23-44F0-BE30-CA4F9578016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44A086-AD20-4EE7-91E1-A677E8574EA1}" type="datetimeFigureOut">
              <a:rPr lang="ru-RU" smtClean="0"/>
              <a:t>31.10.2013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22367B-4A23-44F0-BE30-CA4F9578016F}"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344A086-AD20-4EE7-91E1-A677E8574EA1}" type="datetimeFigureOut">
              <a:rPr lang="ru-RU" smtClean="0"/>
              <a:t>31.10.2013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22367B-4A23-44F0-BE30-CA4F9578016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344A086-AD20-4EE7-91E1-A677E8574EA1}" type="datetimeFigureOut">
              <a:rPr lang="ru-RU" smtClean="0"/>
              <a:t>31.10.2013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D22367B-4A23-44F0-BE30-CA4F9578016F}"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344A086-AD20-4EE7-91E1-A677E8574EA1}" type="datetimeFigureOut">
              <a:rPr lang="ru-RU" smtClean="0"/>
              <a:t>31.10.2013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D22367B-4A23-44F0-BE30-CA4F9578016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4A086-AD20-4EE7-91E1-A677E8574EA1}" type="datetimeFigureOut">
              <a:rPr lang="ru-RU" smtClean="0"/>
              <a:t>31.10.2013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D22367B-4A23-44F0-BE30-CA4F9578016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44A086-AD20-4EE7-91E1-A677E8574EA1}" type="datetimeFigureOut">
              <a:rPr lang="ru-RU" smtClean="0"/>
              <a:t>31.10.2013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22367B-4A23-44F0-BE30-CA4F9578016F}"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44A086-AD20-4EE7-91E1-A677E8574EA1}" type="datetimeFigureOut">
              <a:rPr lang="ru-RU" smtClean="0"/>
              <a:t>31.10.2013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22367B-4A23-44F0-BE30-CA4F9578016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344A086-AD20-4EE7-91E1-A677E8574EA1}" type="datetimeFigureOut">
              <a:rPr lang="ru-RU" smtClean="0"/>
              <a:t>31.10.2013</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D22367B-4A23-44F0-BE30-CA4F9578016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tvoyapechat.ru/wyswyg/image/gerald/9.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sz="4000" dirty="0" smtClean="0"/>
              <a:t>              Презентация</a:t>
            </a:r>
            <a:br>
              <a:rPr lang="ru-RU" sz="4000" dirty="0" smtClean="0"/>
            </a:br>
            <a:r>
              <a:rPr lang="ru-RU" sz="4000" dirty="0" smtClean="0"/>
              <a:t> к уроку истории</a:t>
            </a:r>
            <a:br>
              <a:rPr lang="ru-RU" sz="4000" dirty="0" smtClean="0"/>
            </a:br>
            <a:r>
              <a:rPr lang="ru-RU" sz="4000" dirty="0" smtClean="0"/>
              <a:t> средних веков </a:t>
            </a:r>
            <a:br>
              <a:rPr lang="ru-RU" sz="4000" dirty="0" smtClean="0"/>
            </a:br>
            <a:r>
              <a:rPr lang="ru-RU" sz="4000" dirty="0" smtClean="0"/>
              <a:t>« в рыцарском замке».</a:t>
            </a:r>
            <a:endParaRPr lang="ru-RU" sz="4000" dirty="0"/>
          </a:p>
        </p:txBody>
      </p:sp>
      <p:sp>
        <p:nvSpPr>
          <p:cNvPr id="3" name="Подзаголовок 2"/>
          <p:cNvSpPr>
            <a:spLocks noGrp="1"/>
          </p:cNvSpPr>
          <p:nvPr>
            <p:ph type="subTitle" idx="1"/>
          </p:nvPr>
        </p:nvSpPr>
        <p:spPr>
          <a:xfrm>
            <a:off x="5076056" y="3573016"/>
            <a:ext cx="3816424" cy="1684784"/>
          </a:xfrm>
        </p:spPr>
        <p:txBody>
          <a:bodyPr>
            <a:normAutofit fontScale="92500"/>
          </a:bodyPr>
          <a:lstStyle/>
          <a:p>
            <a:r>
              <a:rPr lang="ru-RU" dirty="0" smtClean="0"/>
              <a:t>Выполнила</a:t>
            </a:r>
          </a:p>
          <a:p>
            <a:r>
              <a:rPr lang="ru-RU" dirty="0" smtClean="0"/>
              <a:t> </a:t>
            </a:r>
            <a:r>
              <a:rPr lang="ru-RU" dirty="0" err="1" smtClean="0"/>
              <a:t>Лихоманова</a:t>
            </a:r>
            <a:r>
              <a:rPr lang="ru-RU" dirty="0" smtClean="0"/>
              <a:t> </a:t>
            </a:r>
            <a:r>
              <a:rPr lang="ru-RU" smtClean="0"/>
              <a:t>С.И.</a:t>
            </a:r>
          </a:p>
          <a:p>
            <a:r>
              <a:rPr lang="ru-RU" smtClean="0"/>
              <a:t> </a:t>
            </a:r>
            <a:r>
              <a:rPr lang="ru-RU" dirty="0" smtClean="0"/>
              <a:t>учитель истории МБОУ </a:t>
            </a:r>
            <a:r>
              <a:rPr lang="ru-RU" dirty="0" err="1" smtClean="0"/>
              <a:t>г.Владимира</a:t>
            </a:r>
            <a:r>
              <a:rPr lang="ru-RU" dirty="0" smtClean="0"/>
              <a:t> « СОШ №  13»</a:t>
            </a:r>
            <a:endParaRPr lang="ru-RU" dirty="0"/>
          </a:p>
        </p:txBody>
      </p:sp>
    </p:spTree>
    <p:extLst>
      <p:ext uri="{BB962C8B-B14F-4D97-AF65-F5344CB8AC3E}">
        <p14:creationId xmlns:p14="http://schemas.microsoft.com/office/powerpoint/2010/main" val="379005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5602" name="Picture 2" descr="H:\Школа\Сайт школы\65_files\2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extLst>
      <p:ext uri="{BB962C8B-B14F-4D97-AF65-F5344CB8AC3E}">
        <p14:creationId xmlns:p14="http://schemas.microsoft.com/office/powerpoint/2010/main" val="4240451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ru-RU" sz="4000">
                <a:solidFill>
                  <a:srgbClr val="666633"/>
                </a:solidFill>
              </a:rPr>
              <a:t>Девиз – краткое изречение, объяснявшее смысл герба.</a:t>
            </a:r>
          </a:p>
        </p:txBody>
      </p:sp>
      <p:sp>
        <p:nvSpPr>
          <p:cNvPr id="23555" name="Rectangle 3"/>
          <p:cNvSpPr>
            <a:spLocks noGrp="1" noChangeArrowheads="1"/>
          </p:cNvSpPr>
          <p:nvPr>
            <p:ph type="body" idx="1"/>
          </p:nvPr>
        </p:nvSpPr>
        <p:spPr/>
        <p:txBody>
          <a:bodyPr/>
          <a:lstStyle/>
          <a:p>
            <a:pPr algn="ctr">
              <a:buFontTx/>
              <a:buNone/>
            </a:pPr>
            <a:r>
              <a:rPr lang="ru-RU" sz="3600">
                <a:solidFill>
                  <a:srgbClr val="996633"/>
                </a:solidFill>
              </a:rPr>
              <a:t>Исполнить или умереть</a:t>
            </a:r>
          </a:p>
          <a:p>
            <a:pPr algn="ctr">
              <a:buFontTx/>
              <a:buNone/>
            </a:pPr>
            <a:r>
              <a:rPr lang="ru-RU" sz="3600">
                <a:solidFill>
                  <a:srgbClr val="996633"/>
                </a:solidFill>
              </a:rPr>
              <a:t>Лучше смерть, чем бессилие</a:t>
            </a:r>
          </a:p>
        </p:txBody>
      </p:sp>
      <p:pic>
        <p:nvPicPr>
          <p:cNvPr id="23556" name="Picture 4" descr="рыцарь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141663"/>
            <a:ext cx="460851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346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strVal val="#ppt_w*0.70"/>
                                          </p:val>
                                        </p:tav>
                                        <p:tav tm="100000">
                                          <p:val>
                                            <p:strVal val="#ppt_w"/>
                                          </p:val>
                                        </p:tav>
                                      </p:tavLst>
                                    </p:anim>
                                    <p:anim calcmode="lin" valueType="num">
                                      <p:cBhvr>
                                        <p:cTn id="8" dur="1000" fill="hold"/>
                                        <p:tgtEl>
                                          <p:spTgt spid="23554"/>
                                        </p:tgtEl>
                                        <p:attrNameLst>
                                          <p:attrName>ppt_h</p:attrName>
                                        </p:attrNameLst>
                                      </p:cBhvr>
                                      <p:tavLst>
                                        <p:tav tm="0">
                                          <p:val>
                                            <p:strVal val="#ppt_h"/>
                                          </p:val>
                                        </p:tav>
                                        <p:tav tm="100000">
                                          <p:val>
                                            <p:strVal val="#ppt_h"/>
                                          </p:val>
                                        </p:tav>
                                      </p:tavLst>
                                    </p:anim>
                                    <p:animEffect transition="in" filter="fade">
                                      <p:cBhvr>
                                        <p:cTn id="9" dur="1000"/>
                                        <p:tgtEl>
                                          <p:spTgt spid="235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 calcmode="lin" valueType="num">
                                      <p:cBhvr>
                                        <p:cTn id="14" dur="1000" fill="hold"/>
                                        <p:tgtEl>
                                          <p:spTgt spid="23555">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355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55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23555">
                                            <p:txEl>
                                              <p:pRg st="1" end="1"/>
                                            </p:txEl>
                                          </p:spTgt>
                                        </p:tgtEl>
                                        <p:attrNameLst>
                                          <p:attrName>style.visibility</p:attrName>
                                        </p:attrNameLst>
                                      </p:cBhvr>
                                      <p:to>
                                        <p:strVal val="visible"/>
                                      </p:to>
                                    </p:set>
                                    <p:anim calcmode="lin" valueType="num">
                                      <p:cBhvr>
                                        <p:cTn id="21" dur="1000" fill="hold"/>
                                        <p:tgtEl>
                                          <p:spTgt spid="23555">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2355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355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nodeType="clickEffect">
                                  <p:stCondLst>
                                    <p:cond delay="0"/>
                                  </p:stCondLst>
                                  <p:childTnLst>
                                    <p:set>
                                      <p:cBhvr>
                                        <p:cTn id="27" dur="1" fill="hold">
                                          <p:stCondLst>
                                            <p:cond delay="0"/>
                                          </p:stCondLst>
                                        </p:cTn>
                                        <p:tgtEl>
                                          <p:spTgt spid="23556"/>
                                        </p:tgtEl>
                                        <p:attrNameLst>
                                          <p:attrName>style.visibility</p:attrName>
                                        </p:attrNameLst>
                                      </p:cBhvr>
                                      <p:to>
                                        <p:strVal val="visible"/>
                                      </p:to>
                                    </p:set>
                                    <p:anim calcmode="lin" valueType="num">
                                      <p:cBhvr>
                                        <p:cTn id="28" dur="500" decel="50000" fill="hold">
                                          <p:stCondLst>
                                            <p:cond delay="0"/>
                                          </p:stCondLst>
                                        </p:cTn>
                                        <p:tgtEl>
                                          <p:spTgt spid="2355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355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3556"/>
                                        </p:tgtEl>
                                        <p:attrNameLst>
                                          <p:attrName>ppt_w</p:attrName>
                                        </p:attrNameLst>
                                      </p:cBhvr>
                                      <p:tavLst>
                                        <p:tav tm="0">
                                          <p:val>
                                            <p:strVal val="#ppt_w*.05"/>
                                          </p:val>
                                        </p:tav>
                                        <p:tav tm="100000">
                                          <p:val>
                                            <p:strVal val="#ppt_w"/>
                                          </p:val>
                                        </p:tav>
                                      </p:tavLst>
                                    </p:anim>
                                    <p:anim calcmode="lin" valueType="num">
                                      <p:cBhvr>
                                        <p:cTn id="31" dur="1000" fill="hold"/>
                                        <p:tgtEl>
                                          <p:spTgt spid="2355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355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355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355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tvoyapechat.ru/wyswyg/image/gerald/9.jp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0112"/>
            <a:ext cx="3384376" cy="5057775"/>
          </a:xfrm>
          <a:prstGeom prst="rect">
            <a:avLst/>
          </a:prstGeom>
          <a:noFill/>
          <a:ln>
            <a:noFill/>
          </a:ln>
        </p:spPr>
      </p:pic>
      <p:sp>
        <p:nvSpPr>
          <p:cNvPr id="4" name="Прямоугольник 3"/>
          <p:cNvSpPr/>
          <p:nvPr/>
        </p:nvSpPr>
        <p:spPr>
          <a:xfrm>
            <a:off x="3995936" y="1988840"/>
            <a:ext cx="4968552" cy="2585323"/>
          </a:xfrm>
          <a:prstGeom prst="rect">
            <a:avLst/>
          </a:prstGeom>
        </p:spPr>
        <p:txBody>
          <a:bodyPr wrap="square">
            <a:spAutoFit/>
          </a:bodyPr>
          <a:lstStyle/>
          <a:p>
            <a:r>
              <a:rPr lang="ru-RU" dirty="0"/>
              <a:t>        Знамена (нем. </a:t>
            </a:r>
            <a:r>
              <a:rPr lang="ru-RU" dirty="0" err="1"/>
              <a:t>Fahne</a:t>
            </a:r>
            <a:r>
              <a:rPr lang="ru-RU" dirty="0"/>
              <a:t>) в сухопутных армиях известны с древнейших </a:t>
            </a:r>
            <a:r>
              <a:rPr lang="ru-RU" dirty="0" smtClean="0"/>
              <a:t>времен.</a:t>
            </a:r>
            <a:endParaRPr lang="en-US" baseline="30000" dirty="0"/>
          </a:p>
          <a:p>
            <a:r>
              <a:rPr lang="ru-RU" dirty="0" smtClean="0"/>
              <a:t>Их </a:t>
            </a:r>
            <a:r>
              <a:rPr lang="ru-RU" dirty="0"/>
              <a:t>основное практическое назначение состояло в обозначении места сосредоточения войск и командного центра. Знамена и штандарты (нем. </a:t>
            </a:r>
            <a:r>
              <a:rPr lang="ru-RU" dirty="0" err="1"/>
              <a:t>Feldzeichen</a:t>
            </a:r>
            <a:r>
              <a:rPr lang="ru-RU" dirty="0"/>
              <a:t>) имели еще и моральное значение для боеспособности армии или отдельного отряда</a:t>
            </a:r>
          </a:p>
        </p:txBody>
      </p:sp>
    </p:spTree>
    <p:extLst>
      <p:ext uri="{BB962C8B-B14F-4D97-AF65-F5344CB8AC3E}">
        <p14:creationId xmlns:p14="http://schemas.microsoft.com/office/powerpoint/2010/main" val="3116773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Школа\Сайт школы\65_files\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843433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Школа\Сайт школы\65_files\24.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extLst>
      <p:ext uri="{BB962C8B-B14F-4D97-AF65-F5344CB8AC3E}">
        <p14:creationId xmlns:p14="http://schemas.microsoft.com/office/powerpoint/2010/main" val="369359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Школа\Сайт школы\65_files\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02830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00200" y="304800"/>
            <a:ext cx="7543800" cy="457200"/>
          </a:xfrm>
        </p:spPr>
        <p:txBody>
          <a:bodyPr>
            <a:normAutofit fontScale="90000"/>
          </a:bodyPr>
          <a:lstStyle/>
          <a:p>
            <a:pPr eaLnBrk="1" hangingPunct="1"/>
            <a:r>
              <a:rPr lang="ru-RU" smtClean="0"/>
              <a:t>Развлечения рыцарей</a:t>
            </a:r>
          </a:p>
        </p:txBody>
      </p:sp>
      <p:pic>
        <p:nvPicPr>
          <p:cNvPr id="30723" name="Picture 6" descr="рыцарь на ко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1143000"/>
            <a:ext cx="40116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8"/>
          <p:cNvSpPr txBox="1">
            <a:spLocks noChangeArrowheads="1"/>
          </p:cNvSpPr>
          <p:nvPr/>
        </p:nvSpPr>
        <p:spPr bwMode="auto">
          <a:xfrm>
            <a:off x="5334000" y="1281113"/>
            <a:ext cx="38100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3200"/>
              <a:t>Военные походы</a:t>
            </a:r>
            <a:r>
              <a:rPr lang="ru-RU" sz="2400"/>
              <a:t> </a:t>
            </a:r>
          </a:p>
          <a:p>
            <a:pPr eaLnBrk="1" hangingPunct="1"/>
            <a:endParaRPr lang="ru-RU" sz="2400"/>
          </a:p>
          <a:p>
            <a:pPr eaLnBrk="1" hangingPunct="1"/>
            <a:r>
              <a:rPr lang="ru-RU" sz="3200"/>
              <a:t>Воинские упражнения</a:t>
            </a:r>
            <a:r>
              <a:rPr lang="ru-RU" sz="2800"/>
              <a:t> </a:t>
            </a:r>
          </a:p>
          <a:p>
            <a:pPr eaLnBrk="1" hangingPunct="1"/>
            <a:endParaRPr lang="ru-RU" sz="2800"/>
          </a:p>
          <a:p>
            <a:pPr eaLnBrk="1" hangingPunct="1"/>
            <a:r>
              <a:rPr lang="ru-RU" sz="4000"/>
              <a:t>Охота </a:t>
            </a:r>
            <a:r>
              <a:rPr lang="ru-RU" sz="2400"/>
              <a:t>  </a:t>
            </a:r>
          </a:p>
          <a:p>
            <a:pPr eaLnBrk="1" hangingPunct="1"/>
            <a:endParaRPr lang="ru-RU" sz="2400"/>
          </a:p>
          <a:p>
            <a:pPr eaLnBrk="1" hangingPunct="1"/>
            <a:r>
              <a:rPr lang="ru-RU" sz="4000"/>
              <a:t>Пиры  </a:t>
            </a:r>
          </a:p>
          <a:p>
            <a:pPr eaLnBrk="1" hangingPunct="1"/>
            <a:endParaRPr lang="ru-RU" sz="2400"/>
          </a:p>
          <a:p>
            <a:pPr eaLnBrk="1" hangingPunct="1"/>
            <a:r>
              <a:rPr lang="ru-RU" sz="4000"/>
              <a:t>Турниры</a:t>
            </a:r>
          </a:p>
        </p:txBody>
      </p:sp>
    </p:spTree>
    <p:extLst>
      <p:ext uri="{BB962C8B-B14F-4D97-AF65-F5344CB8AC3E}">
        <p14:creationId xmlns:p14="http://schemas.microsoft.com/office/powerpoint/2010/main" val="1480626224"/>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274638"/>
            <a:ext cx="8229600" cy="6249987"/>
          </a:xfrm>
        </p:spPr>
        <p:txBody>
          <a:bodyPr/>
          <a:lstStyle/>
          <a:p>
            <a:r>
              <a:rPr lang="ru-RU" sz="4000"/>
              <a:t>«Кудруна» (немецкая поэма</a:t>
            </a:r>
            <a:r>
              <a:rPr lang="en-US" sz="4000"/>
              <a:t>XIII</a:t>
            </a:r>
            <a:r>
              <a:rPr lang="ru-RU" sz="4000"/>
              <a:t>в.)</a:t>
            </a:r>
            <a:br>
              <a:rPr lang="ru-RU" sz="4000"/>
            </a:br>
            <a:r>
              <a:rPr lang="ru-RU"/>
              <a:t/>
            </a:r>
            <a:br>
              <a:rPr lang="ru-RU"/>
            </a:br>
            <a:r>
              <a:rPr lang="ru-RU" sz="2800"/>
              <a:t>Всему, что подобает, был выучен герой, </a:t>
            </a:r>
            <a:br>
              <a:rPr lang="ru-RU" sz="2800"/>
            </a:br>
            <a:r>
              <a:rPr lang="ru-RU" sz="2800"/>
              <a:t>Ни страха, ни упрека не зная за собой</a:t>
            </a:r>
            <a:br>
              <a:rPr lang="ru-RU" sz="2800"/>
            </a:br>
            <a:r>
              <a:rPr lang="ru-RU" sz="2800"/>
              <a:t>За это восхищались им знатные девицы, </a:t>
            </a:r>
            <a:br>
              <a:rPr lang="ru-RU" sz="2800"/>
            </a:br>
            <a:r>
              <a:rPr lang="ru-RU" sz="2800"/>
              <a:t>Он был настолько щедрым, что все не могли надивиться.</a:t>
            </a:r>
            <a:br>
              <a:rPr lang="ru-RU" sz="2800"/>
            </a:br>
            <a:r>
              <a:rPr lang="ru-RU" sz="2800"/>
              <a:t>И так он был отважен, как твердит молва,</a:t>
            </a:r>
            <a:br>
              <a:rPr lang="ru-RU" sz="2800"/>
            </a:br>
            <a:r>
              <a:rPr lang="ru-RU" sz="2800"/>
              <a:t>Что мстил врагам и близких отстаивал права,</a:t>
            </a:r>
            <a:br>
              <a:rPr lang="ru-RU" sz="2800"/>
            </a:br>
            <a:r>
              <a:rPr lang="ru-RU" sz="2800"/>
              <a:t> Не выгоды, а чести искал он в каждом деле, </a:t>
            </a:r>
            <a:br>
              <a:rPr lang="ru-RU" sz="2800"/>
            </a:br>
            <a:r>
              <a:rPr lang="ru-RU" sz="2800"/>
              <a:t>О нем слагали сказки и песни на родине пели.</a:t>
            </a:r>
            <a:r>
              <a:rPr lang="ru-RU" sz="2400"/>
              <a:t> </a:t>
            </a:r>
          </a:p>
        </p:txBody>
      </p:sp>
    </p:spTree>
    <p:extLst>
      <p:ext uri="{BB962C8B-B14F-4D97-AF65-F5344CB8AC3E}">
        <p14:creationId xmlns:p14="http://schemas.microsoft.com/office/powerpoint/2010/main" val="4083886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strVal val="#ppt_w*0.70"/>
                                          </p:val>
                                        </p:tav>
                                        <p:tav tm="100000">
                                          <p:val>
                                            <p:strVal val="#ppt_w"/>
                                          </p:val>
                                        </p:tav>
                                      </p:tavLst>
                                    </p:anim>
                                    <p:anim calcmode="lin" valueType="num">
                                      <p:cBhvr>
                                        <p:cTn id="8" dur="1000" fill="hold"/>
                                        <p:tgtEl>
                                          <p:spTgt spid="24580"/>
                                        </p:tgtEl>
                                        <p:attrNameLst>
                                          <p:attrName>ppt_h</p:attrName>
                                        </p:attrNameLst>
                                      </p:cBhvr>
                                      <p:tavLst>
                                        <p:tav tm="0">
                                          <p:val>
                                            <p:strVal val="#ppt_h"/>
                                          </p:val>
                                        </p:tav>
                                        <p:tav tm="100000">
                                          <p:val>
                                            <p:strVal val="#ppt_h"/>
                                          </p:val>
                                        </p:tav>
                                      </p:tavLst>
                                    </p:anim>
                                    <p:animEffect transition="in" filter="fade">
                                      <p:cBhvr>
                                        <p:cTn id="9" dur="1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Домашнее задание:</a:t>
            </a:r>
            <a:endParaRPr lang="ru-RU" dirty="0"/>
          </a:p>
        </p:txBody>
      </p:sp>
      <p:sp>
        <p:nvSpPr>
          <p:cNvPr id="3" name="Объект 2"/>
          <p:cNvSpPr>
            <a:spLocks noGrp="1"/>
          </p:cNvSpPr>
          <p:nvPr>
            <p:ph idx="1"/>
          </p:nvPr>
        </p:nvSpPr>
        <p:spPr/>
        <p:txBody>
          <a:bodyPr/>
          <a:lstStyle/>
          <a:p>
            <a:r>
              <a:rPr lang="ru-RU" dirty="0" smtClean="0"/>
              <a:t>Параграф 12 , придумать герб и </a:t>
            </a:r>
            <a:r>
              <a:rPr lang="ru-RU" smtClean="0"/>
              <a:t>девиз своей семьи</a:t>
            </a:r>
          </a:p>
          <a:p>
            <a:endParaRPr lang="ru-RU" dirty="0"/>
          </a:p>
        </p:txBody>
      </p:sp>
    </p:spTree>
    <p:extLst>
      <p:ext uri="{BB962C8B-B14F-4D97-AF65-F5344CB8AC3E}">
        <p14:creationId xmlns:p14="http://schemas.microsoft.com/office/powerpoint/2010/main" val="62227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Школа\Сайт школы\65_files\37.jpg"/>
          <p:cNvPicPr>
            <a:picLocks noGrp="1" noChangeAspect="1" noChangeArrowheads="1"/>
          </p:cNvPicPr>
          <p:nvPr>
            <p:ph idx="1"/>
          </p:nvPr>
        </p:nvPicPr>
        <p:blipFill>
          <a:blip r:embed="rId2" cstate="print"/>
          <a:srcRect/>
          <a:stretch>
            <a:fillRect/>
          </a:stretch>
        </p:blipFill>
        <p:spPr bwMode="auto">
          <a:xfrm>
            <a:off x="48963" y="417013"/>
            <a:ext cx="8843517" cy="6682759"/>
          </a:xfrm>
          <a:prstGeom prst="rect">
            <a:avLst/>
          </a:prstGeom>
          <a:noFill/>
        </p:spPr>
      </p:pic>
    </p:spTree>
    <p:extLst>
      <p:ext uri="{BB962C8B-B14F-4D97-AF65-F5344CB8AC3E}">
        <p14:creationId xmlns:p14="http://schemas.microsoft.com/office/powerpoint/2010/main" val="1608204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layer.myshared.ru/37238/data/images/im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727280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58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363272" cy="5832648"/>
          </a:xfrm>
        </p:spPr>
        <p:txBody>
          <a:bodyPr>
            <a:normAutofit/>
          </a:bodyPr>
          <a:lstStyle/>
          <a:p>
            <a:r>
              <a:rPr lang="ru-RU" dirty="0" smtClean="0"/>
              <a:t>ПЛАН УРОКА.</a:t>
            </a:r>
            <a:br>
              <a:rPr lang="ru-RU" dirty="0" smtClean="0"/>
            </a:br>
            <a:r>
              <a:rPr lang="ru-RU" dirty="0" smtClean="0"/>
              <a:t>1.Замок феодала.</a:t>
            </a:r>
            <a:br>
              <a:rPr lang="ru-RU" dirty="0" smtClean="0"/>
            </a:br>
            <a:r>
              <a:rPr lang="ru-RU" dirty="0" smtClean="0"/>
              <a:t>2.Снаряжение рыцаря.</a:t>
            </a:r>
            <a:br>
              <a:rPr lang="ru-RU" dirty="0" smtClean="0"/>
            </a:br>
            <a:r>
              <a:rPr lang="ru-RU" dirty="0" smtClean="0"/>
              <a:t>3.Воспитание рыцаря.</a:t>
            </a:r>
            <a:br>
              <a:rPr lang="ru-RU" dirty="0" smtClean="0"/>
            </a:br>
            <a:r>
              <a:rPr lang="ru-RU" dirty="0" smtClean="0"/>
              <a:t>4. « Позор и срам мне страшны- не кончина».</a:t>
            </a:r>
            <a:endParaRPr lang="ru-RU" dirty="0"/>
          </a:p>
        </p:txBody>
      </p:sp>
    </p:spTree>
    <p:extLst>
      <p:ext uri="{BB962C8B-B14F-4D97-AF65-F5344CB8AC3E}">
        <p14:creationId xmlns:p14="http://schemas.microsoft.com/office/powerpoint/2010/main" val="382821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ru-RU">
                <a:solidFill>
                  <a:srgbClr val="666633"/>
                </a:solidFill>
              </a:rPr>
              <a:t>Средневековый замок</a:t>
            </a:r>
          </a:p>
        </p:txBody>
      </p:sp>
      <p:pic>
        <p:nvPicPr>
          <p:cNvPr id="3080" name="Picture 8" descr="зам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833813"/>
            <a:ext cx="5292725" cy="3024187"/>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замок Мариенбург в польш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341438"/>
            <a:ext cx="4176712" cy="27717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800px-Замок_Турант_на_Мозел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341438"/>
            <a:ext cx="3960812" cy="279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2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strVal val="#ppt_w+.3"/>
                                          </p:val>
                                        </p:tav>
                                        <p:tav tm="100000">
                                          <p:val>
                                            <p:strVal val="#ppt_w"/>
                                          </p:val>
                                        </p:tav>
                                      </p:tavLst>
                                    </p:anim>
                                    <p:anim calcmode="lin" valueType="num">
                                      <p:cBhvr>
                                        <p:cTn id="8" dur="1000" fill="hold"/>
                                        <p:tgtEl>
                                          <p:spTgt spid="3078"/>
                                        </p:tgtEl>
                                        <p:attrNameLst>
                                          <p:attrName>ppt_h</p:attrName>
                                        </p:attrNameLst>
                                      </p:cBhvr>
                                      <p:tavLst>
                                        <p:tav tm="0">
                                          <p:val>
                                            <p:strVal val="#ppt_h"/>
                                          </p:val>
                                        </p:tav>
                                        <p:tav tm="100000">
                                          <p:val>
                                            <p:strVal val="#ppt_h"/>
                                          </p:val>
                                        </p:tav>
                                      </p:tavLst>
                                    </p:anim>
                                    <p:animEffect transition="in" filter="fade">
                                      <p:cBhvr>
                                        <p:cTn id="9" dur="1000"/>
                                        <p:tgtEl>
                                          <p:spTgt spid="30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3080"/>
                                        </p:tgtEl>
                                        <p:attrNameLst>
                                          <p:attrName>style.visibility</p:attrName>
                                        </p:attrNameLst>
                                      </p:cBhvr>
                                      <p:to>
                                        <p:strVal val="visible"/>
                                      </p:to>
                                    </p:set>
                                    <p:animEffect transition="in" filter="diamond(in)">
                                      <p:cBhvr>
                                        <p:cTn id="14" dur="2000"/>
                                        <p:tgtEl>
                                          <p:spTgt spid="30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animEffect transition="in" filter="diamond(in)">
                                      <p:cBhvr>
                                        <p:cTn id="19" dur="2000"/>
                                        <p:tgtEl>
                                          <p:spTgt spid="30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3081"/>
                                        </p:tgtEl>
                                        <p:attrNameLst>
                                          <p:attrName>style.visibility</p:attrName>
                                        </p:attrNameLst>
                                      </p:cBhvr>
                                      <p:to>
                                        <p:strVal val="visible"/>
                                      </p:to>
                                    </p:set>
                                    <p:animEffect transition="in" filter="diamond(in)">
                                      <p:cBhvr>
                                        <p:cTn id="24" dur="2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средневековый зам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36865"/>
            <a:ext cx="3581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83569" y="260648"/>
            <a:ext cx="6097562" cy="830997"/>
          </a:xfrm>
          <a:prstGeom prst="rect">
            <a:avLst/>
          </a:prstGeom>
        </p:spPr>
        <p:txBody>
          <a:bodyPr wrap="square">
            <a:spAutoFit/>
          </a:bodyPr>
          <a:lstStyle/>
          <a:p>
            <a:r>
              <a:rPr lang="ru-RU" sz="2400" dirty="0" smtClean="0"/>
              <a:t>Замок – это укрепленное жилище феодала</a:t>
            </a:r>
            <a:endParaRPr lang="ru-RU" sz="2400" dirty="0"/>
          </a:p>
        </p:txBody>
      </p:sp>
      <p:sp>
        <p:nvSpPr>
          <p:cNvPr id="4" name="Прямоугольник 3"/>
          <p:cNvSpPr/>
          <p:nvPr/>
        </p:nvSpPr>
        <p:spPr>
          <a:xfrm>
            <a:off x="4499992" y="1196750"/>
            <a:ext cx="4032448" cy="4524315"/>
          </a:xfrm>
          <a:prstGeom prst="rect">
            <a:avLst/>
          </a:prstGeom>
        </p:spPr>
        <p:txBody>
          <a:bodyPr wrap="square">
            <a:spAutoFit/>
          </a:bodyPr>
          <a:lstStyle/>
          <a:p>
            <a:r>
              <a:rPr lang="ru-RU" sz="3200" dirty="0" smtClean="0">
                <a:latin typeface="Arial" charset="0"/>
              </a:rPr>
              <a:t>Укрытие от врагов </a:t>
            </a:r>
          </a:p>
          <a:p>
            <a:r>
              <a:rPr lang="ru-RU" sz="3200" dirty="0" smtClean="0">
                <a:latin typeface="Arial" charset="0"/>
              </a:rPr>
              <a:t>Укрытие от восставших крестьян </a:t>
            </a:r>
          </a:p>
          <a:p>
            <a:r>
              <a:rPr lang="ru-RU" sz="3200" dirty="0" smtClean="0">
                <a:latin typeface="Arial" charset="0"/>
              </a:rPr>
              <a:t>Защита от непогоды </a:t>
            </a:r>
          </a:p>
          <a:p>
            <a:r>
              <a:rPr lang="ru-RU" sz="3200" dirty="0" smtClean="0">
                <a:latin typeface="Arial" charset="0"/>
              </a:rPr>
              <a:t>Место отдыха и развлечений феодала и его свиты</a:t>
            </a:r>
          </a:p>
        </p:txBody>
      </p:sp>
    </p:spTree>
    <p:extLst>
      <p:ext uri="{BB962C8B-B14F-4D97-AF65-F5344CB8AC3E}">
        <p14:creationId xmlns:p14="http://schemas.microsoft.com/office/powerpoint/2010/main" val="1378973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Школа\Сайт школы\65_files\12.jpg"/>
          <p:cNvPicPr>
            <a:picLocks noChangeAspect="1" noChangeArrowheads="1"/>
          </p:cNvPicPr>
          <p:nvPr/>
        </p:nvPicPr>
        <p:blipFill>
          <a:blip r:embed="rId2" cstate="print"/>
          <a:srcRect/>
          <a:stretch>
            <a:fillRect/>
          </a:stretch>
        </p:blipFill>
        <p:spPr bwMode="auto">
          <a:xfrm>
            <a:off x="19827" y="0"/>
            <a:ext cx="9104346" cy="6858000"/>
          </a:xfrm>
          <a:prstGeom prst="rect">
            <a:avLst/>
          </a:prstGeom>
          <a:noFill/>
        </p:spPr>
      </p:pic>
    </p:spTree>
    <p:extLst>
      <p:ext uri="{BB962C8B-B14F-4D97-AF65-F5344CB8AC3E}">
        <p14:creationId xmlns:p14="http://schemas.microsoft.com/office/powerpoint/2010/main" val="3191330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4191000" cy="6629400"/>
          </a:xfrm>
          <a:prstGeom prst="rect">
            <a:avLst/>
          </a:prstGeom>
          <a:noFill/>
          <a:ln w="76200" cmpd="tri">
            <a:solidFill>
              <a:srgbClr val="7B4E1D"/>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4724400" y="1524000"/>
            <a:ext cx="3902075" cy="4781550"/>
          </a:xfrm>
          <a:prstGeom prst="rect">
            <a:avLst/>
          </a:prstGeom>
          <a:noFill/>
          <a:ln w="9525">
            <a:noFill/>
            <a:miter lim="800000"/>
            <a:headEnd/>
            <a:tailEnd/>
          </a:ln>
          <a:effectLst/>
        </p:spPr>
        <p:txBody>
          <a:bodyPr>
            <a:spAutoFit/>
          </a:bodyPr>
          <a:lstStyle/>
          <a:p>
            <a:pPr algn="ctr" eaLnBrk="1" hangingPunct="1">
              <a:defRPr/>
            </a:pPr>
            <a:endParaRPr lang="ru-RU" sz="2400">
              <a:solidFill>
                <a:srgbClr val="7B4E1D"/>
              </a:solidFill>
              <a:effectLst>
                <a:outerShdw blurRad="38100" dist="38100" dir="2700000" algn="tl">
                  <a:srgbClr val="000000"/>
                </a:outerShdw>
              </a:effectLst>
              <a:latin typeface="Times New Roman" pitchFamily="18" charset="0"/>
            </a:endParaRPr>
          </a:p>
          <a:p>
            <a:pPr eaLnBrk="1" hangingPunct="1">
              <a:defRPr/>
            </a:pPr>
            <a:endParaRPr lang="ru-RU" sz="2400">
              <a:solidFill>
                <a:srgbClr val="7B4E1D"/>
              </a:solidFill>
              <a:effectLst>
                <a:outerShdw blurRad="38100" dist="38100" dir="2700000" algn="tl">
                  <a:srgbClr val="000000"/>
                </a:outerShdw>
              </a:effectLst>
              <a:latin typeface="Times New Roman" pitchFamily="18" charset="0"/>
            </a:endParaRPr>
          </a:p>
          <a:p>
            <a:pPr algn="ctr" eaLnBrk="1" hangingPunct="1">
              <a:lnSpc>
                <a:spcPct val="130000"/>
              </a:lnSpc>
              <a:defRPr/>
            </a:pPr>
            <a:r>
              <a:rPr lang="ru-RU" sz="2800" b="1">
                <a:solidFill>
                  <a:srgbClr val="7B4E1D"/>
                </a:solidFill>
                <a:latin typeface="Times New Roman" pitchFamily="18" charset="0"/>
              </a:rPr>
              <a:t>Вооружение</a:t>
            </a:r>
            <a:r>
              <a:rPr lang="ru-RU" sz="2400">
                <a:solidFill>
                  <a:srgbClr val="7B4E1D"/>
                </a:solidFill>
                <a:latin typeface="Times New Roman" pitchFamily="18" charset="0"/>
              </a:rPr>
              <a:t>:</a:t>
            </a:r>
          </a:p>
          <a:p>
            <a:pPr algn="ctr" eaLnBrk="1" hangingPunct="1">
              <a:lnSpc>
                <a:spcPct val="130000"/>
              </a:lnSpc>
              <a:defRPr/>
            </a:pPr>
            <a:r>
              <a:rPr lang="ru-RU" sz="2400">
                <a:solidFill>
                  <a:srgbClr val="7B4E1D"/>
                </a:solidFill>
                <a:latin typeface="Times New Roman" pitchFamily="18" charset="0"/>
              </a:rPr>
              <a:t>Меч, копье, боевой топор,</a:t>
            </a:r>
            <a:r>
              <a:rPr lang="en-US" sz="2400">
                <a:solidFill>
                  <a:srgbClr val="7B4E1D"/>
                </a:solidFill>
                <a:latin typeface="Times New Roman" pitchFamily="18" charset="0"/>
              </a:rPr>
              <a:t> </a:t>
            </a:r>
            <a:r>
              <a:rPr lang="ru-RU" sz="2400">
                <a:solidFill>
                  <a:srgbClr val="7B4E1D"/>
                </a:solidFill>
                <a:latin typeface="Times New Roman" pitchFamily="18" charset="0"/>
              </a:rPr>
              <a:t>палица, щит</a:t>
            </a:r>
          </a:p>
          <a:p>
            <a:pPr eaLnBrk="1" hangingPunct="1">
              <a:lnSpc>
                <a:spcPct val="130000"/>
              </a:lnSpc>
              <a:defRPr/>
            </a:pPr>
            <a:endParaRPr lang="ru-RU" sz="2400">
              <a:solidFill>
                <a:srgbClr val="7B4E1D"/>
              </a:solidFill>
              <a:latin typeface="Times New Roman" pitchFamily="18" charset="0"/>
            </a:endParaRPr>
          </a:p>
          <a:p>
            <a:pPr eaLnBrk="1" hangingPunct="1">
              <a:lnSpc>
                <a:spcPct val="130000"/>
              </a:lnSpc>
              <a:defRPr/>
            </a:pPr>
            <a:endParaRPr lang="ru-RU" sz="2400">
              <a:solidFill>
                <a:srgbClr val="7B4E1D"/>
              </a:solidFill>
              <a:latin typeface="Times New Roman" pitchFamily="18" charset="0"/>
            </a:endParaRPr>
          </a:p>
          <a:p>
            <a:pPr algn="ctr" eaLnBrk="1" hangingPunct="1">
              <a:lnSpc>
                <a:spcPct val="130000"/>
              </a:lnSpc>
              <a:defRPr/>
            </a:pPr>
            <a:r>
              <a:rPr lang="ru-RU" sz="2800" b="1">
                <a:solidFill>
                  <a:srgbClr val="7B4E1D"/>
                </a:solidFill>
                <a:latin typeface="Times New Roman" pitchFamily="18" charset="0"/>
              </a:rPr>
              <a:t>Доспехи</a:t>
            </a:r>
            <a:r>
              <a:rPr lang="ru-RU" sz="2400">
                <a:solidFill>
                  <a:srgbClr val="7B4E1D"/>
                </a:solidFill>
                <a:latin typeface="Times New Roman" pitchFamily="18" charset="0"/>
              </a:rPr>
              <a:t>:</a:t>
            </a:r>
          </a:p>
          <a:p>
            <a:pPr algn="ctr" eaLnBrk="1" hangingPunct="1">
              <a:lnSpc>
                <a:spcPct val="130000"/>
              </a:lnSpc>
              <a:defRPr/>
            </a:pPr>
            <a:r>
              <a:rPr lang="ru-RU" sz="2400">
                <a:solidFill>
                  <a:srgbClr val="7B4E1D"/>
                </a:solidFill>
                <a:latin typeface="Times New Roman" pitchFamily="18" charset="0"/>
              </a:rPr>
              <a:t>Кольчуга, латы, шлем, забрало</a:t>
            </a:r>
          </a:p>
        </p:txBody>
      </p:sp>
      <p:sp>
        <p:nvSpPr>
          <p:cNvPr id="24580" name="Text Box 4"/>
          <p:cNvSpPr txBox="1">
            <a:spLocks noChangeArrowheads="1"/>
          </p:cNvSpPr>
          <p:nvPr/>
        </p:nvSpPr>
        <p:spPr bwMode="auto">
          <a:xfrm>
            <a:off x="4572000" y="457200"/>
            <a:ext cx="434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800" b="1">
                <a:solidFill>
                  <a:srgbClr val="7B4E1D"/>
                </a:solidFill>
                <a:latin typeface="Times New Roman" pitchFamily="18" charset="0"/>
              </a:rPr>
              <a:t>Рыцарь – конный воин, всадник</a:t>
            </a:r>
          </a:p>
        </p:txBody>
      </p:sp>
    </p:spTree>
    <p:extLst>
      <p:ext uri="{BB962C8B-B14F-4D97-AF65-F5344CB8AC3E}">
        <p14:creationId xmlns:p14="http://schemas.microsoft.com/office/powerpoint/2010/main" val="157270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708525" y="1641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sz="2400">
              <a:latin typeface="Times New Roman" pitchFamily="18" charset="0"/>
            </a:endParaRPr>
          </a:p>
        </p:txBody>
      </p:sp>
      <p:sp>
        <p:nvSpPr>
          <p:cNvPr id="25603" name="Rectangle 3"/>
          <p:cNvSpPr>
            <a:spLocks noChangeArrowheads="1"/>
          </p:cNvSpPr>
          <p:nvPr/>
        </p:nvSpPr>
        <p:spPr bwMode="auto">
          <a:xfrm>
            <a:off x="3886200" y="228600"/>
            <a:ext cx="5076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sz="2400">
                <a:solidFill>
                  <a:srgbClr val="7B4E1D"/>
                </a:solidFill>
                <a:latin typeface="Verdana" pitchFamily="34" charset="0"/>
                <a:cs typeface="Times New Roman" pitchFamily="18" charset="0"/>
              </a:rPr>
              <a:t>Рыцарские доспехи включали до 200 деталей, а общий вес военного снаряжения доходил до </a:t>
            </a:r>
            <a:endParaRPr lang="ru-RU" sz="2400">
              <a:solidFill>
                <a:srgbClr val="7B4E1D"/>
              </a:solidFill>
              <a:latin typeface="Verdana" pitchFamily="34" charset="0"/>
            </a:endParaRPr>
          </a:p>
          <a:p>
            <a:pPr algn="ctr" eaLnBrk="1" hangingPunct="1"/>
            <a:r>
              <a:rPr lang="ru-RU" sz="2400">
                <a:solidFill>
                  <a:srgbClr val="7B4E1D"/>
                </a:solidFill>
                <a:latin typeface="Verdana" pitchFamily="34" charset="0"/>
                <a:cs typeface="Times New Roman" pitchFamily="18" charset="0"/>
              </a:rPr>
              <a:t>50 кг; с течением времени росли их сложность и цена. </a:t>
            </a:r>
            <a:endParaRPr lang="ru-RU" sz="2400">
              <a:solidFill>
                <a:srgbClr val="7B4E1D"/>
              </a:solidFill>
              <a:latin typeface="Times New Roman" pitchFamily="18" charset="0"/>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530475"/>
            <a:ext cx="2514600" cy="2346325"/>
          </a:xfrm>
          <a:prstGeom prst="rect">
            <a:avLst/>
          </a:prstGeom>
          <a:noFill/>
          <a:ln w="76200" cmpd="tri">
            <a:solidFill>
              <a:srgbClr val="7B4E1D"/>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5"/>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152400" y="381000"/>
            <a:ext cx="3541713" cy="6281738"/>
          </a:xfrm>
          <a:prstGeom prst="rect">
            <a:avLst/>
          </a:prstGeom>
          <a:noFill/>
          <a:ln w="76200" cmpd="tri">
            <a:solidFill>
              <a:srgbClr val="7B4E1D"/>
            </a:solidFill>
            <a:miter lim="800000"/>
            <a:headEnd/>
            <a:tailEnd/>
          </a:ln>
          <a:extLst>
            <a:ext uri="{909E8E84-426E-40DD-AFC4-6F175D3DCCD1}">
              <a14:hiddenFill xmlns:a14="http://schemas.microsoft.com/office/drawing/2010/main">
                <a:solidFill>
                  <a:srgbClr val="FFFFFF"/>
                </a:solidFill>
              </a14:hiddenFill>
            </a:ext>
          </a:extLst>
        </p:spPr>
      </p:pic>
      <p:pic>
        <p:nvPicPr>
          <p:cNvPr id="25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267200"/>
            <a:ext cx="2362200" cy="2362200"/>
          </a:xfrm>
          <a:prstGeom prst="rect">
            <a:avLst/>
          </a:prstGeom>
          <a:noFill/>
          <a:ln w="76200" cmpd="tri">
            <a:solidFill>
              <a:srgbClr val="7B4E1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5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71500"/>
            <a:ext cx="799288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711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274</TotalTime>
  <Words>146</Words>
  <Application>Microsoft Office PowerPoint</Application>
  <PresentationFormat>Экран (4:3)</PresentationFormat>
  <Paragraphs>40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Ясность</vt:lpstr>
      <vt:lpstr>              Презентация  к уроку истории  средних веков  « в рыцарском замке».</vt:lpstr>
      <vt:lpstr>Презентация PowerPoint</vt:lpstr>
      <vt:lpstr>ПЛАН УРОКА. 1.Замок феодала. 2.Снаряжение рыцаря. 3.Воспитание рыцаря. 4. « Позор и срам мне страшны- не кончина».</vt:lpstr>
      <vt:lpstr>Средневековый замок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Девиз – краткое изречение, объяснявшее смысл герба.</vt:lpstr>
      <vt:lpstr>Презентация PowerPoint</vt:lpstr>
      <vt:lpstr>Презентация PowerPoint</vt:lpstr>
      <vt:lpstr>Презентация PowerPoint</vt:lpstr>
      <vt:lpstr>Презентация PowerPoint</vt:lpstr>
      <vt:lpstr>Развлечения рыцарей</vt:lpstr>
      <vt:lpstr>«Кудруна» (немецкая поэмаXIIIв.)  Всему, что подобает, был выучен герой,  Ни страха, ни упрека не зная за собой За это восхищались им знатные девицы,  Он был настолько щедрым, что все не могли надивиться. И так он был отважен, как твердит молва, Что мстил врагам и близких отстаивал права,  Не выгоды, а чести искал он в каждом деле,  О нем слагали сказки и песни на родине пели. </vt:lpstr>
      <vt:lpstr>Домашнее задание:</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МБОУиг.Владимира СОШ № 13</dc:title>
  <dc:creator>Admin</dc:creator>
  <cp:lastModifiedBy>Admin</cp:lastModifiedBy>
  <cp:revision>21</cp:revision>
  <dcterms:created xsi:type="dcterms:W3CDTF">2013-10-12T11:48:37Z</dcterms:created>
  <dcterms:modified xsi:type="dcterms:W3CDTF">2013-10-31T03:25:47Z</dcterms:modified>
</cp:coreProperties>
</file>