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42" r:id="rId2"/>
    <p:sldMasterId id="2147483755" r:id="rId3"/>
  </p:sldMasterIdLst>
  <p:notesMasterIdLst>
    <p:notesMasterId r:id="rId45"/>
  </p:notesMasterIdLst>
  <p:sldIdLst>
    <p:sldId id="263" r:id="rId4"/>
    <p:sldId id="313" r:id="rId5"/>
    <p:sldId id="310" r:id="rId6"/>
    <p:sldId id="309" r:id="rId7"/>
    <p:sldId id="311" r:id="rId8"/>
    <p:sldId id="324" r:id="rId9"/>
    <p:sldId id="314" r:id="rId10"/>
    <p:sldId id="315" r:id="rId11"/>
    <p:sldId id="316" r:id="rId12"/>
    <p:sldId id="326" r:id="rId13"/>
    <p:sldId id="322" r:id="rId14"/>
    <p:sldId id="321" r:id="rId15"/>
    <p:sldId id="330" r:id="rId16"/>
    <p:sldId id="331" r:id="rId17"/>
    <p:sldId id="317" r:id="rId18"/>
    <p:sldId id="328" r:id="rId19"/>
    <p:sldId id="346" r:id="rId20"/>
    <p:sldId id="352" r:id="rId21"/>
    <p:sldId id="361" r:id="rId22"/>
    <p:sldId id="362" r:id="rId23"/>
    <p:sldId id="353" r:id="rId24"/>
    <p:sldId id="358" r:id="rId25"/>
    <p:sldId id="360" r:id="rId26"/>
    <p:sldId id="348" r:id="rId27"/>
    <p:sldId id="356" r:id="rId28"/>
    <p:sldId id="349" r:id="rId29"/>
    <p:sldId id="355" r:id="rId30"/>
    <p:sldId id="329" r:id="rId31"/>
    <p:sldId id="318" r:id="rId32"/>
    <p:sldId id="332" r:id="rId33"/>
    <p:sldId id="333" r:id="rId34"/>
    <p:sldId id="351" r:id="rId35"/>
    <p:sldId id="334" r:id="rId36"/>
    <p:sldId id="354" r:id="rId37"/>
    <p:sldId id="320" r:id="rId38"/>
    <p:sldId id="335" r:id="rId39"/>
    <p:sldId id="337" r:id="rId40"/>
    <p:sldId id="341" r:id="rId41"/>
    <p:sldId id="343" r:id="rId42"/>
    <p:sldId id="345" r:id="rId43"/>
    <p:sldId id="327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33"/>
    <a:srgbClr val="6600FF"/>
    <a:srgbClr val="808000"/>
    <a:srgbClr val="CC0000"/>
    <a:srgbClr val="FF3300"/>
    <a:srgbClr val="29FB29"/>
    <a:srgbClr val="F92B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8" autoAdjust="0"/>
    <p:restoredTop sz="86420" autoAdjust="0"/>
  </p:normalViewPr>
  <p:slideViewPr>
    <p:cSldViewPr>
      <p:cViewPr varScale="1">
        <p:scale>
          <a:sx n="60" d="100"/>
          <a:sy n="60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EE971-0775-437D-9F34-4BFE256D24B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1731-7126-4ACE-A490-922C8939B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1731-7126-4ACE-A490-922C8939B6C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36ADB-D20D-40B0-BF58-339904187EE9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7525E-FD13-4125-A62A-951F22808B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C9E4-FF6E-4552-B646-2E4567451791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0B5A6-2B61-4B96-B760-22F9C0194A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C4D540-D9B0-4CAB-8192-C18F229C84A7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5A05-428B-4446-8F24-9E9F9292D8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8258-A18E-4378-ABC9-9D5FD2191F2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A991-2267-428B-AF35-4874A179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A9F9-DDDE-4F7F-8F5B-0CE28F51ECE1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29AA-53E0-43A9-ACBD-495A3DCA3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8000-6B84-4E13-BE52-0187719B4F0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50D8-4E5E-4242-B6AA-2D5DBBD06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8C3D-44E2-4BC6-B5E7-D648361D61C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C517-D022-47FC-8B6F-E4891023B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4C0-7BE4-4A73-9F29-AC5A389B9F36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155B-C1CC-4B55-AF5F-2F71D8934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115-2FD7-4CF4-B45F-AB61D51106C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D0183-724F-46D7-9ACA-FDB9EB101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CA4C-371A-4031-A642-55C52588E0F3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0501-D4F8-4554-BBEE-A55AC3EFA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4DCB-A472-4D7A-AF38-EDEBE11DEDE3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527898D-672D-4DAA-B009-E8EFD4852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C244D-A72B-4E97-B25C-2703BD45114D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2C218-D006-4C0A-901F-BFF2B8A9B6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501A54-85C8-406A-8889-2688526CC6BA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4EE2-D145-4375-A2ED-026A8B923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0BC3-0583-4E4B-8E57-8F6B408DCC8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56C5F-A100-43CE-9ACA-D56C724AC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2ECF-A982-40CE-B83C-14618F16C12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25A-3F05-40F1-AF00-13E86740F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C1D0C0D8-340E-4EC0-BF4D-2CAB309876E4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5E5301-47EB-4868-AA69-0F10535FD8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E81FF1-DAE5-4B6C-9436-19235E3BA13E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00C10-F8FC-45C8-AC85-8C7408F7C7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9593A-2E09-468D-8D3E-9C31E792439B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F5B8A-AEE1-4B36-A541-5DA508D11E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50665-02CC-43D1-8666-D4B33250911A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B860C-020A-4C8F-A33C-A3E096BCF9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F91AC-93E4-4BF8-89E0-97B608A91DA0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D1AC2-CB8D-4693-AFE8-A0FA55A519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1FC9F8-E225-4C2C-8D2F-9165ED5D91A8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BFBC6-BAF3-4277-B250-621773905A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4B324-53F1-4C9B-BCF3-46DB673BC6B8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46929-127E-4943-8514-AC6CEAAAC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2CADF8-FD85-43CD-A826-3FB7607D4CD8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0D581-020C-4394-9A21-E2A3D4CBDF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D4D28B6-D735-49AF-9624-B076789AB70E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58E268-FCF5-4618-8F6E-C3FB16FD8C6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4D28B6-D735-49AF-9624-B076789AB70E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58E268-FCF5-4618-8F6E-C3FB16FD8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42;&#1099;&#1089;&#1090;&#1091;&#1087;&#1083;&#1077;&#1085;&#1080;&#1103;%20&#1085;&#1072;%20&#1088;&#1072;&#1079;&#1083;&#1080;&#1095;&#1085;&#1099;&#1093;%20&#1091;&#1088;&#1086;&#1074;&#1085;&#1103;&#1093;.doc" TargetMode="External"/><Relationship Id="rId2" Type="http://schemas.openxmlformats.org/officeDocument/2006/relationships/hyperlink" Target="&#1054;&#1090;&#1082;&#1088;&#1099;&#1090;&#1099;&#1077;%20&#1091;&#1088;&#1086;&#1082;&#1080;.doc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7.gif"/><Relationship Id="rId4" Type="http://schemas.openxmlformats.org/officeDocument/2006/relationships/hyperlink" Target="&#1058;&#1074;&#1086;&#1088;&#1095;&#1077;&#1089;&#1082;&#1080;&#1077;%20&#1089;&#1090;&#1072;&#1090;&#1100;&#1080;,%20&#1088;&#1077;&#1092;&#1077;&#1088;&#1072;&#1090;&#1099;,%20&#1076;&#1086;&#1082;&#1083;&#1072;&#1076;&#1099;.do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&#1044;&#1072;&#1085;&#1085;&#1099;&#1077;%20&#1086;%20&#1087;&#1086;&#1073;&#1077;&#1076;&#1080;&#1090;&#1077;&#1083;&#1103;&#1093;%20&#1086;&#1083;&#1080;&#1084;&#1087;&#1080;&#1072;&#1076;.doc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75;&#1088;&#1072;&#1076;&#1099;.doc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" Target="slide10.xml"/><Relationship Id="rId7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&#1059;&#1095;&#1072;&#1089;&#1090;&#1080;&#1077;%20&#1074;%20&#1089;&#1077;&#1090;&#1077;&#1074;&#1099;&#1093;%20&#1089;&#1086;&#1076;&#1088;&#1091;&#1078;&#1077;&#1089;&#1090;&#1074;&#1072;&#1093;.doc" TargetMode="External"/><Relationship Id="rId5" Type="http://schemas.openxmlformats.org/officeDocument/2006/relationships/hyperlink" Target="&#1048;&#1085;&#1092;&#1086;&#1088;&#1084;&#1072;&#1094;&#1080;&#1103;%20&#1086;&#1073;%20&#1091;&#1095;&#1072;&#1089;&#1090;&#1080;&#1080;%20&#1074;%20&#1087;&#1077;&#1076;&#1072;&#1075;&#1086;&#1075;&#1080;&#1095;&#1077;&#1089;&#1082;&#1080;&#1093;%20&#1080;%20&#1090;&#1074;&#1086;&#1088;&#1095;&#1077;&#1089;&#1082;&#1080;&#1093;%20&#1082;&#1086;&#1085;&#1082;&#1091;&#1088;&#1089;&#1072;&#1093;.doc" TargetMode="Externa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549275"/>
            <a:ext cx="8229600" cy="60229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ru-RU" sz="2800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28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  <a:buFontTx/>
              <a:buNone/>
            </a:pP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географии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ru-RU" sz="2800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Штормовской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общеобразовательной школы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III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ступеней – гимназии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  <a:buFontTx/>
              <a:buNone/>
            </a:pPr>
            <a:r>
              <a:rPr lang="ru-RU" sz="2800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Абдувелиева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Айдера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Серверовича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009900"/>
              </a:solidFill>
              <a:latin typeface="Century Schoolbook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dirty="0"/>
              <a:t>	</a:t>
            </a:r>
            <a:endParaRPr lang="ru-RU" sz="10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ru-RU" sz="2800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800" b="1" dirty="0"/>
              <a:t>		</a:t>
            </a:r>
            <a:r>
              <a:rPr lang="en-US" sz="2800" b="1" dirty="0"/>
              <a:t>      </a:t>
            </a:r>
            <a:r>
              <a:rPr lang="ru-RU" sz="2400" dirty="0">
                <a:latin typeface="Century Schoolbook" pitchFamily="18" charset="0"/>
              </a:rPr>
              <a:t>	</a:t>
            </a:r>
            <a:r>
              <a:rPr lang="ru-RU" sz="2800" b="1" dirty="0"/>
              <a:t>	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>
                <a:latin typeface="Century Schoolbook" pitchFamily="18" charset="0"/>
              </a:rPr>
              <a:t>Используемые образовательные технологии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>
                <a:latin typeface="Century Schoolbook" pitchFamily="18" charset="0"/>
              </a:rPr>
              <a:t>Личностно- ориентированный подход в обучении географии</a:t>
            </a:r>
            <a:endParaRPr lang="ru-RU" sz="3600" dirty="0">
              <a:latin typeface="Century Schoolbook" pitchFamily="18" charset="0"/>
            </a:endParaRPr>
          </a:p>
          <a:p>
            <a:endParaRPr lang="ru-RU" dirty="0">
              <a:latin typeface="Century Schoolbook" pitchFamily="18" charset="0"/>
            </a:endParaRPr>
          </a:p>
        </p:txBody>
      </p:sp>
      <p:sp>
        <p:nvSpPr>
          <p:cNvPr id="10650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53188"/>
            <a:ext cx="395288" cy="404812"/>
          </a:xfrm>
          <a:prstGeom prst="actionButtonBackPrevious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>
                <a:latin typeface="Century Schoolbook" pitchFamily="18" charset="0"/>
              </a:rPr>
              <a:t>Используемые программы и учебники</a:t>
            </a:r>
          </a:p>
        </p:txBody>
      </p:sp>
      <p:graphicFrame>
        <p:nvGraphicFramePr>
          <p:cNvPr id="93243" name="Group 59"/>
          <p:cNvGraphicFramePr>
            <a:graphicFrameLocks noGrp="1"/>
          </p:cNvGraphicFramePr>
          <p:nvPr>
            <p:ph type="tbl" idx="1"/>
          </p:nvPr>
        </p:nvGraphicFramePr>
        <p:xfrm>
          <a:off x="285720" y="2071678"/>
          <a:ext cx="8229600" cy="437515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Schoolbook" pitchFamily="18" charset="0"/>
                        </a:rPr>
                        <a:t>Предмет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Schoolbook" pitchFamily="18" charset="0"/>
                        </a:rPr>
                        <a:t>Программа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Schoolbook" pitchFamily="18" charset="0"/>
                        </a:rPr>
                        <a:t>Учебник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география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основе линии учебно методических комплектов «Полярная звезда» под редакцией А.И.Алексеева, соответствует требованиям  к освоению основной образовательной программы основного общего образования, представленных в ФГОС  второго поколения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5-6, 7,8,9- «Полярная звезда» издательство просвещение. Авторы : А.И.Алексеев, В.В.Николина, Е.К.Липкина,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С.И.Болысов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Г.Ю.Кузнецова.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3245" name="AutoShape 6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81750"/>
            <a:ext cx="468313" cy="476250"/>
          </a:xfrm>
          <a:prstGeom prst="actionButtonBackPrevious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>
                <a:latin typeface="Century Schoolbook" pitchFamily="18" charset="0"/>
              </a:rPr>
              <a:t>Использование </a:t>
            </a:r>
            <a:r>
              <a:rPr lang="en-US" sz="3200" dirty="0">
                <a:latin typeface="Century Schoolbook" pitchFamily="18" charset="0"/>
              </a:rPr>
              <a:t/>
            </a:r>
            <a:br>
              <a:rPr lang="en-US" sz="3200" dirty="0">
                <a:latin typeface="Century Schoolbook" pitchFamily="18" charset="0"/>
              </a:rPr>
            </a:br>
            <a:r>
              <a:rPr lang="ru-RU" sz="3200" dirty="0">
                <a:latin typeface="Century Schoolbook" pitchFamily="18" charset="0"/>
              </a:rPr>
              <a:t>ИКТ  в образовательном процессе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None/>
            </a:pPr>
            <a:endParaRPr lang="ru-RU" sz="20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Century Schoolbook" pitchFamily="18" charset="0"/>
              </a:rPr>
              <a:t>В </a:t>
            </a:r>
            <a:r>
              <a:rPr lang="ru-RU" sz="2000" dirty="0">
                <a:latin typeface="Century Schoolbook" pitchFamily="18" charset="0"/>
              </a:rPr>
              <a:t>методической копилке собрано </a:t>
            </a:r>
            <a:r>
              <a:rPr lang="ru-RU" sz="2000" u="sng" dirty="0" smtClean="0">
                <a:latin typeface="Century Schoolbook" pitchFamily="18" charset="0"/>
              </a:rPr>
              <a:t>48 </a:t>
            </a:r>
            <a:r>
              <a:rPr lang="ru-RU" sz="2000" dirty="0" smtClean="0">
                <a:latin typeface="Century Schoolbook" pitchFamily="18" charset="0"/>
              </a:rPr>
              <a:t>презентаций</a:t>
            </a:r>
            <a:r>
              <a:rPr lang="ru-RU" sz="2000" dirty="0">
                <a:latin typeface="Century Schoolbook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Century Schoolbook" pitchFamily="18" charset="0"/>
              </a:rPr>
              <a:t>Из них собственных разработок </a:t>
            </a:r>
            <a:r>
              <a:rPr lang="ru-RU" sz="2000" dirty="0" smtClean="0">
                <a:latin typeface="Century Schoolbook" pitchFamily="18" charset="0"/>
              </a:rPr>
              <a:t>-</a:t>
            </a:r>
            <a:r>
              <a:rPr lang="ru-RU" sz="2000" u="sng" dirty="0" smtClean="0">
                <a:latin typeface="Century Schoolbook" pitchFamily="18" charset="0"/>
              </a:rPr>
              <a:t>6</a:t>
            </a:r>
            <a:endParaRPr lang="ru-RU" sz="2000" u="sng" dirty="0">
              <a:latin typeface="Century Schoolbook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Century Schoolbook" pitchFamily="18" charset="0"/>
              </a:rPr>
              <a:t>Тестов - </a:t>
            </a:r>
            <a:r>
              <a:rPr lang="ru-RU" sz="2000" u="sng" dirty="0" smtClean="0">
                <a:latin typeface="Century Schoolbook" pitchFamily="18" charset="0"/>
              </a:rPr>
              <a:t>34</a:t>
            </a:r>
            <a:endParaRPr lang="ru-RU" sz="2000" u="sng" dirty="0">
              <a:latin typeface="Century Schoolbook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dirty="0">
                <a:latin typeface="Century Schoolbook" pitchFamily="18" charset="0"/>
              </a:rPr>
              <a:t>Электронных </a:t>
            </a:r>
            <a:r>
              <a:rPr lang="ru-RU" sz="2000" dirty="0" smtClean="0">
                <a:latin typeface="Century Schoolbook" pitchFamily="18" charset="0"/>
              </a:rPr>
              <a:t>учебников- </a:t>
            </a:r>
            <a:r>
              <a:rPr lang="ru-RU" sz="2000" u="sng" dirty="0" smtClean="0">
                <a:latin typeface="Century Schoolbook" pitchFamily="18" charset="0"/>
              </a:rPr>
              <a:t>2</a:t>
            </a:r>
            <a:r>
              <a:rPr lang="ru-RU" sz="2000" dirty="0" smtClean="0">
                <a:latin typeface="Century Schoolbook" pitchFamily="18" charset="0"/>
              </a:rPr>
              <a:t>, </a:t>
            </a:r>
            <a:r>
              <a:rPr lang="ru-RU" sz="2000" dirty="0">
                <a:latin typeface="Century Schoolbook" pitchFamily="18" charset="0"/>
              </a:rPr>
              <a:t>пособий </a:t>
            </a:r>
            <a:r>
              <a:rPr lang="ru-RU" sz="2000" dirty="0" smtClean="0">
                <a:latin typeface="Century Schoolbook" pitchFamily="18" charset="0"/>
              </a:rPr>
              <a:t>– </a:t>
            </a:r>
            <a:r>
              <a:rPr lang="ru-RU" sz="2000" u="sng" dirty="0" smtClean="0">
                <a:latin typeface="Century Schoolbook" pitchFamily="18" charset="0"/>
              </a:rPr>
              <a:t>4</a:t>
            </a:r>
            <a:r>
              <a:rPr lang="ru-RU" sz="2000" dirty="0" smtClean="0">
                <a:latin typeface="Century Schoolbook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Century Schoolbook" pitchFamily="18" charset="0"/>
              </a:rPr>
              <a:t>Проведено  </a:t>
            </a:r>
            <a:r>
              <a:rPr lang="ru-RU" sz="2000" u="sng" dirty="0" smtClean="0">
                <a:latin typeface="Century Schoolbook" pitchFamily="18" charset="0"/>
              </a:rPr>
              <a:t>112</a:t>
            </a:r>
            <a:r>
              <a:rPr lang="ru-RU" sz="2000" dirty="0" smtClean="0">
                <a:latin typeface="Century Schoolbook" pitchFamily="18" charset="0"/>
              </a:rPr>
              <a:t> уроков </a:t>
            </a:r>
            <a:r>
              <a:rPr lang="ru-RU" sz="2000" dirty="0">
                <a:latin typeface="Century Schoolbook" pitchFamily="18" charset="0"/>
              </a:rPr>
              <a:t>с использованием ИКТ</a:t>
            </a:r>
          </a:p>
          <a:p>
            <a:pPr>
              <a:buFont typeface="Wingdings" pitchFamily="2" charset="2"/>
              <a:buNone/>
            </a:pPr>
            <a:endParaRPr lang="ru-RU" sz="2000" dirty="0">
              <a:latin typeface="Century Schoolbook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000" dirty="0">
              <a:latin typeface="Century Schoolbook" pitchFamily="18" charset="0"/>
            </a:endParaRPr>
          </a:p>
        </p:txBody>
      </p:sp>
      <p:pic>
        <p:nvPicPr>
          <p:cNvPr id="91141" name="Picture 5" descr="за компьютером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1857388" cy="1700798"/>
          </a:xfrm>
          <a:prstGeom prst="rect">
            <a:avLst/>
          </a:prstGeom>
          <a:noFill/>
        </p:spPr>
      </p:pic>
      <p:sp>
        <p:nvSpPr>
          <p:cNvPr id="9114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453188"/>
            <a:ext cx="468313" cy="404812"/>
          </a:xfrm>
          <a:prstGeom prst="actionButtonBackPrevious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«Самый классный </a:t>
            </a:r>
            <a:r>
              <a:rPr lang="ru-RU" dirty="0" err="1" smtClean="0"/>
              <a:t>классный</a:t>
            </a:r>
            <a:r>
              <a:rPr lang="ru-RU" dirty="0" smtClean="0"/>
              <a:t> 2011г.»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место в школьном этапе конкурса</a:t>
            </a:r>
            <a:endParaRPr lang="ru-RU" dirty="0"/>
          </a:p>
        </p:txBody>
      </p:sp>
      <p:pic>
        <p:nvPicPr>
          <p:cNvPr id="35842" name="Picture 2" descr="http://shtorm.klasna.com/uploads/org1108/user_70102/photofile_1335989063_12969506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4870770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Являюсь частым гостем: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Учительский портал</a:t>
            </a:r>
          </a:p>
          <a:p>
            <a:r>
              <a:rPr lang="ru-RU" dirty="0" smtClean="0"/>
              <a:t>Открытый Урок</a:t>
            </a:r>
          </a:p>
          <a:p>
            <a:r>
              <a:rPr lang="ru-RU" dirty="0" smtClean="0"/>
              <a:t>Фестиваль открытых педагогических идей</a:t>
            </a:r>
          </a:p>
          <a:p>
            <a:r>
              <a:rPr lang="ru-RU" dirty="0" smtClean="0"/>
              <a:t>Содружество Просвещение «СФЕРЫ»</a:t>
            </a:r>
          </a:p>
          <a:p>
            <a:r>
              <a:rPr lang="ru-RU" dirty="0" smtClean="0"/>
              <a:t>Педсовет.</a:t>
            </a:r>
            <a:r>
              <a:rPr lang="en-US" dirty="0" err="1" smtClean="0"/>
              <a:t>su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5" y="928670"/>
            <a:ext cx="5214974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entury Schoolbook" pitchFamily="18" charset="0"/>
              </a:rPr>
              <a:t>6. Обобщение опыта</a:t>
            </a:r>
            <a:r>
              <a:rPr lang="ru-RU" sz="5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2928934"/>
            <a:ext cx="7467600" cy="309722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chemeClr val="tx1"/>
                </a:solidFill>
                <a:hlinkClick r:id="rId2" action="ppaction://hlinkfile"/>
              </a:rPr>
              <a:t>Открытые уроки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  <a:hlinkClick r:id="rId3" action="ppaction://hlinkfile"/>
              </a:rPr>
              <a:t>Выступления на различных уровнях.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  <a:hlinkClick r:id="rId4" action="ppaction://hlinkfile"/>
              </a:rPr>
              <a:t>Творческие </a:t>
            </a:r>
            <a:r>
              <a:rPr lang="ru-RU" dirty="0">
                <a:solidFill>
                  <a:schemeClr val="tx1"/>
                </a:solidFill>
                <a:hlinkClick r:id="rId4" action="ppaction://hlinkfile"/>
              </a:rPr>
              <a:t>отчеты, рефераты, статьи, доклады.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87045" name="Picture 5" descr="22_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2" y="222292"/>
            <a:ext cx="2217942" cy="2778079"/>
          </a:xfrm>
          <a:prstGeom prst="rect">
            <a:avLst/>
          </a:prstGeom>
          <a:noFill/>
        </p:spPr>
      </p:pic>
      <p:sp>
        <p:nvSpPr>
          <p:cNvPr id="8704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453188"/>
            <a:ext cx="611187" cy="404812"/>
          </a:xfrm>
          <a:prstGeom prst="actionButtonForwardNex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4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462713"/>
            <a:ext cx="1908175" cy="395287"/>
          </a:xfrm>
          <a:prstGeom prst="actionButtonBlank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К содержанию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7467600" cy="171451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Открытые уроки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Районный семинар «Толерантность»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документы резерв\Айдереа папка\Новая папка\фото айдер\100_28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714488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в группах на обычном уроке</a:t>
            </a:r>
            <a:endParaRPr lang="ru-RU" dirty="0"/>
          </a:p>
        </p:txBody>
      </p:sp>
      <p:pic>
        <p:nvPicPr>
          <p:cNvPr id="8194" name="Picture 2" descr="D:\фото\Марат\3-4,5 месяца\DSC00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2857496"/>
            <a:ext cx="4762533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D:\фото\Марат\3-4,5 месяца\DSC004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14422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7467600" cy="351155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Районный семинар учителей географии</a:t>
            </a:r>
            <a:br>
              <a:rPr lang="ru-RU" dirty="0" smtClean="0"/>
            </a:br>
            <a:r>
              <a:rPr lang="ru-RU" dirty="0" smtClean="0"/>
              <a:t>12.04.2012г.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rgbClr val="CC0000"/>
                </a:solidFill>
                <a:latin typeface="Century Schoolbook" pitchFamily="18" charset="0"/>
              </a:rPr>
              <a:t>Содержание</a:t>
            </a:r>
            <a:r>
              <a:rPr lang="ru-RU" dirty="0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/>
            <a:contourClr>
              <a:schemeClr val="accent5">
                <a:shade val="30000"/>
                <a:satMod val="20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609600" indent="-609600">
              <a:buFontTx/>
              <a:buAutoNum type="arabicPeriod"/>
            </a:pPr>
            <a:r>
              <a:rPr lang="ru-RU" sz="2800" dirty="0">
                <a:latin typeface="Century Schoolbook" pitchFamily="18" charset="0"/>
                <a:hlinkClick r:id="rId2" action="ppaction://hlinksldjump"/>
              </a:rPr>
              <a:t>Общие сведения</a:t>
            </a:r>
            <a:endParaRPr lang="ru-RU" sz="2800" dirty="0"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800" dirty="0">
                <a:latin typeface="Century Schoolbook" pitchFamily="18" charset="0"/>
                <a:hlinkClick r:id="rId3" action="ppaction://hlinksldjump"/>
              </a:rPr>
              <a:t>Повышение квалификации и награды</a:t>
            </a:r>
            <a:endParaRPr lang="en-US" sz="2800" dirty="0"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800" dirty="0">
                <a:latin typeface="Century Schoolbook" pitchFamily="18" charset="0"/>
                <a:hlinkClick r:id="rId4" action="ppaction://hlinksldjump"/>
              </a:rPr>
              <a:t>Сведения об аттестации</a:t>
            </a:r>
            <a:endParaRPr lang="ru-RU" sz="2800" dirty="0"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800" dirty="0">
                <a:latin typeface="Century Schoolbook" pitchFamily="18" charset="0"/>
                <a:hlinkClick r:id="rId5" action="ppaction://hlinksldjump"/>
              </a:rPr>
              <a:t>Результаты педагогической деятельности</a:t>
            </a:r>
            <a:endParaRPr lang="ru-RU" sz="2800" dirty="0"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800" dirty="0">
                <a:latin typeface="Century Schoolbook" pitchFamily="18" charset="0"/>
                <a:hlinkClick r:id="rId6" action="ppaction://hlinksldjump"/>
              </a:rPr>
              <a:t>Научно-методическая деятельность</a:t>
            </a:r>
            <a:endParaRPr lang="ru-RU" sz="2800" dirty="0"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800" dirty="0">
                <a:latin typeface="Century Schoolbook" pitchFamily="18" charset="0"/>
                <a:hlinkClick r:id="rId7" action="ppaction://hlinksldjump"/>
              </a:rPr>
              <a:t>Обобщение опыта</a:t>
            </a:r>
            <a:endParaRPr lang="ru-RU" sz="2800" dirty="0"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800" dirty="0">
                <a:latin typeface="Century Schoolbook" pitchFamily="18" charset="0"/>
                <a:hlinkClick r:id="rId8" action="ppaction://hlinksldjump"/>
              </a:rPr>
              <a:t>Внеурочная деятельность по предмету</a:t>
            </a:r>
            <a:endParaRPr lang="ru-RU" sz="2800" dirty="0"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800" dirty="0">
                <a:latin typeface="Century Schoolbook" pitchFamily="18" charset="0"/>
                <a:hlinkClick r:id="rId9" action="ppaction://hlinksldjump"/>
              </a:rPr>
              <a:t>Работа в качестве классного руководителя</a:t>
            </a:r>
            <a:endParaRPr lang="ru-RU" sz="2800" dirty="0"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endParaRPr lang="ru-RU" sz="2800" dirty="0"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endParaRPr lang="ru-RU" sz="2800" dirty="0"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endParaRPr lang="ru-RU" sz="2800" dirty="0">
              <a:latin typeface="Century Schoolbook" pitchFamily="18" charset="0"/>
            </a:endParaRPr>
          </a:p>
          <a:p>
            <a:pPr marL="609600" indent="-609600">
              <a:buFontTx/>
              <a:buAutoNum type="arabicPeriod"/>
            </a:pPr>
            <a:endParaRPr lang="ru-RU" sz="2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FF00"/>
                </a:solidFill>
                <a:latin typeface="a_AlbionicExp" pitchFamily="34" charset="-52"/>
              </a:rPr>
              <a:t>Тема: Топонимика Крыма</a:t>
            </a:r>
            <a:endParaRPr lang="ru-RU" sz="8800" b="1" i="1" dirty="0">
              <a:solidFill>
                <a:srgbClr val="FFFF00"/>
              </a:solidFill>
              <a:latin typeface="a_AlbionicExp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shtorm.klasna.com/uploads/org1108/user_70102/photofile_1335988931_1379681146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36119" y="428604"/>
            <a:ext cx="4607751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Picture 6" descr="http://shtorm.klasna.com/uploads/org1108/user_70102/photofile_1335988939_1908710208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333729"/>
            <a:ext cx="4857784" cy="3238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htorm.klasna.com/uploads/org1108/user_70102/photofile_1335988986_1301909570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shtorm.klasna.com/uploads/org1108/user_70102/photofile_1335988987_995004356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571480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shtorm.klasna.com/uploads/org1108/user_70102/photofile_1335988995_1484134230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714752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://shtorm.klasna.com/uploads/org1108/user_70102/photofile_1335988995_816291460_bi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643314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8" name="Picture 4" descr="http://shtorm.klasna.com/uploads/org1108/user_70102/photofile_1335989091_724422970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786058"/>
            <a:ext cx="5857886" cy="3905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7826" name="Picture 2" descr="http://shtorm.klasna.com/uploads/org1108/user_70102/photofile_1335989063_911700553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Неделя русского языка и литературы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D:\документы резерв\Айдереа папка\Новая папка\фото для\P2145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71810"/>
            <a:ext cx="542928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1643050"/>
            <a:ext cx="5855612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4972056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 школьных спектаклей</a:t>
            </a:r>
            <a:endParaRPr lang="ru-RU" b="1" dirty="0"/>
          </a:p>
        </p:txBody>
      </p:sp>
      <p:pic>
        <p:nvPicPr>
          <p:cNvPr id="4" name="Picture 6" descr="C:\Users\User\Desktop\театр\DSC00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357298"/>
            <a:ext cx="7072362" cy="530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7580" y="1000108"/>
            <a:ext cx="365506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Театральная деятельность</a:t>
            </a:r>
            <a:endParaRPr lang="ru-RU" dirty="0"/>
          </a:p>
        </p:txBody>
      </p:sp>
      <p:pic>
        <p:nvPicPr>
          <p:cNvPr id="4098" name="Picture 2" descr="D:\афиша\афиша баб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383" y="1219978"/>
            <a:ext cx="6945890" cy="5209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спектакль ведунья\ведунья\вариан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00042"/>
            <a:ext cx="8746074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Выступления на различных уровнях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Доклад педсовет «Личностно-ориентированное обучение» декабрь 2010г.</a:t>
            </a:r>
          </a:p>
          <a:p>
            <a:r>
              <a:rPr lang="ru-RU" dirty="0" smtClean="0"/>
              <a:t>Доклад МО «Трудности молодых педагогов»</a:t>
            </a:r>
          </a:p>
          <a:p>
            <a:r>
              <a:rPr lang="ru-RU" dirty="0" smtClean="0"/>
              <a:t>Доклад г.Симферополь центр «Интеграция и развитие» «Столкновения культур и обычаев в смешанных браках» 2013 г.</a:t>
            </a:r>
          </a:p>
          <a:p>
            <a:r>
              <a:rPr lang="ru-RU" dirty="0" smtClean="0"/>
              <a:t>Проведение заседаний «</a:t>
            </a:r>
            <a:r>
              <a:rPr lang="ru-RU" dirty="0" err="1" smtClean="0"/>
              <a:t>Дилема</a:t>
            </a:r>
            <a:r>
              <a:rPr lang="ru-RU" dirty="0" smtClean="0"/>
              <a:t>»; «Отцы и дети»; «Столкновения культур и обычаев в смешанных браках» в рамках проекта «Культура добрососедства»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642918"/>
            <a:ext cx="6215106" cy="91122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entury Schoolbook" pitchFamily="18" charset="0"/>
              </a:rPr>
              <a:t>7. Внеурочная деятельность </a:t>
            </a:r>
            <a:br>
              <a:rPr lang="ru-RU" sz="3200" b="1" dirty="0">
                <a:solidFill>
                  <a:schemeClr val="tx1"/>
                </a:solidFill>
                <a:latin typeface="Century Schoolbook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Century Schoolbook" pitchFamily="18" charset="0"/>
              </a:rPr>
              <a:t>по предмету</a:t>
            </a:r>
            <a:r>
              <a:rPr lang="ru-RU" sz="4000" b="1" dirty="0">
                <a:solidFill>
                  <a:schemeClr val="tx1"/>
                </a:solidFill>
                <a:latin typeface="Century Schoolbook" pitchFamily="18" charset="0"/>
              </a:rPr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2357430"/>
            <a:ext cx="7467600" cy="31432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hlinkClick r:id="rId2" action="ppaction://hlinkfile"/>
              </a:rPr>
              <a:t>Данные </a:t>
            </a:r>
            <a:r>
              <a:rPr lang="ru-RU" sz="2800" dirty="0">
                <a:hlinkClick r:id="rId2" action="ppaction://hlinkfile"/>
              </a:rPr>
              <a:t>о победителях олимпиад, конкурсов, соревнований, интеллектуальных марафонов и др.;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dirty="0" smtClean="0"/>
              <a:t>Организация экскурсий и туристических походов.</a:t>
            </a: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880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503237" cy="404812"/>
          </a:xfrm>
          <a:prstGeom prst="actionButtonForwardNex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6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453188"/>
            <a:ext cx="1728788" cy="404812"/>
          </a:xfrm>
          <a:prstGeom prst="actionButtonBlank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К 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4" name="Rectangle 2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Schoolbook" pitchFamily="18" charset="0"/>
              </a:rPr>
              <a:t>1</a:t>
            </a:r>
            <a:r>
              <a:rPr lang="ru-RU" sz="3200" b="1" dirty="0">
                <a:solidFill>
                  <a:schemeClr val="tx1"/>
                </a:solidFill>
                <a:latin typeface="Century Schoolbook" pitchFamily="18" charset="0"/>
              </a:rPr>
              <a:t>. Общие сведения</a:t>
            </a:r>
          </a:p>
        </p:txBody>
      </p:sp>
      <p:graphicFrame>
        <p:nvGraphicFramePr>
          <p:cNvPr id="74815" name="Group 63"/>
          <p:cNvGraphicFramePr>
            <a:graphicFrameLocks noGrp="1"/>
          </p:cNvGraphicFramePr>
          <p:nvPr>
            <p:ph type="tbl" idx="1"/>
          </p:nvPr>
        </p:nvGraphicFramePr>
        <p:xfrm>
          <a:off x="457200" y="1828800"/>
          <a:ext cx="8229600" cy="458000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Фамилия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Имя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Отчество  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Абдувелиев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Айдер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Серверович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Дата рождения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02.04.1985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81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Образование,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что закончили,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№ диплома,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дата выдачи,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специальность по диплому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Высшее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ТНУ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им.В.И.Вернадского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КР № 36963702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30.06.2009г.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Географ, преподаватель географии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9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Общий трудовой стаж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Педагогический стаж на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01.09.2014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Педагогический стаж работы в данном образовательном учреждении.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10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8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8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4817" name="AutoShape 6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468312" cy="404812"/>
          </a:xfrm>
          <a:prstGeom prst="actionButtonForwardNex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4818" name="AutoShape 6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524625"/>
            <a:ext cx="1873250" cy="333375"/>
          </a:xfrm>
          <a:prstGeom prst="actionButtonBlank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 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47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Олимпиады и конкурсы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714488"/>
          <a:ext cx="7615264" cy="4635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816"/>
                <a:gridCol w="1903816"/>
                <a:gridCol w="1764532"/>
                <a:gridCol w="2043100"/>
              </a:tblGrid>
              <a:tr h="807268">
                <a:tc>
                  <a:txBody>
                    <a:bodyPr/>
                    <a:lstStyle/>
                    <a:p>
                      <a:r>
                        <a:rPr lang="ru-RU" dirty="0" smtClean="0"/>
                        <a:t>ФИО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807268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Коновалов Руслан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Олимпиада районный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место</a:t>
                      </a:r>
                      <a:endParaRPr lang="ru-RU" dirty="0"/>
                    </a:p>
                  </a:txBody>
                  <a:tcPr/>
                </a:tc>
              </a:tr>
              <a:tr h="80726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Белянкина</a:t>
                      </a:r>
                      <a:r>
                        <a:rPr lang="ru-RU" dirty="0" smtClean="0"/>
                        <a:t> Ольга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Олимпиада</a:t>
                      </a:r>
                    </a:p>
                    <a:p>
                      <a:r>
                        <a:rPr lang="ru-RU" dirty="0" smtClean="0"/>
                        <a:t>Районный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место</a:t>
                      </a:r>
                      <a:endParaRPr lang="ru-RU" dirty="0"/>
                    </a:p>
                  </a:txBody>
                  <a:tcPr/>
                </a:tc>
              </a:tr>
              <a:tr h="649549">
                <a:tc>
                  <a:txBody>
                    <a:bodyPr/>
                    <a:lstStyle/>
                    <a:p>
                      <a:r>
                        <a:rPr lang="ru-RU" dirty="0" smtClean="0"/>
                        <a:t>Баранова Юлия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МАН районный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Действительный</a:t>
                      </a:r>
                      <a:r>
                        <a:rPr lang="ru-RU" baseline="0" dirty="0" smtClean="0"/>
                        <a:t> член МАН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649549"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Сборная команда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Зарница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2011г.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место в районном этапе</a:t>
                      </a:r>
                      <a:endParaRPr lang="ru-RU" dirty="0"/>
                    </a:p>
                  </a:txBody>
                  <a:tcPr/>
                </a:tc>
              </a:tr>
              <a:tr h="649549">
                <a:tc>
                  <a:txBody>
                    <a:bodyPr/>
                    <a:lstStyle/>
                    <a:p>
                      <a:r>
                        <a:rPr lang="ru-RU" dirty="0" smtClean="0"/>
                        <a:t>Бухарина Александра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родом</a:t>
                      </a:r>
                      <a:r>
                        <a:rPr lang="ru-RU" baseline="0" dirty="0" smtClean="0"/>
                        <a:t> из Крыма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место в этапе фото работы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Внеурочная деятельность по предмету</a:t>
            </a:r>
            <a:endParaRPr lang="ru-RU" dirty="0"/>
          </a:p>
        </p:txBody>
      </p:sp>
      <p:pic>
        <p:nvPicPr>
          <p:cNvPr id="4" name="Picture 2" descr="D:\фото\мангуп\DSC02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714488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Поездка на </a:t>
            </a:r>
            <a:r>
              <a:rPr lang="ru-RU" dirty="0" err="1" smtClean="0"/>
              <a:t>Мангуп</a:t>
            </a:r>
            <a:endParaRPr lang="ru-RU" dirty="0"/>
          </a:p>
        </p:txBody>
      </p:sp>
      <p:pic>
        <p:nvPicPr>
          <p:cNvPr id="7170" name="Picture 2" descr="D:\фото\мангуп\DSC02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855215">
            <a:off x="354498" y="1650717"/>
            <a:ext cx="514353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D:\фото\мангуп\DSC024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14945">
            <a:off x="5357818" y="2285992"/>
            <a:ext cx="3017256" cy="402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820" y="285728"/>
            <a:ext cx="406718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Кара-Тобе</a:t>
            </a:r>
            <a:endParaRPr lang="ru-RU" dirty="0"/>
          </a:p>
        </p:txBody>
      </p:sp>
      <p:pic>
        <p:nvPicPr>
          <p:cNvPr id="6147" name="Picture 3" descr="D:\фото\деньрождения  лето толерантность\Новая папка\DSC027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6572296" cy="4708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Зарница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172325" cy="492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071678"/>
            <a:ext cx="6143668" cy="22860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entury Schoolbook" pitchFamily="18" charset="0"/>
              </a:rPr>
              <a:t>8. Работа в качестве классного руководителя</a:t>
            </a:r>
          </a:p>
        </p:txBody>
      </p:sp>
      <p:sp>
        <p:nvSpPr>
          <p:cNvPr id="9011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524625"/>
            <a:ext cx="1800225" cy="333375"/>
          </a:xfrm>
          <a:prstGeom prst="actionButtonBlank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К содержанию</a:t>
            </a:r>
          </a:p>
        </p:txBody>
      </p:sp>
      <p:sp>
        <p:nvSpPr>
          <p:cNvPr id="9011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524625"/>
            <a:ext cx="684212" cy="333375"/>
          </a:xfrm>
          <a:prstGeom prst="actionButtonForwardNex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0119" name="Picture 7" descr="i1188r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2214578" cy="1835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фото\мы\DSC01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28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9290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_AlbionicTitulCm" pitchFamily="34" charset="-52"/>
              </a:rPr>
              <a:t>Мы с пятого класса вместе!</a:t>
            </a:r>
            <a:endParaRPr lang="ru-RU" dirty="0">
              <a:latin typeface="a_AlbionicTitulCm" pitchFamily="34" charset="-52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D:\фото\дети айдера\Лизено)))19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486942">
            <a:off x="109213" y="1955306"/>
            <a:ext cx="3657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8" name="Picture 4" descr="D:\фото\дети айдера\Лизено)))19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83708">
            <a:off x="5346157" y="2099317"/>
            <a:ext cx="3657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D:\фото\дети айдера\Photo-004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14290"/>
            <a:ext cx="4064000" cy="304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\106_FUJI\DSCF63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8100000" cy="54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G:\DCIM\105_FUJI\DSCF5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501122" cy="6375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latin typeface="Century Schoolbook" pitchFamily="18" charset="0"/>
              </a:rPr>
              <a:t>2. Повышение квалификации и награды, поощрения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hlinkClick r:id="rId2" action="ppaction://hlinksldjump"/>
              </a:rPr>
              <a:t>Повышение квалификации </a:t>
            </a:r>
            <a:r>
              <a:rPr lang="ru-RU" sz="2800" dirty="0"/>
              <a:t>(название структур, в которых прослушаны курсы; год, месяц, проблематика курсов).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hlinkClick r:id="rId3" action="ppaction://hlinkfile"/>
              </a:rPr>
              <a:t>Информация о государственных и муниципальных наградах, грамотах, благодарственных письмах. </a:t>
            </a:r>
            <a:endParaRPr lang="ru-RU" sz="2800" dirty="0"/>
          </a:p>
        </p:txBody>
      </p:sp>
      <p:sp>
        <p:nvSpPr>
          <p:cNvPr id="5530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453188"/>
            <a:ext cx="611187" cy="404812"/>
          </a:xfrm>
          <a:prstGeom prst="actionButtonForwardNex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524625"/>
            <a:ext cx="1763713" cy="333375"/>
          </a:xfrm>
          <a:prstGeom prst="actionButtonBlank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 содержанию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DCIM\105_FUJI\DSCF58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8286808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WordArt 4"/>
          <p:cNvSpPr>
            <a:spLocks noChangeArrowheads="1" noChangeShapeType="1" noTextEdit="1"/>
          </p:cNvSpPr>
          <p:nvPr/>
        </p:nvSpPr>
        <p:spPr bwMode="auto">
          <a:xfrm>
            <a:off x="500034" y="1643050"/>
            <a:ext cx="7715304" cy="2857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gatha-Modern" pitchFamily="34" charset="0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3501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>
                <a:latin typeface="Century Schoolbook" pitchFamily="18" charset="0"/>
              </a:rPr>
              <a:t>Повышение квалификации</a:t>
            </a:r>
          </a:p>
        </p:txBody>
      </p:sp>
      <p:graphicFrame>
        <p:nvGraphicFramePr>
          <p:cNvPr id="76893" name="Group 93"/>
          <p:cNvGraphicFramePr>
            <a:graphicFrameLocks noGrp="1"/>
          </p:cNvGraphicFramePr>
          <p:nvPr>
            <p:ph type="tbl" idx="1"/>
          </p:nvPr>
        </p:nvGraphicFramePr>
        <p:xfrm>
          <a:off x="457200" y="1828800"/>
          <a:ext cx="8229600" cy="45110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Times New Roman" pitchFamily="18" charset="0"/>
                        </a:rPr>
                        <a:t>Название курсов, количество часов.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Times New Roman" pitchFamily="18" charset="0"/>
                        </a:rPr>
                        <a:t>Где проходили, время прохождения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Методика работы видео- клубов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Г. Симферополь, 30-31 марта 2013г.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Школа молодого учителя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Пос. Соколиное, 17-21 июня 2013г.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квалификации по предмету Защита Отечества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Г. Евпатория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квалификации «Концептуальные положения и методы преподавания географии в соответствии с требованиями российского законодательства и ФГОС»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Федеральное государственное автономное учреждение «Федеральный институт развития образования»,  2-25 июня 2014г.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Структурные и содержательные особенности учебно методического комплекса по географии «Сферы. География (5-9)»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Г.  Саки, 31 октября 2014г.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Курсы повышения квалификации  по географии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Г. Симферополь КРИППО , 24-28 ноября 2014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76895" name="Picture 95" descr="7e76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620713"/>
            <a:ext cx="1295400" cy="1079500"/>
          </a:xfrm>
          <a:prstGeom prst="rect">
            <a:avLst/>
          </a:prstGeom>
          <a:noFill/>
        </p:spPr>
      </p:pic>
      <p:sp>
        <p:nvSpPr>
          <p:cNvPr id="76896" name="AutoShape 9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364288"/>
            <a:ext cx="468313" cy="493712"/>
          </a:xfrm>
          <a:prstGeom prst="actionButtonBackPrevious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C0000"/>
                </a:solidFill>
                <a:latin typeface="Century Schoolbook" pitchFamily="18" charset="0"/>
              </a:rPr>
              <a:t>3. Сведения об аттестации</a:t>
            </a:r>
          </a:p>
        </p:txBody>
      </p:sp>
      <p:graphicFrame>
        <p:nvGraphicFramePr>
          <p:cNvPr id="98341" name="Group 37"/>
          <p:cNvGraphicFramePr>
            <a:graphicFrameLocks noGrp="1"/>
          </p:cNvGraphicFramePr>
          <p:nvPr>
            <p:ph type="tbl" idx="1"/>
          </p:nvPr>
        </p:nvGraphicFramePr>
        <p:xfrm>
          <a:off x="457200" y="1828800"/>
          <a:ext cx="8229600" cy="460851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Год прохождения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Квалификационная категория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№ приказа о присвоении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Форма прохождения 1 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февраля 2010г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категория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Аттестационный лист от 11.02.10г.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8342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524625"/>
            <a:ext cx="612775" cy="333375"/>
          </a:xfrm>
          <a:prstGeom prst="actionButtonForwardNex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43" name="AutoShape 3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524625"/>
            <a:ext cx="1835150" cy="333375"/>
          </a:xfrm>
          <a:prstGeom prst="actionButtonBlank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К 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1643050"/>
            <a:ext cx="5857917" cy="316547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4. Результаты педагогической деятельности за </a:t>
            </a:r>
            <a:r>
              <a:rPr lang="ru-RU" sz="3200" b="1" dirty="0" smtClean="0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2006 </a:t>
            </a:r>
            <a:r>
              <a:rPr lang="ru-RU" sz="3200" b="1" dirty="0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- </a:t>
            </a:r>
            <a:r>
              <a:rPr lang="ru-RU" sz="3200" b="1" dirty="0" smtClean="0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2014 </a:t>
            </a:r>
            <a:r>
              <a:rPr lang="ru-RU" sz="3200" b="1" dirty="0" err="1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уч.г</a:t>
            </a:r>
            <a:r>
              <a:rPr lang="ru-RU" sz="3200" b="1" dirty="0">
                <a:solidFill>
                  <a:schemeClr val="tx1"/>
                </a:solidFill>
                <a:latin typeface="Century Schoolbook" pitchFamily="18" charset="0"/>
                <a:cs typeface="Arial" charset="0"/>
              </a:rPr>
              <a:t>.</a:t>
            </a:r>
          </a:p>
        </p:txBody>
      </p:sp>
      <p:sp>
        <p:nvSpPr>
          <p:cNvPr id="819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435725"/>
            <a:ext cx="539750" cy="422275"/>
          </a:xfrm>
          <a:prstGeom prst="actionButtonForwardNex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524625"/>
            <a:ext cx="1800225" cy="333375"/>
          </a:xfrm>
          <a:prstGeom prst="actionButtonBlank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К 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Century Schoolbook" pitchFamily="18" charset="0"/>
              </a:rPr>
              <a:t>    Медалисты</a:t>
            </a:r>
            <a:r>
              <a:rPr lang="ru-RU" dirty="0"/>
              <a:t> </a:t>
            </a:r>
          </a:p>
        </p:txBody>
      </p:sp>
      <p:graphicFrame>
        <p:nvGraphicFramePr>
          <p:cNvPr id="83001" name="Group 57"/>
          <p:cNvGraphicFramePr>
            <a:graphicFrameLocks noGrp="1"/>
          </p:cNvGraphicFramePr>
          <p:nvPr>
            <p:ph type="tbl" idx="1"/>
          </p:nvPr>
        </p:nvGraphicFramePr>
        <p:xfrm>
          <a:off x="539750" y="1773238"/>
          <a:ext cx="8229600" cy="375945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 выпуска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Ф.И.О. ученика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Медаль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Абкеримова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Рушена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Решатовна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Золотая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Абкеримова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Зарема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Решатовна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Золотая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Газиева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Мавиле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Золотая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002" name="AutoShape 5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435725"/>
            <a:ext cx="468313" cy="422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6778625" cy="98425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C0000"/>
                </a:solidFill>
                <a:latin typeface="Century Schoolbook" pitchFamily="18" charset="0"/>
              </a:rPr>
              <a:t>5. </a:t>
            </a:r>
            <a:r>
              <a:rPr lang="ru-RU" sz="3200" b="1" dirty="0" err="1">
                <a:solidFill>
                  <a:srgbClr val="CC0000"/>
                </a:solidFill>
                <a:latin typeface="Century Schoolbook" pitchFamily="18" charset="0"/>
              </a:rPr>
              <a:t>Научно­методическая</a:t>
            </a:r>
            <a:r>
              <a:rPr lang="ru-RU" sz="3200" b="1" dirty="0">
                <a:solidFill>
                  <a:srgbClr val="CC0000"/>
                </a:solidFill>
                <a:latin typeface="Century Schoolbook" pitchFamily="18" charset="0"/>
              </a:rPr>
              <a:t> деятельность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800" dirty="0">
                <a:hlinkClick r:id="rId2" action="ppaction://hlinksldjump"/>
              </a:rPr>
              <a:t>Используемые учебно-методические комплексы</a:t>
            </a:r>
            <a:endParaRPr lang="ru-RU" sz="2800" dirty="0"/>
          </a:p>
          <a:p>
            <a:r>
              <a:rPr lang="ru-RU" sz="2800" dirty="0">
                <a:hlinkClick r:id="rId3" action="ppaction://hlinksldjump"/>
              </a:rPr>
              <a:t>Используемые образовательные технологии </a:t>
            </a:r>
            <a:endParaRPr lang="ru-RU" sz="2800" dirty="0"/>
          </a:p>
          <a:p>
            <a:r>
              <a:rPr lang="ru-RU" sz="2800" dirty="0">
                <a:hlinkClick r:id="rId4" action="ppaction://hlinksldjump"/>
              </a:rPr>
              <a:t>Использование ИКТ  в образовательном процессе;</a:t>
            </a:r>
            <a:endParaRPr lang="ru-RU" sz="2800" dirty="0"/>
          </a:p>
          <a:p>
            <a:r>
              <a:rPr lang="ru-RU" sz="2800" dirty="0">
                <a:hlinkClick r:id="rId5" action="ppaction://hlinkfile"/>
              </a:rPr>
              <a:t>Информация об участии в профессиональных и творческих педагогических конкурсах.</a:t>
            </a:r>
            <a:endParaRPr lang="en-US" sz="2800" dirty="0"/>
          </a:p>
          <a:p>
            <a:r>
              <a:rPr lang="ru-RU" sz="2800" dirty="0">
                <a:hlinkClick r:id="rId6" action="ppaction://hlinkfile"/>
              </a:rPr>
              <a:t>Участие в сетевых содружествах</a:t>
            </a: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839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468312" cy="404812"/>
          </a:xfrm>
          <a:prstGeom prst="actionButtonForwardNex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3" name="AutoShape 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524625"/>
            <a:ext cx="1763712" cy="333375"/>
          </a:xfrm>
          <a:prstGeom prst="actionButtonBlank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К содержанию</a:t>
            </a:r>
          </a:p>
        </p:txBody>
      </p:sp>
      <p:pic>
        <p:nvPicPr>
          <p:cNvPr id="83976" name="Picture 8" descr="businessman_wh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1142984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715</Words>
  <Application>Microsoft Office PowerPoint</Application>
  <PresentationFormat>Экран (4:3)</PresentationFormat>
  <Paragraphs>177</Paragraphs>
  <Slides>41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Оформление по умолчанию</vt:lpstr>
      <vt:lpstr>Техническая</vt:lpstr>
      <vt:lpstr>Тема Office</vt:lpstr>
      <vt:lpstr>Слайд 1</vt:lpstr>
      <vt:lpstr>Содержание </vt:lpstr>
      <vt:lpstr>1. Общие сведения</vt:lpstr>
      <vt:lpstr>2. Повышение квалификации и награды, поощрения</vt:lpstr>
      <vt:lpstr>Повышение квалификации</vt:lpstr>
      <vt:lpstr>3. Сведения об аттестации</vt:lpstr>
      <vt:lpstr>4. Результаты педагогической деятельности за 2006 - 2014 уч.г.</vt:lpstr>
      <vt:lpstr>    Медалисты </vt:lpstr>
      <vt:lpstr>5. Научно­методическая деятельность</vt:lpstr>
      <vt:lpstr>Используемые образовательные технологии</vt:lpstr>
      <vt:lpstr>Используемые программы и учебники</vt:lpstr>
      <vt:lpstr>Использование  ИКТ  в образовательном процессе</vt:lpstr>
      <vt:lpstr>Конкурс «Самый классный классный 2011г.»</vt:lpstr>
      <vt:lpstr>Являюсь частым гостем:</vt:lpstr>
      <vt:lpstr>6. Обобщение опыта </vt:lpstr>
      <vt:lpstr>Открытые уроки</vt:lpstr>
      <vt:lpstr>Районный семинар «Толерантность» </vt:lpstr>
      <vt:lpstr>Работа в группах на обычном уроке</vt:lpstr>
      <vt:lpstr>Районный семинар учителей географии 12.04.2012г.</vt:lpstr>
      <vt:lpstr>Тема: Топонимика Крыма</vt:lpstr>
      <vt:lpstr>Слайд 21</vt:lpstr>
      <vt:lpstr>Слайд 22</vt:lpstr>
      <vt:lpstr>Слайд 23</vt:lpstr>
      <vt:lpstr>Неделя русского языка и литературы  </vt:lpstr>
      <vt:lpstr>Из школьных спектаклей</vt:lpstr>
      <vt:lpstr>Театральная деятельность</vt:lpstr>
      <vt:lpstr>Слайд 27</vt:lpstr>
      <vt:lpstr>Выступления на различных уровнях</vt:lpstr>
      <vt:lpstr>7. Внеурочная деятельность  по предмету </vt:lpstr>
      <vt:lpstr>Олимпиады и конкурсы</vt:lpstr>
      <vt:lpstr>Внеурочная деятельность по предмету</vt:lpstr>
      <vt:lpstr>Поездка на Мангуп</vt:lpstr>
      <vt:lpstr> Кара-Тобе</vt:lpstr>
      <vt:lpstr>Зарница</vt:lpstr>
      <vt:lpstr>8. Работа в качестве классного руководителя</vt:lpstr>
      <vt:lpstr>Мы с пятого класса вместе!</vt:lpstr>
      <vt:lpstr>Слайд 37</vt:lpstr>
      <vt:lpstr>Слайд 38</vt:lpstr>
      <vt:lpstr>Слайд 39</vt:lpstr>
      <vt:lpstr>Слайд 40</vt:lpstr>
      <vt:lpstr>Слайд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лекия</dc:title>
  <dc:creator>User</dc:creator>
  <cp:lastModifiedBy>user</cp:lastModifiedBy>
  <cp:revision>97</cp:revision>
  <dcterms:created xsi:type="dcterms:W3CDTF">2008-02-22T11:30:49Z</dcterms:created>
  <dcterms:modified xsi:type="dcterms:W3CDTF">2015-01-24T13:42:50Z</dcterms:modified>
</cp:coreProperties>
</file>