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74" r:id="rId4"/>
    <p:sldId id="278" r:id="rId5"/>
    <p:sldId id="266" r:id="rId6"/>
    <p:sldId id="267" r:id="rId7"/>
    <p:sldId id="258" r:id="rId8"/>
    <p:sldId id="259" r:id="rId9"/>
    <p:sldId id="276" r:id="rId10"/>
    <p:sldId id="272" r:id="rId11"/>
    <p:sldId id="264" r:id="rId12"/>
    <p:sldId id="275" r:id="rId13"/>
    <p:sldId id="273" r:id="rId14"/>
    <p:sldId id="271" r:id="rId15"/>
    <p:sldId id="280" r:id="rId16"/>
    <p:sldId id="277" r:id="rId17"/>
    <p:sldId id="27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60"/>
  </p:normalViewPr>
  <p:slideViewPr>
    <p:cSldViewPr>
      <p:cViewPr varScale="1"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4846B5-326E-4FBE-9B9E-DF43C0DF8B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627CC2-F22F-43FD-A37E-AA0F4E9C4C83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DB386C-3D4D-475D-B5AA-85BD9AEB6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erver.ru/img/parall/1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H:\&#1054;&#1090;&#1082;&#1088;&#1099;&#1090;&#1099;&#1081;%20&#1091;&#1088;&#1086;&#1082;\GSP403Ru_Nov20.exe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hyperlink" Target="http://images4.hiboox.com/images/1509/diapod8ed18b779496c44460ffdb6328a85a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eep3.sjfc.edu/students/elb00475/e-port/smiley.jpg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://media.tumblr.com/tumblr_llupboBBKO1qaejbt.gi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4.hiboox.com/images/1509/diapod8ed18b779496c44460ffdb6328a85a5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9.xml"/><Relationship Id="rId7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10" Type="http://schemas.openxmlformats.org/officeDocument/2006/relationships/slide" Target="slide16.xml"/><Relationship Id="rId4" Type="http://schemas.openxmlformats.org/officeDocument/2006/relationships/slide" Target="slide11.xml"/><Relationship Id="rId9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30.01.2012г.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5400" b="1" dirty="0" smtClean="0">
                <a:latin typeface="Bookman Old Style" pitchFamily="18" charset="0"/>
              </a:rPr>
              <a:t>Решение задач по теме «Параллельные прямые»</a:t>
            </a:r>
          </a:p>
          <a:p>
            <a:endParaRPr lang="ru-RU" dirty="0"/>
          </a:p>
        </p:txBody>
      </p:sp>
      <p:pic>
        <p:nvPicPr>
          <p:cNvPr id="9218" name="Picture 2" descr="Картинка 149 из 1824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272426">
            <a:off x="353245" y="4154538"/>
            <a:ext cx="2944431" cy="11367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00496" y="4286256"/>
            <a:ext cx="47863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smtClean="0">
                <a:latin typeface="Book Antiqua" pitchFamily="18" charset="0"/>
              </a:rPr>
              <a:t>“Умение решать задачи – такое же практическое искусство, как умение плавать или бегать на лыжах. Ему можно научиться только путем подражания или упражнения”.</a:t>
            </a:r>
            <a:endParaRPr lang="ru-RU" sz="2000" i="1" dirty="0" smtClean="0">
              <a:latin typeface="Book Antiqua" pitchFamily="18" charset="0"/>
            </a:endParaRPr>
          </a:p>
          <a:p>
            <a:pPr algn="r"/>
            <a:endParaRPr lang="ru-RU" sz="2000" b="1" i="1" dirty="0" smtClean="0">
              <a:latin typeface="Book Antiqua" pitchFamily="18" charset="0"/>
            </a:endParaRPr>
          </a:p>
          <a:p>
            <a:pPr algn="r"/>
            <a:r>
              <a:rPr lang="ru-RU" sz="2000" b="1" i="1" dirty="0" smtClean="0">
                <a:latin typeface="Book Antiqua" pitchFamily="18" charset="0"/>
              </a:rPr>
              <a:t>(Д. Пойа)</a:t>
            </a:r>
            <a:endParaRPr lang="ru-RU" sz="2000" i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21429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математики МОУ «СОШ № 67» г. Саратова  Кривцова Ю. 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5315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5400" b="1" i="1" dirty="0" smtClean="0">
                <a:solidFill>
                  <a:srgbClr val="0070C0"/>
                </a:solidFill>
              </a:rPr>
              <a:t>Аксиома параллельных </a:t>
            </a:r>
          </a:p>
          <a:p>
            <a:pPr algn="ctr"/>
            <a:r>
              <a:rPr lang="ru-RU" sz="5400" b="1" i="1" dirty="0" smtClean="0">
                <a:solidFill>
                  <a:srgbClr val="0070C0"/>
                </a:solidFill>
              </a:rPr>
              <a:t>прямых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500298" y="3929066"/>
            <a:ext cx="5143536" cy="15001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29520" y="350043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8" name="Овал 7"/>
          <p:cNvSpPr/>
          <p:nvPr/>
        </p:nvSpPr>
        <p:spPr>
          <a:xfrm>
            <a:off x="3286116" y="3357562"/>
            <a:ext cx="71438" cy="7143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00364" y="2714620"/>
            <a:ext cx="582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/>
              <a:t>М</a:t>
            </a:r>
            <a:endParaRPr lang="ru-RU" sz="3600" b="1" i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928794" y="2500306"/>
            <a:ext cx="4429156" cy="1285884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00760" y="2000240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endParaRPr lang="ru-RU" sz="2800" b="1" i="1" dirty="0"/>
          </a:p>
        </p:txBody>
      </p:sp>
      <p:sp>
        <p:nvSpPr>
          <p:cNvPr id="10" name="Управляющая кнопка: назад 9">
            <a:hlinkClick r:id="rId2" action="ppaction://hlinksldjump" highlightClick="1"/>
          </p:cNvPr>
          <p:cNvSpPr/>
          <p:nvPr/>
        </p:nvSpPr>
        <p:spPr>
          <a:xfrm>
            <a:off x="7929586" y="6357958"/>
            <a:ext cx="85725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3" action="ppaction://hlinkfile" highlightClick="1"/>
          </p:cNvPr>
          <p:cNvSpPr/>
          <p:nvPr/>
        </p:nvSpPr>
        <p:spPr>
          <a:xfrm>
            <a:off x="4714876" y="6215082"/>
            <a:ext cx="92869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>
                <a:latin typeface="Bookman Old Style" pitchFamily="18" charset="0"/>
              </a:rPr>
              <a:t>В треугольнике АВС проведена биссектриса В</a:t>
            </a:r>
            <a:r>
              <a:rPr lang="en-US" sz="2800" i="1" dirty="0" smtClean="0">
                <a:latin typeface="Bookman Old Style" pitchFamily="18" charset="0"/>
              </a:rPr>
              <a:t>D</a:t>
            </a:r>
            <a:r>
              <a:rPr lang="ru-RU" sz="2800" i="1" dirty="0" smtClean="0">
                <a:latin typeface="Bookman Old Style" pitchFamily="18" charset="0"/>
              </a:rPr>
              <a:t>, которая пересекает сторону АС</a:t>
            </a:r>
            <a:r>
              <a:rPr lang="en-US" sz="2800" i="1" dirty="0" smtClean="0">
                <a:latin typeface="Bookman Old Style" pitchFamily="18" charset="0"/>
              </a:rPr>
              <a:t>   </a:t>
            </a:r>
            <a:r>
              <a:rPr lang="ru-RU" sz="2800" i="1" dirty="0" smtClean="0">
                <a:latin typeface="Bookman Old Style" pitchFamily="18" charset="0"/>
              </a:rPr>
              <a:t>в точке </a:t>
            </a:r>
            <a:r>
              <a:rPr lang="en-US" sz="2800" i="1" dirty="0" smtClean="0">
                <a:latin typeface="Bookman Old Style" pitchFamily="18" charset="0"/>
              </a:rPr>
              <a:t>D</a:t>
            </a:r>
            <a:r>
              <a:rPr lang="ru-RU" sz="2800" i="1" dirty="0" smtClean="0">
                <a:latin typeface="Bookman Old Style" pitchFamily="18" charset="0"/>
              </a:rPr>
              <a:t>.  Из точки</a:t>
            </a:r>
            <a:r>
              <a:rPr lang="en-US" sz="2800" i="1" dirty="0" smtClean="0">
                <a:latin typeface="Bookman Old Style" pitchFamily="18" charset="0"/>
              </a:rPr>
              <a:t> D</a:t>
            </a:r>
            <a:r>
              <a:rPr lang="ru-RU" sz="2800" i="1" dirty="0" smtClean="0">
                <a:latin typeface="Bookman Old Style" pitchFamily="18" charset="0"/>
              </a:rPr>
              <a:t> проведена прямая </a:t>
            </a:r>
            <a:r>
              <a:rPr lang="en-US" sz="2800" i="1" dirty="0" smtClean="0">
                <a:latin typeface="Bookman Old Style" pitchFamily="18" charset="0"/>
              </a:rPr>
              <a:t>DF</a:t>
            </a:r>
            <a:r>
              <a:rPr lang="ru-RU" sz="2800" i="1" dirty="0" smtClean="0">
                <a:latin typeface="Bookman Old Style" pitchFamily="18" charset="0"/>
              </a:rPr>
              <a:t>, которая пересекает сторону</a:t>
            </a:r>
            <a:r>
              <a:rPr lang="en-US" sz="2800" i="1" dirty="0" smtClean="0">
                <a:latin typeface="Bookman Old Style" pitchFamily="18" charset="0"/>
              </a:rPr>
              <a:t>  BC </a:t>
            </a:r>
            <a:r>
              <a:rPr lang="ru-RU" sz="2800" i="1" dirty="0" smtClean="0">
                <a:latin typeface="Bookman Old Style" pitchFamily="18" charset="0"/>
              </a:rPr>
              <a:t>в точке</a:t>
            </a:r>
            <a:r>
              <a:rPr lang="en-US" sz="2800" i="1" dirty="0" smtClean="0">
                <a:latin typeface="Bookman Old Style" pitchFamily="18" charset="0"/>
              </a:rPr>
              <a:t> F</a:t>
            </a:r>
            <a:r>
              <a:rPr lang="ru-RU" sz="2800" i="1" dirty="0" smtClean="0">
                <a:latin typeface="Bookman Old Style" pitchFamily="18" charset="0"/>
              </a:rPr>
              <a:t> так, что </a:t>
            </a:r>
            <a:r>
              <a:rPr lang="en-US" sz="2800" i="1" dirty="0" smtClean="0">
                <a:latin typeface="Bookman Old Style" pitchFamily="18" charset="0"/>
              </a:rPr>
              <a:t>    BF=FD</a:t>
            </a:r>
            <a:r>
              <a:rPr lang="ru-RU" sz="2800" i="1" dirty="0" smtClean="0">
                <a:latin typeface="Bookman Old Style" pitchFamily="18" charset="0"/>
              </a:rPr>
              <a:t>. Найдите </a:t>
            </a:r>
            <a:r>
              <a:rPr lang="ru-RU" sz="2800" b="1" i="1" dirty="0" smtClean="0">
                <a:latin typeface="Bookman Old Style" pitchFamily="18" charset="0"/>
                <a:cs typeface="Times New Roman" pitchFamily="18" charset="0"/>
              </a:rPr>
              <a:t>∠ </a:t>
            </a:r>
            <a:r>
              <a:rPr lang="en-US" sz="2800" i="1" dirty="0" smtClean="0">
                <a:latin typeface="Bookman Old Style" pitchFamily="18" charset="0"/>
              </a:rPr>
              <a:t>BDF</a:t>
            </a:r>
            <a:r>
              <a:rPr lang="ru-RU" sz="2800" i="1" dirty="0" smtClean="0">
                <a:latin typeface="Bookman Old Style" pitchFamily="18" charset="0"/>
              </a:rPr>
              <a:t>,   если   </a:t>
            </a:r>
          </a:p>
          <a:p>
            <a:pPr algn="just"/>
            <a:r>
              <a:rPr lang="ru-RU" sz="2800" b="1" i="1" dirty="0" smtClean="0">
                <a:latin typeface="Bookman Old Style" pitchFamily="18" charset="0"/>
                <a:cs typeface="Times New Roman" pitchFamily="18" charset="0"/>
              </a:rPr>
              <a:t>∠</a:t>
            </a:r>
            <a:r>
              <a:rPr lang="en-US" sz="2800" i="1" dirty="0" smtClean="0">
                <a:latin typeface="Bookman Old Style" pitchFamily="18" charset="0"/>
              </a:rPr>
              <a:t> ABC</a:t>
            </a:r>
            <a:r>
              <a:rPr lang="ru-RU" sz="2800" i="1" dirty="0" smtClean="0">
                <a:latin typeface="Bookman Old Style" pitchFamily="18" charset="0"/>
              </a:rPr>
              <a:t>= 84</a:t>
            </a:r>
            <a:r>
              <a:rPr lang="ru-RU" sz="2800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lang="ru-RU" sz="2800" i="1" dirty="0"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785786" y="4214818"/>
            <a:ext cx="1571636" cy="10001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15" idx="0"/>
          </p:cNvCxnSpPr>
          <p:nvPr/>
        </p:nvCxnSpPr>
        <p:spPr>
          <a:xfrm>
            <a:off x="1071538" y="5500702"/>
            <a:ext cx="2317226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933556" y="4076704"/>
            <a:ext cx="1562112" cy="128588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5786" y="550070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34290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550070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</a:t>
            </a:r>
            <a:endParaRPr lang="ru-RU" sz="24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322365" y="4749809"/>
            <a:ext cx="1500198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857356" y="5500702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D</a:t>
            </a:r>
            <a:r>
              <a:rPr lang="ru-RU" dirty="0" smtClean="0">
                <a:latin typeface="Cambria" pitchFamily="18" charset="0"/>
              </a:rPr>
              <a:t> </a:t>
            </a:r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 flipH="1" flipV="1">
            <a:off x="1857356" y="4143380"/>
            <a:ext cx="500066" cy="285752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flipV="1">
            <a:off x="1857356" y="4071942"/>
            <a:ext cx="500066" cy="428628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928794" y="4786322"/>
            <a:ext cx="857256" cy="57150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714612" y="4214818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F</a:t>
            </a:r>
            <a:endParaRPr lang="ru-RU" sz="2400" b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357422" y="4929198"/>
            <a:ext cx="214314" cy="1428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2393141" y="4393413"/>
            <a:ext cx="214314" cy="1428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71670" y="4786322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37" name="Дуга 36"/>
          <p:cNvSpPr/>
          <p:nvPr/>
        </p:nvSpPr>
        <p:spPr>
          <a:xfrm rot="7874521">
            <a:off x="1712113" y="3532815"/>
            <a:ext cx="504800" cy="792504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>
            <a:endCxn id="37" idx="2"/>
          </p:cNvCxnSpPr>
          <p:nvPr/>
        </p:nvCxnSpPr>
        <p:spPr>
          <a:xfrm flipV="1">
            <a:off x="1142976" y="4118855"/>
            <a:ext cx="655145" cy="2452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214414" y="3714752"/>
            <a:ext cx="617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84</a:t>
            </a:r>
            <a:r>
              <a:rPr lang="ru-RU" sz="2000" b="1" i="1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lang="ru-RU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143504" y="4429132"/>
            <a:ext cx="3050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Cambria" pitchFamily="18" charset="0"/>
              </a:rPr>
              <a:t>Ответ:  42</a:t>
            </a:r>
            <a:r>
              <a:rPr lang="ru-RU" sz="3600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i="1" baseline="30000" dirty="0" smtClean="0">
                <a:solidFill>
                  <a:srgbClr val="00B05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3600" b="1" i="1" dirty="0" smtClean="0">
                <a:solidFill>
                  <a:srgbClr val="00B050"/>
                </a:solidFill>
                <a:latin typeface="Cambria" pitchFamily="18" charset="0"/>
              </a:rPr>
              <a:t> </a:t>
            </a:r>
            <a:endParaRPr lang="ru-RU" sz="3600" b="1" i="1" dirty="0">
              <a:solidFill>
                <a:srgbClr val="00B050"/>
              </a:solidFill>
              <a:latin typeface="Cambria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1178695" y="4321975"/>
            <a:ext cx="2357454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Управляющая кнопка: назад 25">
            <a:hlinkClick r:id="rId2" action="ppaction://hlinksldjump" highlightClick="1"/>
          </p:cNvPr>
          <p:cNvSpPr/>
          <p:nvPr/>
        </p:nvSpPr>
        <p:spPr>
          <a:xfrm>
            <a:off x="7858148" y="6215082"/>
            <a:ext cx="785818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4282" y="3429000"/>
            <a:ext cx="3857652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24" grpId="0" animBg="1"/>
      <p:bldP spid="28" grpId="0"/>
      <p:bldP spid="36" grpId="0"/>
      <p:bldP spid="37" grpId="0" animBg="1"/>
      <p:bldP spid="40" grpId="0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642918"/>
            <a:ext cx="531267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Дано: </a:t>
            </a:r>
            <a:r>
              <a:rPr lang="en-US" sz="2400" b="1" i="1" dirty="0" smtClean="0">
                <a:latin typeface="Bookman Old Style" pitchFamily="18" charset="0"/>
              </a:rPr>
              <a:t> </a:t>
            </a:r>
            <a:r>
              <a:rPr lang="ru-RU" sz="2400" b="1" i="1" dirty="0" smtClean="0">
                <a:latin typeface="Bookman Old Style" pitchFamily="18" charset="0"/>
              </a:rPr>
              <a:t>АВ // </a:t>
            </a:r>
            <a:r>
              <a:rPr lang="en-US" sz="2400" b="1" i="1" dirty="0" smtClean="0">
                <a:latin typeface="Bookman Old Style" pitchFamily="18" charset="0"/>
              </a:rPr>
              <a:t>D</a:t>
            </a:r>
            <a:r>
              <a:rPr lang="ru-RU" sz="2400" b="1" i="1" dirty="0" smtClean="0">
                <a:latin typeface="Bookman Old Style" pitchFamily="18" charset="0"/>
              </a:rPr>
              <a:t>Е,</a:t>
            </a:r>
            <a:r>
              <a:rPr lang="en-US" sz="2400" b="1" i="1" dirty="0" smtClean="0">
                <a:latin typeface="Bookman Old Style" pitchFamily="18" charset="0"/>
              </a:rPr>
              <a:t> </a:t>
            </a:r>
          </a:p>
          <a:p>
            <a:r>
              <a:rPr lang="ru-RU" sz="2400" b="1" i="1" dirty="0" smtClean="0">
                <a:latin typeface="Bookman Old Style" pitchFamily="18" charset="0"/>
              </a:rPr>
              <a:t> </a:t>
            </a:r>
            <a:r>
              <a:rPr lang="en-US" sz="2400" b="1" i="1" dirty="0" smtClean="0">
                <a:latin typeface="Bookman Old Style" pitchFamily="18" charset="0"/>
              </a:rPr>
              <a:t> </a:t>
            </a:r>
            <a:r>
              <a:rPr lang="ru-RU" sz="2400" b="1" i="1" dirty="0" smtClean="0">
                <a:latin typeface="Bookman Old Style" pitchFamily="18" charset="0"/>
                <a:cs typeface="Times New Roman" pitchFamily="18" charset="0"/>
              </a:rPr>
              <a:t>∠</a:t>
            </a:r>
            <a:r>
              <a:rPr lang="en-US" sz="2400" b="1" i="1" dirty="0" smtClean="0">
                <a:latin typeface="Bookman Old Style" pitchFamily="18" charset="0"/>
                <a:cs typeface="Times New Roman" pitchFamily="18" charset="0"/>
              </a:rPr>
              <a:t> ABC</a:t>
            </a:r>
            <a:r>
              <a:rPr lang="ru-RU" sz="2400" b="1" i="1" dirty="0" smtClean="0">
                <a:latin typeface="Bookman Old Style" pitchFamily="18" charset="0"/>
                <a:cs typeface="Times New Roman" pitchFamily="18" charset="0"/>
              </a:rPr>
              <a:t> = 110</a:t>
            </a:r>
            <a:r>
              <a:rPr lang="ru-RU" sz="2400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0</a:t>
            </a:r>
            <a:r>
              <a:rPr lang="ru-RU" sz="2400" b="1" i="1" dirty="0" smtClean="0">
                <a:latin typeface="Bookman Old Style" pitchFamily="18" charset="0"/>
                <a:cs typeface="Times New Roman" pitchFamily="18" charset="0"/>
              </a:rPr>
              <a:t>  ,  ∠ С</a:t>
            </a:r>
            <a:r>
              <a:rPr lang="en-US" sz="2400" b="1" i="1" dirty="0" smtClean="0">
                <a:latin typeface="Bookman Old Style" pitchFamily="18" charset="0"/>
                <a:cs typeface="Times New Roman" pitchFamily="18" charset="0"/>
              </a:rPr>
              <a:t>DE = 160</a:t>
            </a:r>
            <a:r>
              <a:rPr lang="ru-RU" sz="2400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lang="en-US" sz="2400" b="1" i="1" dirty="0" smtClean="0">
              <a:latin typeface="Bookman Old Style" pitchFamily="18" charset="0"/>
              <a:cs typeface="Times New Roman" pitchFamily="18" charset="0"/>
            </a:endParaRPr>
          </a:p>
          <a:p>
            <a:endParaRPr lang="en-US" sz="2400" b="1" i="1" dirty="0" smtClean="0">
              <a:latin typeface="Bookman Old Style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Bookman Old Style" pitchFamily="18" charset="0"/>
                <a:cs typeface="Times New Roman" pitchFamily="18" charset="0"/>
              </a:rPr>
              <a:t>Доказать: </a:t>
            </a:r>
            <a:r>
              <a:rPr lang="en-US" sz="2400" b="1" i="1" dirty="0" smtClean="0">
                <a:latin typeface="Bookman Old Style" pitchFamily="18" charset="0"/>
                <a:cs typeface="Times New Roman" pitchFamily="18" charset="0"/>
              </a:rPr>
              <a:t>BC     CD</a:t>
            </a:r>
          </a:p>
          <a:p>
            <a:r>
              <a:rPr lang="ru-RU" sz="2400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dirty="0" smtClean="0"/>
              <a:t> 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108447" y="1963727"/>
            <a:ext cx="214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071934" y="2071678"/>
            <a:ext cx="28575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85852" y="3214686"/>
            <a:ext cx="278608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3108" y="4643446"/>
            <a:ext cx="278608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07191" y="3250405"/>
            <a:ext cx="714380" cy="6429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42910" y="3929066"/>
            <a:ext cx="1571636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071670" y="4214818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  <a:cs typeface="Times New Roman" pitchFamily="18" charset="0"/>
              </a:rPr>
              <a:t>160</a:t>
            </a:r>
            <a:r>
              <a:rPr lang="ru-RU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142976" y="3286124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man Old Style" pitchFamily="18" charset="0"/>
                <a:cs typeface="Times New Roman" pitchFamily="18" charset="0"/>
              </a:rPr>
              <a:t>110</a:t>
            </a:r>
            <a:r>
              <a:rPr lang="ru-RU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714744" y="285749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214414" y="285749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В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7158" y="3929066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C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000232" y="464344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</a:rPr>
              <a:t>D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429124" y="464344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  <a:cs typeface="Times New Roman" pitchFamily="18" charset="0"/>
              </a:rPr>
              <a:t>E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2" y="3928273"/>
            <a:ext cx="5430047" cy="79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14876" y="392906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man Old Style" pitchFamily="18" charset="0"/>
              </a:rPr>
              <a:t>R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5786" y="3571876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  <a:cs typeface="Times New Roman" pitchFamily="18" charset="0"/>
              </a:rPr>
              <a:t>70</a:t>
            </a:r>
            <a:r>
              <a:rPr lang="ru-RU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142976" y="3929066"/>
            <a:ext cx="655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Bookman Old Style" pitchFamily="18" charset="0"/>
                <a:cs typeface="Times New Roman" pitchFamily="18" charset="0"/>
              </a:rPr>
              <a:t>20</a:t>
            </a:r>
            <a:r>
              <a:rPr lang="ru-RU" b="1" i="1" baseline="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0</a:t>
            </a:r>
            <a:endParaRPr lang="ru-RU" dirty="0"/>
          </a:p>
        </p:txBody>
      </p:sp>
      <p:sp>
        <p:nvSpPr>
          <p:cNvPr id="34" name="Управляющая кнопка: назад 33">
            <a:hlinkClick r:id="rId2" action="ppaction://hlinksldjump" highlightClick="1"/>
          </p:cNvPr>
          <p:cNvSpPr/>
          <p:nvPr/>
        </p:nvSpPr>
        <p:spPr>
          <a:xfrm>
            <a:off x="7786710" y="6143644"/>
            <a:ext cx="785818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928670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6</a:t>
            </a:r>
            <a:endParaRPr lang="ru-RU" sz="4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428992" y="928670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13</a:t>
            </a:r>
            <a:endParaRPr lang="ru-RU" sz="48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429124" y="928670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9</a:t>
            </a:r>
            <a:endParaRPr lang="ru-RU" sz="4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429256" y="928670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428860" y="1857364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11</a:t>
            </a:r>
            <a:endParaRPr lang="ru-RU" sz="48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428992" y="1857364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429124" y="1857364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15</a:t>
            </a:r>
            <a:endParaRPr lang="ru-RU" sz="48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429256" y="1857364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7</a:t>
            </a:r>
            <a:endParaRPr lang="ru-RU" sz="48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428860" y="2786058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3</a:t>
            </a:r>
            <a:endParaRPr lang="ru-RU" sz="4800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428992" y="2786058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8</a:t>
            </a:r>
            <a:endParaRPr lang="ru-RU" sz="48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429124" y="2786058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16</a:t>
            </a:r>
            <a:endParaRPr lang="ru-RU" sz="48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429256" y="2786058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12</a:t>
            </a:r>
            <a:endParaRPr lang="ru-RU" sz="48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428860" y="3714752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14</a:t>
            </a:r>
            <a:endParaRPr lang="ru-RU" sz="48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3428992" y="3714752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5</a:t>
            </a:r>
            <a:endParaRPr lang="ru-RU" sz="4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429124" y="3714752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10</a:t>
            </a:r>
            <a:endParaRPr lang="ru-RU" sz="48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5429256" y="3714752"/>
            <a:ext cx="1000132" cy="9286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2</a:t>
            </a:r>
            <a:endParaRPr lang="ru-RU" sz="4800" dirty="0"/>
          </a:p>
        </p:txBody>
      </p:sp>
      <p:sp>
        <p:nvSpPr>
          <p:cNvPr id="19" name="Управляющая кнопка: назад 18">
            <a:hlinkClick r:id="rId2" action="ppaction://hlinksldjump" highlightClick="1"/>
          </p:cNvPr>
          <p:cNvSpPr/>
          <p:nvPr/>
        </p:nvSpPr>
        <p:spPr>
          <a:xfrm>
            <a:off x="7929586" y="6357958"/>
            <a:ext cx="785818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autoRev="1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autoRev="1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autoRev="1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autoRev="1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100"/>
                            </p:stCondLst>
                            <p:childTnLst>
                              <p:par>
                                <p:cTn id="5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autoRev="1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autoRev="1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200"/>
                            </p:stCondLst>
                            <p:childTnLst>
                              <p:par>
                                <p:cTn id="6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autoRev="1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300"/>
                            </p:stCondLst>
                            <p:childTnLst>
                              <p:par>
                                <p:cTn id="6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autoRev="1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400"/>
                            </p:stCondLst>
                            <p:childTnLst>
                              <p:par>
                                <p:cTn id="7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autoRev="1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autoRev="1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autoRev="1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500"/>
                            </p:stCondLst>
                            <p:childTnLst>
                              <p:par>
                                <p:cTn id="75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autoRev="1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autoRev="1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600"/>
                            </p:stCondLst>
                            <p:childTnLst>
                              <p:par>
                                <p:cTn id="80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1" dur="500" autoRev="1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autoRev="1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99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428604"/>
          <a:ext cx="6786610" cy="4876928"/>
        </p:xfrm>
        <a:graphic>
          <a:graphicData uri="http://schemas.openxmlformats.org/drawingml/2006/table">
            <a:tbl>
              <a:tblPr/>
              <a:tblGrid>
                <a:gridCol w="2428892"/>
                <a:gridCol w="4357718"/>
              </a:tblGrid>
              <a:tr h="62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Calibri"/>
                          <a:cs typeface="Times New Roman"/>
                        </a:rPr>
                        <a:t>Формулировка:</a:t>
                      </a:r>
                      <a:endParaRPr lang="ru-RU" sz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     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  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Calibri"/>
                          <a:cs typeface="Times New Roman" pitchFamily="18" charset="0"/>
                        </a:rPr>
                        <a:t>   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  <a:cs typeface="Times New Roman" pitchFamily="18" charset="0"/>
                        </a:rPr>
                        <a:t>Если прямые параллельны, то внутренние односторонние углы, образованные при пересечении этих прямых секущей, не могут быть оба тупыми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Дано:</a:t>
                      </a:r>
                      <a:endParaRPr lang="ru-RU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Доказательство:</a:t>
                      </a:r>
                      <a:endParaRPr lang="ru-RU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Выясняем, что нужно доказать:</a:t>
                      </a:r>
                      <a:endParaRPr lang="ru-RU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Предполагаем противоположное:</a:t>
                      </a:r>
                      <a:endParaRPr lang="ru-RU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Рассуждаем:</a:t>
                      </a:r>
                      <a:endParaRPr lang="ru-RU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Приходим к противоречию:</a:t>
                      </a:r>
                      <a:endParaRPr lang="ru-RU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Отрицаем предположение как неверное:</a:t>
                      </a:r>
                      <a:endParaRPr lang="ru-RU" sz="1200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Вывод</a:t>
                      </a:r>
                      <a:endParaRPr lang="ru-RU" sz="1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369" marR="17369" marT="17369" marB="173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143636" y="5286388"/>
            <a:ext cx="221454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143636" y="6000768"/>
            <a:ext cx="221454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179367" y="4893467"/>
            <a:ext cx="2428868" cy="10715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29520" y="52863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86644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215338" y="49291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а</a:t>
            </a:r>
            <a:endParaRPr lang="ru-RU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86776" y="5643578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в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929586" y="421481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</a:t>
            </a:r>
            <a:endParaRPr lang="ru-RU" b="1" i="1" dirty="0"/>
          </a:p>
        </p:txBody>
      </p:sp>
      <p:sp>
        <p:nvSpPr>
          <p:cNvPr id="16" name="Управляющая кнопка: назад 15">
            <a:hlinkClick r:id="rId2" action="ppaction://hlinksldjump" highlightClick="1"/>
          </p:cNvPr>
          <p:cNvSpPr/>
          <p:nvPr/>
        </p:nvSpPr>
        <p:spPr>
          <a:xfrm>
            <a:off x="4071934" y="6215082"/>
            <a:ext cx="785818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001024" y="6072206"/>
            <a:ext cx="64294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00100" y="1000108"/>
            <a:ext cx="189346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latin typeface="Bookman Old Style" pitchFamily="18" charset="0"/>
              </a:rPr>
              <a:t>Вариант 1</a:t>
            </a:r>
          </a:p>
          <a:p>
            <a:endParaRPr lang="ru-RU" sz="2400" dirty="0" smtClean="0">
              <a:latin typeface="Bookman Old Style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4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1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3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2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3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5074" y="1142984"/>
            <a:ext cx="189346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latin typeface="Bookman Old Style" pitchFamily="18" charset="0"/>
              </a:rPr>
              <a:t>Вариант 2</a:t>
            </a:r>
          </a:p>
          <a:p>
            <a:endParaRPr lang="ru-RU" sz="2400" dirty="0" smtClean="0">
              <a:latin typeface="Bookman Old Style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3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1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3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2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   3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3857628"/>
            <a:ext cx="4000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Bookman Old Style" pitchFamily="18" charset="0"/>
              </a:rPr>
              <a:t>Критерий оценок:</a:t>
            </a:r>
          </a:p>
          <a:p>
            <a:pPr algn="ctr"/>
            <a:endParaRPr lang="ru-RU" sz="2800" dirty="0" smtClean="0">
              <a:latin typeface="Bookman Old Style" pitchFamily="18" charset="0"/>
            </a:endParaRPr>
          </a:p>
          <a:p>
            <a:pPr algn="ctr"/>
            <a:r>
              <a:rPr lang="ru-RU" sz="2800" dirty="0" smtClean="0">
                <a:latin typeface="Bookman Old Style" pitchFamily="18" charset="0"/>
              </a:rPr>
              <a:t>«5» – 5 заданий</a:t>
            </a:r>
          </a:p>
          <a:p>
            <a:pPr algn="ctr"/>
            <a:r>
              <a:rPr lang="ru-RU" sz="2800" dirty="0" smtClean="0">
                <a:latin typeface="Bookman Old Style" pitchFamily="18" charset="0"/>
              </a:rPr>
              <a:t>«4» – 4 задания</a:t>
            </a:r>
          </a:p>
          <a:p>
            <a:pPr algn="ctr"/>
            <a:r>
              <a:rPr lang="ru-RU" sz="2800" dirty="0" smtClean="0">
                <a:latin typeface="Bookman Old Style" pitchFamily="18" charset="0"/>
              </a:rPr>
              <a:t>«3» - 3 задания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699101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Домашнее задание.</a:t>
            </a:r>
          </a:p>
          <a:p>
            <a:r>
              <a:rPr lang="ru-RU" sz="2800" i="1" dirty="0" smtClean="0">
                <a:latin typeface="Bookman Old Style" pitchFamily="18" charset="0"/>
              </a:rPr>
              <a:t> </a:t>
            </a:r>
          </a:p>
          <a:p>
            <a:r>
              <a:rPr lang="ru-RU" sz="2800" b="1" i="1" dirty="0" smtClean="0">
                <a:latin typeface="Bookman Old Style" pitchFamily="18" charset="0"/>
              </a:rPr>
              <a:t>Тесты.</a:t>
            </a:r>
          </a:p>
          <a:p>
            <a:endParaRPr lang="ru-RU" sz="2800" i="1" dirty="0" smtClean="0">
              <a:latin typeface="Bookman Old Style" pitchFamily="18" charset="0"/>
            </a:endParaRPr>
          </a:p>
          <a:p>
            <a:r>
              <a:rPr lang="ru-RU" sz="2800" i="1" dirty="0" smtClean="0">
                <a:latin typeface="Bookman Old Style" pitchFamily="18" charset="0"/>
              </a:rPr>
              <a:t>На «3»  задача №6,  7.   2 часть</a:t>
            </a:r>
          </a:p>
          <a:p>
            <a:r>
              <a:rPr lang="ru-RU" sz="2800" i="1" dirty="0" smtClean="0">
                <a:latin typeface="Bookman Old Style" pitchFamily="18" charset="0"/>
              </a:rPr>
              <a:t>На «4»  задача № 11 , № 12.  2 часть</a:t>
            </a:r>
          </a:p>
          <a:p>
            <a:r>
              <a:rPr lang="ru-RU" sz="2800" i="1" dirty="0" smtClean="0">
                <a:latin typeface="Bookman Old Style" pitchFamily="18" charset="0"/>
              </a:rPr>
              <a:t>На «5»  задача №  13   №  14.  3 часть</a:t>
            </a:r>
            <a:endParaRPr lang="ru-RU" sz="28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Картинка 19 из 1103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1292849" cy="1357322"/>
          </a:xfrm>
          <a:prstGeom prst="rect">
            <a:avLst/>
          </a:prstGeom>
          <a:noFill/>
        </p:spPr>
      </p:pic>
      <p:pic>
        <p:nvPicPr>
          <p:cNvPr id="5" name="Picture 6" descr="Картинка 17 из 119223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143248"/>
            <a:ext cx="1295349" cy="1517987"/>
          </a:xfrm>
          <a:prstGeom prst="rect">
            <a:avLst/>
          </a:prstGeom>
          <a:noFill/>
        </p:spPr>
      </p:pic>
      <p:pic>
        <p:nvPicPr>
          <p:cNvPr id="6" name="Picture 4" descr="Картинка 3 из 3207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472" y="4714884"/>
            <a:ext cx="1239482" cy="1304717"/>
          </a:xfrm>
          <a:prstGeom prst="rect">
            <a:avLst/>
          </a:prstGeom>
          <a:noFill/>
        </p:spPr>
      </p:pic>
      <p:sp>
        <p:nvSpPr>
          <p:cNvPr id="4" name="Улыбающееся лицо 3"/>
          <p:cNvSpPr/>
          <p:nvPr/>
        </p:nvSpPr>
        <p:spPr>
          <a:xfrm>
            <a:off x="428596" y="2000240"/>
            <a:ext cx="1285884" cy="1214446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500042"/>
            <a:ext cx="6572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Урок понравился, у меня все получилось</a:t>
            </a:r>
            <a:endParaRPr lang="ru-RU" sz="2800" b="1" i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2071678"/>
            <a:ext cx="58579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</a:rPr>
              <a:t>Урок понравился, но у меня  не все получалось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3571876"/>
            <a:ext cx="62151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Урок не понравился, потому что я ничего не понял</a:t>
            </a:r>
            <a:endParaRPr lang="ru-RU" sz="2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5000636"/>
            <a:ext cx="6286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Урок не понравился, потому что мне было неинтересно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85720" y="2214554"/>
            <a:ext cx="8429684" cy="17145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Impact"/>
              </a:rPr>
              <a:t>СПАСИБО ЗА УРОК!</a:t>
            </a:r>
            <a:endParaRPr lang="ru-RU" sz="3600" kern="10" spc="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0105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Bookman Old Style" pitchFamily="18" charset="0"/>
                <a:cs typeface="Times New Roman" pitchFamily="18" charset="0"/>
              </a:rPr>
              <a:t>Цель урока: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Систематизация и совершенствование знаний учащихся по теме: «</a:t>
            </a:r>
            <a:r>
              <a:rPr lang="ru-RU" sz="2400" dirty="0">
                <a:latin typeface="Bookman Old Style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араллельные прямые».</a:t>
            </a:r>
          </a:p>
          <a:p>
            <a:endParaRPr lang="ru-RU" sz="2400" dirty="0" smtClean="0">
              <a:latin typeface="Bookman Old Style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Задачи: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Осмысление условий применения признаков и свойств параллельных прямых (научиться увидеть, когда в задаче нужно применить признак, а когда свойство);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Развитие грамотной  математической речи, используя специальную терминологию;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Bookman Old Style" pitchFamily="18" charset="0"/>
                <a:cs typeface="Times New Roman" pitchFamily="18" charset="0"/>
              </a:rPr>
              <a:t>Формирование операций пространственного и логического мышления.</a:t>
            </a:r>
          </a:p>
          <a:p>
            <a:endParaRPr lang="ru-RU" sz="2400" b="1" dirty="0" smtClean="0">
              <a:latin typeface="Bookman Old Style" pitchFamily="18" charset="0"/>
              <a:cs typeface="Times New Roman" pitchFamily="18" charset="0"/>
            </a:endParaRP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19 из 1103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307424"/>
            <a:ext cx="2786082" cy="29250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4500570"/>
            <a:ext cx="2626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Дополнительный</a:t>
            </a:r>
          </a:p>
          <a:p>
            <a:pPr algn="ctr"/>
            <a:r>
              <a:rPr lang="ru-RU" sz="2000" b="1" dirty="0" smtClean="0">
                <a:latin typeface="Bookman Old Style" pitchFamily="18" charset="0"/>
              </a:rPr>
              <a:t> бонус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4786322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857364"/>
            <a:ext cx="3747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  <a:latin typeface="Bookman Old Style" pitchFamily="18" charset="0"/>
              </a:rPr>
              <a:t>Критерий оценок:</a:t>
            </a:r>
          </a:p>
          <a:p>
            <a:endParaRPr lang="ru-RU" sz="3200" b="1" i="1" dirty="0" smtClean="0">
              <a:solidFill>
                <a:srgbClr val="00B050"/>
              </a:solidFill>
              <a:latin typeface="Bookman Old Style" pitchFamily="18" charset="0"/>
            </a:endParaRPr>
          </a:p>
          <a:p>
            <a:r>
              <a:rPr lang="ru-RU" sz="3200" b="1" i="1" dirty="0" smtClean="0">
                <a:solidFill>
                  <a:srgbClr val="00B050"/>
                </a:solidFill>
                <a:latin typeface="Bookman Old Style" pitchFamily="18" charset="0"/>
              </a:rPr>
              <a:t>«5»  - 8 бонусов</a:t>
            </a:r>
          </a:p>
          <a:p>
            <a:r>
              <a:rPr lang="ru-RU" sz="3200" b="1" i="1" dirty="0" smtClean="0">
                <a:solidFill>
                  <a:srgbClr val="00B050"/>
                </a:solidFill>
                <a:latin typeface="Bookman Old Style" pitchFamily="18" charset="0"/>
              </a:rPr>
              <a:t>«4»  - 6 бонусов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214311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2" action="ppaction://hlinksldjump"/>
              </a:rPr>
              <a:t>Устная работа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0004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70C0"/>
                </a:solidFill>
                <a:latin typeface="Bookman Old Style" pitchFamily="18" charset="0"/>
              </a:rPr>
              <a:t>Решение задач по теме </a:t>
            </a: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  <a:latin typeface="Bookman Old Style" pitchFamily="18" charset="0"/>
              </a:rPr>
              <a:t>«Параллельные прямые»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2143116"/>
            <a:ext cx="42148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3" action="ppaction://hlinksldjump"/>
              </a:rPr>
              <a:t>Индивидуальное </a:t>
            </a:r>
          </a:p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3" action="ppaction://hlinksldjump"/>
              </a:rPr>
              <a:t>задание №1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42900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4" action="ppaction://hlinksldjump"/>
              </a:rPr>
              <a:t>Задача №1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3429000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5" action="ppaction://hlinksldjump"/>
              </a:rPr>
              <a:t>Задача №</a:t>
            </a:r>
            <a:r>
              <a:rPr lang="en-US" sz="2800" b="1" i="1" dirty="0" smtClean="0">
                <a:solidFill>
                  <a:srgbClr val="0070C0"/>
                </a:solidFill>
                <a:latin typeface="Bookman Old Style" pitchFamily="18" charset="0"/>
                <a:hlinkClick r:id="rId5" action="ppaction://hlinksldjump"/>
              </a:rPr>
              <a:t>2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435769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6" action="ppaction://hlinksldjump"/>
              </a:rPr>
              <a:t>Пауза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4286256"/>
            <a:ext cx="35004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7" action="ppaction://hlinksldjump"/>
              </a:rPr>
              <a:t>Индивидуальное задание №2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5214950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8" action="ppaction://hlinksldjump"/>
              </a:rPr>
              <a:t>Тест 1 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9" name="Управляющая кнопка: далее 18">
            <a:hlinkClick r:id="rId9" action="ppaction://hlinksldjump" highlightClick="1"/>
          </p:cNvPr>
          <p:cNvSpPr/>
          <p:nvPr/>
        </p:nvSpPr>
        <p:spPr>
          <a:xfrm>
            <a:off x="7358082" y="6286520"/>
            <a:ext cx="100013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714876" y="5500702"/>
            <a:ext cx="3940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Bookman Old Style" pitchFamily="18" charset="0"/>
                <a:hlinkClick r:id="rId10" action="ppaction://hlinksldjump"/>
              </a:rPr>
              <a:t>Домашнее задание</a:t>
            </a:r>
            <a:endParaRPr lang="ru-RU" sz="2800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НАЙДИ ЛОГИЧЕСКУЮ ОШИБКУ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32138" y="692150"/>
            <a:ext cx="6011862" cy="58324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».</a:t>
            </a:r>
            <a:endParaRPr lang="ru-RU" sz="2000" dirty="0">
              <a:solidFill>
                <a:schemeClr val="bg2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1125538"/>
            <a:ext cx="3025775" cy="3382962"/>
            <a:chOff x="158" y="709"/>
            <a:chExt cx="1860" cy="2041"/>
          </a:xfrm>
          <a:solidFill>
            <a:schemeClr val="bg1"/>
          </a:solidFill>
        </p:grpSpPr>
        <p:sp>
          <p:nvSpPr>
            <p:cNvPr id="110602" name="Rectangle 10"/>
            <p:cNvSpPr>
              <a:spLocks noChangeArrowheads="1"/>
            </p:cNvSpPr>
            <p:nvPr/>
          </p:nvSpPr>
          <p:spPr bwMode="auto">
            <a:xfrm>
              <a:off x="158" y="709"/>
              <a:ext cx="1860" cy="2041"/>
            </a:xfrm>
            <a:prstGeom prst="rect">
              <a:avLst/>
            </a:prstGeom>
            <a:grp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0601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" y="754"/>
              <a:ext cx="1772" cy="19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10606" name="Picture 14" descr="CRCTR0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4581525"/>
            <a:ext cx="1481137" cy="2016125"/>
          </a:xfrm>
          <a:prstGeom prst="rect">
            <a:avLst/>
          </a:prstGeom>
          <a:noFill/>
        </p:spPr>
      </p:pic>
      <p:pic>
        <p:nvPicPr>
          <p:cNvPr id="110607" name="Picture 15" descr="CRCTR0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50825" y="4581525"/>
            <a:ext cx="1579563" cy="195421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357554" y="1000108"/>
            <a:ext cx="54292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Bookman Old Style" pitchFamily="18" charset="0"/>
              </a:rPr>
              <a:t>Пете и Маше на уроке геометрии учительница дала задание найти на чертеже куба параллельные прямые. Петя сказал: «Я думаю, что это прямые </a:t>
            </a:r>
            <a:r>
              <a:rPr lang="en-US" dirty="0" smtClean="0">
                <a:latin typeface="Bookman Old Style" pitchFamily="18" charset="0"/>
              </a:rPr>
              <a:t>        </a:t>
            </a:r>
            <a:r>
              <a:rPr lang="ru-RU" dirty="0" smtClean="0">
                <a:latin typeface="Bookman Old Style" pitchFamily="18" charset="0"/>
              </a:rPr>
              <a:t> СС1 и  А</a:t>
            </a:r>
            <a:r>
              <a:rPr lang="en-US" dirty="0" smtClean="0">
                <a:latin typeface="Bookman Old Style" pitchFamily="18" charset="0"/>
              </a:rPr>
              <a:t>D</a:t>
            </a:r>
            <a:r>
              <a:rPr lang="ru-RU" dirty="0" smtClean="0">
                <a:latin typeface="Bookman Old Style" pitchFamily="18" charset="0"/>
              </a:rPr>
              <a:t>     ». Маша ответила: «Но они совсем не похожи на параллельные прямые. Ведь одна расположена вертикально, а другая – горизонтально». Петя предложил: «Давай посмотрим определение в учебнике.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3500438"/>
            <a:ext cx="5286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ookman Old Style" pitchFamily="18" charset="0"/>
              </a:rPr>
              <a:t>Смотри:</a:t>
            </a:r>
            <a:r>
              <a:rPr lang="ru-RU" dirty="0" smtClean="0">
                <a:solidFill>
                  <a:schemeClr val="bg2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«Две прямые на плоскости называются параллельными, если они не пересекаются».  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Прямые  </a:t>
            </a:r>
            <a:r>
              <a:rPr lang="en-US" dirty="0" smtClean="0">
                <a:latin typeface="Bookman Old Style" pitchFamily="18" charset="0"/>
              </a:rPr>
              <a:t>CC1</a:t>
            </a:r>
            <a:r>
              <a:rPr lang="ru-RU" dirty="0" smtClean="0">
                <a:latin typeface="Bookman Old Style" pitchFamily="18" charset="0"/>
              </a:rPr>
              <a:t>      и     </a:t>
            </a:r>
            <a:r>
              <a:rPr lang="en-US" dirty="0" smtClean="0">
                <a:latin typeface="Bookman Old Style" pitchFamily="18" charset="0"/>
              </a:rPr>
              <a:t>AD </a:t>
            </a:r>
            <a:r>
              <a:rPr lang="ru-RU" dirty="0" smtClean="0">
                <a:latin typeface="Bookman Old Style" pitchFamily="18" charset="0"/>
              </a:rPr>
              <a:t>    не пересекаются, следовательно, они параллельны».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3" descr="http://festival.1september.ru/articles/104398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357430"/>
            <a:ext cx="219075" cy="180975"/>
          </a:xfrm>
          <a:prstGeom prst="rect">
            <a:avLst/>
          </a:prstGeom>
          <a:noFill/>
        </p:spPr>
      </p:pic>
      <p:pic>
        <p:nvPicPr>
          <p:cNvPr id="2058" name="Picture 10" descr="img7.jpg (826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496"/>
            <a:ext cx="263771" cy="21431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14282" y="57148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“Если прямые параллельны, то…”</a:t>
            </a:r>
          </a:p>
          <a:p>
            <a:pPr marL="342900" indent="-342900"/>
            <a:r>
              <a:rPr lang="ru-RU" dirty="0" smtClean="0"/>
              <a:t>     Утверждение такого вида называется…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5714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Признаком параллельных прямых </a:t>
            </a:r>
            <a:endParaRPr lang="en-US" dirty="0" smtClean="0"/>
          </a:p>
          <a:p>
            <a:pPr marL="342900" indent="-342900"/>
            <a:r>
              <a:rPr lang="ru-RU" dirty="0" smtClean="0"/>
              <a:t>2.  Свойством параллельных прямых</a:t>
            </a:r>
          </a:p>
          <a:p>
            <a:r>
              <a:rPr lang="ru-RU" dirty="0" smtClean="0"/>
              <a:t>3.  Определением параллельных </a:t>
            </a:r>
          </a:p>
          <a:p>
            <a:r>
              <a:rPr lang="ru-RU" dirty="0" smtClean="0"/>
              <a:t>     прямых </a:t>
            </a:r>
          </a:p>
          <a:p>
            <a:r>
              <a:rPr lang="ru-RU" dirty="0" smtClean="0"/>
              <a:t>4.  Нет правильного ответа </a:t>
            </a:r>
            <a:endParaRPr lang="ru-RU" dirty="0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85720" y="2143116"/>
            <a:ext cx="421484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2. Если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лежат в одной       плоскости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, то…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9" name="Picture 11" descr="img7.jpg (826 bytes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496"/>
            <a:ext cx="263771" cy="214314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4572000" y="2285992"/>
            <a:ext cx="42862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1.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||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3. Нет правильного ответа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85720" y="4071942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Один из углов при пересечении двух   параллельных прямых третьей равен 52°. Остальные углы равны… </a:t>
            </a:r>
            <a:endParaRPr lang="ru-RU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4572000" y="4143380"/>
          <a:ext cx="4143404" cy="1188720"/>
        </p:xfrm>
        <a:graphic>
          <a:graphicData uri="http://schemas.openxmlformats.org/drawingml/2006/table">
            <a:tbl>
              <a:tblPr/>
              <a:tblGrid>
                <a:gridCol w="4143404"/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 52</a:t>
                      </a:r>
                      <a:r>
                        <a:rPr lang="ru-RU" dirty="0"/>
                        <a:t>° и 132</a:t>
                      </a:r>
                      <a:r>
                        <a:rPr lang="ru-RU" dirty="0" smtClean="0"/>
                        <a:t>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 </a:t>
                      </a:r>
                      <a:r>
                        <a:rPr lang="ru-RU" dirty="0"/>
                        <a:t>52° и 128°</a:t>
                      </a:r>
                    </a:p>
                    <a:p>
                      <a:r>
                        <a:rPr lang="ru-RU" dirty="0"/>
                        <a:t>3. </a:t>
                      </a:r>
                      <a:r>
                        <a:rPr lang="ru-RU" dirty="0" smtClean="0"/>
                        <a:t>  52</a:t>
                      </a:r>
                      <a:r>
                        <a:rPr lang="ru-RU" dirty="0"/>
                        <a:t>°</a:t>
                      </a:r>
                    </a:p>
                    <a:p>
                      <a:r>
                        <a:rPr lang="ru-RU" dirty="0"/>
                        <a:t>4. </a:t>
                      </a:r>
                      <a:r>
                        <a:rPr lang="ru-RU" dirty="0" smtClean="0"/>
                        <a:t> Нет </a:t>
                      </a:r>
                      <a:r>
                        <a:rPr lang="ru-RU" dirty="0"/>
                        <a:t>правильного ответа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572000" y="85723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572000" y="264318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572000" y="442913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-321503" y="1464455"/>
            <a:ext cx="3071834" cy="15716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142976" y="1785926"/>
            <a:ext cx="3143272" cy="15716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00166" y="714356"/>
            <a:ext cx="2143140" cy="200026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8596" y="2714620"/>
            <a:ext cx="3000396" cy="10001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034" y="364331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а</a:t>
            </a:r>
            <a:endParaRPr lang="ru-RU" sz="2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4071942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в</a:t>
            </a:r>
            <a:endParaRPr lang="ru-RU" sz="24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14678" y="378619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d</a:t>
            </a:r>
            <a:endParaRPr lang="ru-RU" sz="24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357430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</a:t>
            </a:r>
            <a:endParaRPr lang="ru-RU" sz="24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60" y="30003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1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28596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2</a:t>
            </a:r>
            <a:endParaRPr lang="ru-RU" sz="24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14480" y="121442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3</a:t>
            </a:r>
            <a:endParaRPr lang="ru-RU" sz="24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86050" y="1500174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x</a:t>
            </a:r>
            <a:endParaRPr lang="ru-RU" sz="24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15008" y="857232"/>
            <a:ext cx="371477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∠ 1 =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∠2 =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∠3 = 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75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</a:p>
          <a:p>
            <a:endParaRPr lang="ru-RU" sz="3600" b="1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i="1" baseline="30000" dirty="0" smtClean="0">
                <a:latin typeface="Times New Roman" pitchFamily="18" charset="0"/>
                <a:cs typeface="Times New Roman" pitchFamily="18" charset="0"/>
              </a:rPr>
              <a:t>Найти:  </a:t>
            </a:r>
            <a:r>
              <a:rPr lang="ru-RU" sz="5400" b="1" i="1" baseline="30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5400" b="1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0" lang="ru-RU" sz="3600" b="0" i="1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75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endParaRPr kumimoji="0" lang="ru-RU" sz="24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2400" dirty="0" smtClean="0"/>
          </a:p>
          <a:p>
            <a:r>
              <a:rPr lang="ru-RU" sz="2400" i="1" dirty="0" smtClean="0"/>
              <a:t> </a:t>
            </a:r>
            <a:endParaRPr lang="ru-RU" sz="2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7158" y="5286388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857356" y="32861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4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071538" y="1571612"/>
            <a:ext cx="2857520" cy="121444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42910" y="3357562"/>
            <a:ext cx="2857520" cy="121444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-464379" y="2678901"/>
            <a:ext cx="3786214" cy="4286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214414" y="2714620"/>
            <a:ext cx="3357586" cy="164307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43042" y="714356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p</a:t>
            </a:r>
            <a:endParaRPr lang="ru-RU" sz="24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14744" y="164305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q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271462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m</a:t>
            </a:r>
            <a:endParaRPr lang="ru-RU" sz="24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57554" y="450057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n</a:t>
            </a:r>
            <a:endParaRPr lang="ru-RU" sz="24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571604" y="135729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1</a:t>
            </a:r>
            <a:endParaRPr lang="ru-RU" sz="24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285852" y="371475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2</a:t>
            </a:r>
            <a:endParaRPr lang="ru-RU" sz="24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714612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3</a:t>
            </a:r>
            <a:endParaRPr lang="ru-RU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143240" y="200024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4</a:t>
            </a:r>
            <a:endParaRPr lang="ru-RU" sz="2400" b="1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3504" y="500042"/>
            <a:ext cx="3571900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pPr lvl="0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∠ 1 =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∠2 =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 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∠3 = 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en-US" sz="40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</a:p>
          <a:p>
            <a:endParaRPr lang="ru-RU" sz="4000" b="1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baseline="30000" dirty="0" smtClean="0">
                <a:latin typeface="Times New Roman" pitchFamily="18" charset="0"/>
                <a:cs typeface="Times New Roman" pitchFamily="18" charset="0"/>
              </a:rPr>
              <a:t>Найти: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∠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</a:t>
            </a:r>
            <a:r>
              <a:rPr lang="en-US" sz="4000" b="1" i="1" dirty="0" smtClean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4000" b="1" i="1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15" name="Управляющая кнопка: назад 14">
            <a:hlinkClick r:id="rId2" action="ppaction://hlinksldjump" highlightClick="1"/>
          </p:cNvPr>
          <p:cNvSpPr/>
          <p:nvPr/>
        </p:nvSpPr>
        <p:spPr>
          <a:xfrm>
            <a:off x="8143900" y="6357958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571604" y="192880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5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57290" y="328612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6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28926" y="250030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903644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Bookman Old Style" pitchFamily="18" charset="0"/>
              </a:rPr>
              <a:t>Аксиома параллельных </a:t>
            </a:r>
          </a:p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Bookman Old Style" pitchFamily="18" charset="0"/>
              </a:rPr>
              <a:t>прямых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2071678"/>
            <a:ext cx="72152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Bookman Old Style" pitchFamily="18" charset="0"/>
              </a:rPr>
              <a:t>В любой форме учения особенно хорошо то, что получил, вывел, понял сам, даже если знаешь, что другие это же самое вывели раньше. Учащиеся, школьники и студенты, бегло просмотрев, о чем идет речь в учебнике, а потом закрыв книгу, попробуйте сами воспроизвести точные выводы и доказательства. Такой способ учебы наиболее приближен к творческой научной работе, где нужно превращать бродячие, нечеткие мысли в отточенные результаты.</a:t>
            </a:r>
          </a:p>
          <a:p>
            <a:endParaRPr lang="ru-RU" i="1" dirty="0" smtClean="0">
              <a:latin typeface="Bookman Old Style" pitchFamily="18" charset="0"/>
            </a:endParaRPr>
          </a:p>
          <a:p>
            <a:endParaRPr lang="ru-RU" i="1" dirty="0"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4786322"/>
            <a:ext cx="3575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Bookman Old Style" pitchFamily="18" charset="0"/>
              </a:rPr>
              <a:t>Яков Борисович Зельдович</a:t>
            </a:r>
            <a:endParaRPr lang="ru-RU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1277</TotalTime>
  <Words>792</Words>
  <Application>Microsoft Office PowerPoint</Application>
  <PresentationFormat>Экран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Слайд 1</vt:lpstr>
      <vt:lpstr>Слайд 2</vt:lpstr>
      <vt:lpstr>Слайд 3</vt:lpstr>
      <vt:lpstr>Слайд 4</vt:lpstr>
      <vt:lpstr>НАЙДИ ЛОГИЧЕСКУЮ ОШИБКУ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130</cp:revision>
  <dcterms:created xsi:type="dcterms:W3CDTF">2012-01-21T15:44:46Z</dcterms:created>
  <dcterms:modified xsi:type="dcterms:W3CDTF">2012-02-01T19:52:19Z</dcterms:modified>
</cp:coreProperties>
</file>