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8" r:id="rId11"/>
    <p:sldId id="264" r:id="rId12"/>
    <p:sldId id="269" r:id="rId13"/>
    <p:sldId id="265" r:id="rId14"/>
    <p:sldId id="270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12B918-3469-452B-BEED-83B375EA239C}" type="datetimeFigureOut">
              <a:rPr lang="ru-RU" smtClean="0"/>
              <a:pPr/>
              <a:t>27.08.2013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D70671-6AC9-4260-85B5-E566F537EB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2B918-3469-452B-BEED-83B375EA239C}" type="datetimeFigureOut">
              <a:rPr lang="ru-RU" smtClean="0"/>
              <a:pPr/>
              <a:t>27.08.2013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70671-6AC9-4260-85B5-E566F537EB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2B918-3469-452B-BEED-83B375EA239C}" type="datetimeFigureOut">
              <a:rPr lang="ru-RU" smtClean="0"/>
              <a:pPr/>
              <a:t>27.08.2013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70671-6AC9-4260-85B5-E566F537EB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2B918-3469-452B-BEED-83B375EA239C}" type="datetimeFigureOut">
              <a:rPr lang="ru-RU" smtClean="0"/>
              <a:pPr/>
              <a:t>27.08.2013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70671-6AC9-4260-85B5-E566F537EB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2B918-3469-452B-BEED-83B375EA239C}" type="datetimeFigureOut">
              <a:rPr lang="ru-RU" smtClean="0"/>
              <a:pPr/>
              <a:t>27.08.2013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70671-6AC9-4260-85B5-E566F537EB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2B918-3469-452B-BEED-83B375EA239C}" type="datetimeFigureOut">
              <a:rPr lang="ru-RU" smtClean="0"/>
              <a:pPr/>
              <a:t>27.08.2013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70671-6AC9-4260-85B5-E566F537EB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2B918-3469-452B-BEED-83B375EA239C}" type="datetimeFigureOut">
              <a:rPr lang="ru-RU" smtClean="0"/>
              <a:pPr/>
              <a:t>27.08.2013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70671-6AC9-4260-85B5-E566F537EB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2B918-3469-452B-BEED-83B375EA239C}" type="datetimeFigureOut">
              <a:rPr lang="ru-RU" smtClean="0"/>
              <a:pPr/>
              <a:t>27.08.2013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70671-6AC9-4260-85B5-E566F537EB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2B918-3469-452B-BEED-83B375EA239C}" type="datetimeFigureOut">
              <a:rPr lang="ru-RU" smtClean="0"/>
              <a:pPr/>
              <a:t>27.08.2013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70671-6AC9-4260-85B5-E566F537EB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12B918-3469-452B-BEED-83B375EA239C}" type="datetimeFigureOut">
              <a:rPr lang="ru-RU" smtClean="0"/>
              <a:pPr/>
              <a:t>27.08.2013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70671-6AC9-4260-85B5-E566F537EB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12B918-3469-452B-BEED-83B375EA239C}" type="datetimeFigureOut">
              <a:rPr lang="ru-RU" smtClean="0"/>
              <a:pPr/>
              <a:t>27.08.2013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D70671-6AC9-4260-85B5-E566F537EB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12B918-3469-452B-BEED-83B375EA239C}" type="datetimeFigureOut">
              <a:rPr lang="ru-RU" smtClean="0"/>
              <a:pPr/>
              <a:t>27.08.2013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D70671-6AC9-4260-85B5-E566F537EB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Информатика 5 класс.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«Знакомство с графическим оператором </a:t>
            </a:r>
            <a:r>
              <a:rPr lang="en-US" dirty="0" smtClean="0"/>
              <a:t>DRAW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658296"/>
            <a:ext cx="7772400" cy="11997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Учитель информатики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МБОУ-СОШ №64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Молчанова Ирина Сергеевна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sz="4000" dirty="0" smtClean="0"/>
              <a:t>Знакомьтесь – оператор </a:t>
            </a:r>
            <a:r>
              <a:rPr lang="en-US" sz="4000" dirty="0" smtClean="0"/>
              <a:t>DRAW!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5328592" cy="276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закрашивани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3933056"/>
            <a:ext cx="5105326" cy="2718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143536"/>
          </a:xfrm>
        </p:spPr>
        <p:txBody>
          <a:bodyPr>
            <a:normAutofit lnSpcReduction="10000"/>
          </a:bodyPr>
          <a:lstStyle/>
          <a:p>
            <a:pPr marL="624078" indent="-514350" algn="ctr">
              <a:buFont typeface="+mj-lt"/>
              <a:buAutoNum type="arabicPeriod" startAt="4"/>
            </a:pPr>
            <a:r>
              <a:rPr lang="ru-RU" sz="2800" i="1" dirty="0" smtClean="0"/>
              <a:t>Команда масштабирования(</a:t>
            </a:r>
            <a:r>
              <a:rPr lang="en-US" sz="2800" i="1" dirty="0" err="1" smtClean="0"/>
              <a:t>Sn</a:t>
            </a:r>
            <a:r>
              <a:rPr lang="ru-RU" sz="2800" i="1" dirty="0" smtClean="0"/>
              <a:t>).</a:t>
            </a:r>
          </a:p>
          <a:p>
            <a:pPr marL="624078" indent="-514350" algn="ctr">
              <a:buNone/>
            </a:pPr>
            <a:r>
              <a:rPr lang="ru-RU" sz="1800" dirty="0" smtClean="0"/>
              <a:t>Художник </a:t>
            </a:r>
            <a:r>
              <a:rPr lang="en-US" sz="1800" dirty="0" smtClean="0"/>
              <a:t>DRAW </a:t>
            </a:r>
            <a:r>
              <a:rPr lang="ru-RU" sz="1800" dirty="0" smtClean="0"/>
              <a:t>может увеличивать и уменьшать рисунки. Для обозначения команды масштабирования используется буква </a:t>
            </a:r>
            <a:r>
              <a:rPr lang="en-US" sz="1800" dirty="0" smtClean="0"/>
              <a:t>S </a:t>
            </a:r>
            <a:r>
              <a:rPr lang="ru-RU" sz="1800" dirty="0" smtClean="0"/>
              <a:t>и </a:t>
            </a:r>
            <a:r>
              <a:rPr lang="en-US" sz="1800" dirty="0" smtClean="0"/>
              <a:t>n-</a:t>
            </a:r>
            <a:r>
              <a:rPr lang="ru-RU" sz="1800" dirty="0" smtClean="0"/>
              <a:t>число задающее коэффициент масштабирования.</a:t>
            </a:r>
          </a:p>
          <a:p>
            <a:pPr marL="624078" indent="-514350" algn="ctr">
              <a:buNone/>
            </a:pPr>
            <a:r>
              <a:rPr lang="ru-RU" sz="1800" dirty="0" smtClean="0"/>
              <a:t>Все числа, которые записаны после команд направления рисования, художник </a:t>
            </a:r>
            <a:r>
              <a:rPr lang="en-US" sz="1800" dirty="0" smtClean="0"/>
              <a:t>DRAW </a:t>
            </a:r>
            <a:r>
              <a:rPr lang="ru-RU" sz="1800" dirty="0" smtClean="0"/>
              <a:t>делит на число 4 и умножает на коэффициент масштабирования.</a:t>
            </a:r>
          </a:p>
          <a:p>
            <a:pPr marL="624078" indent="-514350" algn="ctr">
              <a:buNone/>
            </a:pPr>
            <a:endParaRPr lang="ru-RU" sz="1800" dirty="0" smtClean="0"/>
          </a:p>
          <a:p>
            <a:pPr marL="624078" indent="-514350">
              <a:buNone/>
            </a:pPr>
            <a:r>
              <a:rPr lang="ru-RU" sz="1400" dirty="0" smtClean="0"/>
              <a:t>Пример масштабирования стороны куба размером 40 </a:t>
            </a:r>
            <a:r>
              <a:rPr lang="ru-RU" sz="1400" dirty="0" err="1" smtClean="0"/>
              <a:t>у.е</a:t>
            </a:r>
            <a:r>
              <a:rPr lang="ru-RU" sz="1400" dirty="0" smtClean="0"/>
              <a:t>.</a:t>
            </a:r>
          </a:p>
          <a:p>
            <a:pPr marL="624078" indent="-514350">
              <a:buNone/>
            </a:pPr>
            <a:r>
              <a:rPr lang="ru-RU" sz="1400" dirty="0" smtClean="0"/>
              <a:t> </a:t>
            </a:r>
            <a:r>
              <a:rPr lang="en-US" sz="1400" dirty="0" smtClean="0"/>
              <a:t>S1 40:4*1=10 – </a:t>
            </a:r>
            <a:r>
              <a:rPr lang="ru-RU" sz="1400" dirty="0" smtClean="0"/>
              <a:t>уменьшение в 4 раза</a:t>
            </a:r>
          </a:p>
          <a:p>
            <a:pPr marL="624078" indent="-514350">
              <a:buNone/>
            </a:pPr>
            <a:r>
              <a:rPr lang="en-US" sz="1400" dirty="0" smtClean="0"/>
              <a:t> S2 40</a:t>
            </a:r>
            <a:r>
              <a:rPr lang="ru-RU" sz="1400" dirty="0" smtClean="0"/>
              <a:t>:4*2=20 – уменьшение в 2 раза</a:t>
            </a:r>
          </a:p>
          <a:p>
            <a:pPr marL="624078" indent="-514350">
              <a:buNone/>
            </a:pPr>
            <a:r>
              <a:rPr lang="ru-RU" sz="1400" dirty="0" smtClean="0"/>
              <a:t> </a:t>
            </a:r>
            <a:r>
              <a:rPr lang="en-US" sz="1400" dirty="0" smtClean="0"/>
              <a:t>S4 40</a:t>
            </a:r>
            <a:r>
              <a:rPr lang="ru-RU" sz="1400" dirty="0" smtClean="0"/>
              <a:t>:4*4=40 – размеры не изменяются</a:t>
            </a:r>
          </a:p>
          <a:p>
            <a:pPr marL="624078" indent="-514350">
              <a:buNone/>
            </a:pPr>
            <a:r>
              <a:rPr lang="ru-RU" sz="1400" dirty="0" smtClean="0"/>
              <a:t> </a:t>
            </a:r>
            <a:r>
              <a:rPr lang="en-US" sz="1400" dirty="0" smtClean="0"/>
              <a:t>S8 40</a:t>
            </a:r>
            <a:r>
              <a:rPr lang="ru-RU" sz="1400" dirty="0" smtClean="0"/>
              <a:t>:4*8=80 – увеличение в 2 раза</a:t>
            </a:r>
          </a:p>
          <a:p>
            <a:pPr marL="624078" indent="-514350">
              <a:buNone/>
            </a:pPr>
            <a:r>
              <a:rPr lang="en-US" sz="1400" dirty="0" smtClean="0"/>
              <a:t> S12 40</a:t>
            </a:r>
            <a:r>
              <a:rPr lang="ru-RU" sz="1400" dirty="0" smtClean="0"/>
              <a:t>:4*12=120 – увеличение в 3 раза</a:t>
            </a:r>
          </a:p>
          <a:p>
            <a:pPr marL="624078" indent="-514350">
              <a:buNone/>
            </a:pPr>
            <a:endParaRPr lang="ru-RU" sz="1400" dirty="0" smtClean="0"/>
          </a:p>
          <a:p>
            <a:pPr marL="624078" indent="-514350" algn="ctr">
              <a:buNone/>
            </a:pPr>
            <a:r>
              <a:rPr lang="ru-RU" sz="1800" dirty="0" smtClean="0"/>
              <a:t>С командой масштабирования надо обращаться </a:t>
            </a:r>
            <a:r>
              <a:rPr lang="ru-RU" sz="1800" u="sng" dirty="0" smtClean="0"/>
              <a:t>очень осторожно</a:t>
            </a:r>
            <a:r>
              <a:rPr lang="ru-RU" sz="1800" dirty="0" smtClean="0"/>
              <a:t>, так как </a:t>
            </a:r>
            <a:r>
              <a:rPr lang="en-US" sz="1800" dirty="0" smtClean="0"/>
              <a:t>DRAW </a:t>
            </a:r>
            <a:r>
              <a:rPr lang="ru-RU" sz="1800" dirty="0" smtClean="0"/>
              <a:t> запоминает число стоящее после команды </a:t>
            </a:r>
            <a:r>
              <a:rPr lang="en-US" sz="1800" dirty="0" smtClean="0"/>
              <a:t>S</a:t>
            </a:r>
            <a:r>
              <a:rPr lang="ru-RU" sz="1800" dirty="0" smtClean="0"/>
              <a:t> и использует его до тех пор, пока не встретит новое.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Знакомьтесь – оператор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DRAW!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Знакомьтесь – оператор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DRAW!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5040560" cy="262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масштабировани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3645024"/>
            <a:ext cx="5328592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525963"/>
          </a:xfrm>
        </p:spPr>
        <p:txBody>
          <a:bodyPr>
            <a:normAutofit/>
          </a:bodyPr>
          <a:lstStyle/>
          <a:p>
            <a:pPr marL="624078" indent="-514350" algn="ctr">
              <a:buFont typeface="+mj-lt"/>
              <a:buAutoNum type="arabicPeriod" startAt="5"/>
            </a:pPr>
            <a:r>
              <a:rPr lang="ru-RU" sz="2800" i="1" dirty="0" smtClean="0"/>
              <a:t>Команда поворота(</a:t>
            </a:r>
            <a:r>
              <a:rPr lang="en-US" sz="2800" i="1" dirty="0" smtClean="0"/>
              <a:t>An</a:t>
            </a:r>
            <a:r>
              <a:rPr lang="ru-RU" sz="2800" i="1" dirty="0" smtClean="0"/>
              <a:t>)</a:t>
            </a:r>
            <a:endParaRPr lang="en-US" sz="2800" i="1" dirty="0" smtClean="0"/>
          </a:p>
          <a:p>
            <a:pPr marL="624078" indent="-514350" algn="ctr">
              <a:buNone/>
            </a:pPr>
            <a:r>
              <a:rPr lang="en-US" sz="2800" dirty="0" smtClean="0"/>
              <a:t>C </a:t>
            </a:r>
            <a:r>
              <a:rPr lang="ru-RU" sz="2800" dirty="0" smtClean="0"/>
              <a:t>помощью команды А можно</a:t>
            </a:r>
            <a:r>
              <a:rPr lang="en-US" sz="2800" dirty="0" smtClean="0"/>
              <a:t> </a:t>
            </a:r>
            <a:r>
              <a:rPr lang="ru-RU" sz="2800" dirty="0" smtClean="0"/>
              <a:t>поворачивать изображение</a:t>
            </a:r>
            <a:r>
              <a:rPr lang="en-US" sz="2800" dirty="0" smtClean="0"/>
              <a:t> </a:t>
            </a:r>
            <a:r>
              <a:rPr lang="ru-RU" sz="2800" dirty="0" smtClean="0"/>
              <a:t>по часовой стрелке на:</a:t>
            </a:r>
          </a:p>
          <a:p>
            <a:pPr marL="624078" indent="-514350">
              <a:buNone/>
            </a:pPr>
            <a:endParaRPr lang="en-US" sz="2800" i="1" dirty="0" smtClean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Знакомьтесь – оператор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DRAW!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14480" y="357187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Градусы</a:t>
                      </a:r>
                      <a:r>
                        <a:rPr lang="ru-RU" baseline="0" dirty="0" smtClean="0"/>
                        <a:t> 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r>
                        <a:rPr lang="ru-RU" baseline="0" dirty="0" smtClean="0"/>
                        <a:t> параметра </a:t>
                      </a:r>
                      <a:r>
                        <a:rPr lang="en-US" baseline="0" dirty="0" smtClean="0"/>
                        <a:t>(n)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Знакомьтесь – оператор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DRAW!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5616624" cy="29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поворо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3789040"/>
            <a:ext cx="5328592" cy="2440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14298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i="1" dirty="0" smtClean="0"/>
              <a:t>Данная презентация познакомила с работой с графическим оператором </a:t>
            </a:r>
            <a:r>
              <a:rPr lang="en-US" sz="2800" i="1" dirty="0" smtClean="0"/>
              <a:t>DRAW. </a:t>
            </a:r>
            <a:r>
              <a:rPr lang="ru-RU" sz="2800" i="1" dirty="0" smtClean="0"/>
              <a:t>Из которой понятно, что художник </a:t>
            </a:r>
            <a:r>
              <a:rPr lang="en-US" sz="2800" i="1" dirty="0" smtClean="0"/>
              <a:t>DRAW </a:t>
            </a:r>
            <a:r>
              <a:rPr lang="ru-RU" sz="2800" i="1" dirty="0" smtClean="0"/>
              <a:t>является многофункциональным и на этом его возможности не заканчиваются. </a:t>
            </a:r>
            <a:endParaRPr lang="ru-RU" sz="2800" i="1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Знакомьтесь – оператор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DRAW!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http://img3.proshkolu.ru/content/media/pic/std/2000000/1220000/1219896-794bdcf7562427e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714752"/>
            <a:ext cx="21240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043890" cy="4525963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Оператор </a:t>
            </a:r>
            <a:r>
              <a:rPr lang="en-US" sz="1400" dirty="0" smtClean="0"/>
              <a:t>Draw</a:t>
            </a:r>
            <a:r>
              <a:rPr lang="ru-RU" sz="1400" dirty="0" smtClean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графическое перо, художник</a:t>
            </a:r>
            <a:r>
              <a:rPr lang="en-US" sz="1400" dirty="0" smtClean="0"/>
              <a:t>)</a:t>
            </a:r>
            <a:r>
              <a:rPr lang="ru-RU" sz="1400" dirty="0" smtClean="0"/>
              <a:t> позволяет рисовать простейшие и составные рисунки</a:t>
            </a:r>
          </a:p>
          <a:p>
            <a:r>
              <a:rPr lang="ru-RU" sz="1400" dirty="0" smtClean="0"/>
              <a:t>Для их создания необходим графический режим. Он устанавливается с помощью оператора </a:t>
            </a:r>
            <a:r>
              <a:rPr lang="en-US" sz="1400" dirty="0" smtClean="0"/>
              <a:t>SCREEN 9</a:t>
            </a:r>
            <a:r>
              <a:rPr lang="ru-RU" sz="1400" dirty="0" smtClean="0"/>
              <a:t> и предоставляет поле для рисования размером 640*340 условных единиц.</a:t>
            </a:r>
          </a:p>
          <a:p>
            <a:r>
              <a:rPr lang="ru-RU" sz="1400" dirty="0" smtClean="0"/>
              <a:t>Оператор </a:t>
            </a:r>
            <a:r>
              <a:rPr lang="en-US" sz="1400" dirty="0" smtClean="0"/>
              <a:t>Draw </a:t>
            </a:r>
            <a:r>
              <a:rPr lang="ru-RU" sz="1400" dirty="0" smtClean="0"/>
              <a:t>обладает простым синтаксисом и доступен для каждого начинающего пользователя, работающего в среде программирования </a:t>
            </a:r>
            <a:r>
              <a:rPr lang="en-US" sz="1400" dirty="0" err="1" smtClean="0"/>
              <a:t>Qbasic</a:t>
            </a:r>
            <a:r>
              <a:rPr lang="en-US" sz="1400" dirty="0" smtClean="0"/>
              <a:t> 4.5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Знакомьтесь – оператор </a:t>
            </a:r>
            <a:r>
              <a:rPr lang="en-US" sz="4000" dirty="0" smtClean="0"/>
              <a:t>DRAW!</a:t>
            </a:r>
            <a:endParaRPr lang="ru-RU" sz="4000" dirty="0"/>
          </a:p>
        </p:txBody>
      </p:sp>
      <p:pic>
        <p:nvPicPr>
          <p:cNvPr id="1030" name="Picture 6" descr="http://en.academic.ru/pictures/enwiki/81/QuickBasic_Opening_Scre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000372"/>
            <a:ext cx="6072230" cy="3105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00174"/>
            <a:ext cx="3543296" cy="452596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      </a:t>
            </a:r>
            <a:r>
              <a:rPr lang="ru-RU" sz="2000" dirty="0" smtClean="0"/>
              <a:t>Художник </a:t>
            </a:r>
            <a:r>
              <a:rPr lang="en-US" sz="2000" dirty="0" smtClean="0"/>
              <a:t>Draw</a:t>
            </a:r>
            <a:r>
              <a:rPr lang="ru-RU" sz="2000" dirty="0" smtClean="0"/>
              <a:t> может перемещаться по экрану вверх</a:t>
            </a:r>
            <a:r>
              <a:rPr lang="en-US" sz="2000" dirty="0" smtClean="0"/>
              <a:t>(</a:t>
            </a:r>
            <a:r>
              <a:rPr lang="en-US" sz="2000" i="1" dirty="0" smtClean="0"/>
              <a:t>Un</a:t>
            </a:r>
            <a:r>
              <a:rPr lang="en-US" sz="2000" dirty="0" smtClean="0"/>
              <a:t>)</a:t>
            </a:r>
            <a:r>
              <a:rPr lang="ru-RU" sz="2000" dirty="0" smtClean="0"/>
              <a:t>, вниз</a:t>
            </a:r>
            <a:r>
              <a:rPr lang="en-US" sz="2000" dirty="0" smtClean="0"/>
              <a:t>(</a:t>
            </a:r>
            <a:r>
              <a:rPr lang="en-US" sz="2000" i="1" dirty="0" err="1" smtClean="0"/>
              <a:t>Dn</a:t>
            </a:r>
            <a:r>
              <a:rPr lang="en-US" sz="2000" dirty="0" smtClean="0"/>
              <a:t>)</a:t>
            </a:r>
            <a:r>
              <a:rPr lang="ru-RU" sz="2000" dirty="0" smtClean="0"/>
              <a:t>, влево</a:t>
            </a:r>
            <a:r>
              <a:rPr lang="en-US" sz="2000" dirty="0" smtClean="0"/>
              <a:t>(</a:t>
            </a:r>
            <a:r>
              <a:rPr lang="en-US" sz="2000" i="1" dirty="0" err="1" smtClean="0"/>
              <a:t>Ln</a:t>
            </a:r>
            <a:r>
              <a:rPr lang="en-US" sz="2000" dirty="0" smtClean="0"/>
              <a:t>)</a:t>
            </a:r>
            <a:r>
              <a:rPr lang="ru-RU" sz="2000" dirty="0" smtClean="0"/>
              <a:t>, вправо</a:t>
            </a:r>
            <a:r>
              <a:rPr lang="en-US" sz="2000" dirty="0" smtClean="0"/>
              <a:t>(</a:t>
            </a:r>
            <a:r>
              <a:rPr lang="en-US" sz="2000" i="1" dirty="0" err="1" smtClean="0"/>
              <a:t>Rn</a:t>
            </a:r>
            <a:r>
              <a:rPr lang="en-US" sz="2000" dirty="0" smtClean="0"/>
              <a:t>)</a:t>
            </a:r>
            <a:r>
              <a:rPr lang="ru-RU" sz="2000" dirty="0" smtClean="0"/>
              <a:t>, а также по диагональным направлениям</a:t>
            </a:r>
            <a:r>
              <a:rPr lang="ru-RU" sz="2000" i="1" dirty="0" smtClean="0"/>
              <a:t>(</a:t>
            </a:r>
            <a:r>
              <a:rPr lang="ru-RU" sz="2000" i="1" dirty="0" err="1" smtClean="0"/>
              <a:t>En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Fn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Gn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Hn</a:t>
            </a:r>
            <a:r>
              <a:rPr lang="ru-RU" sz="2000" dirty="0" smtClean="0"/>
              <a:t>)</a:t>
            </a:r>
            <a:r>
              <a:rPr lang="en-US" sz="2000" dirty="0" smtClean="0"/>
              <a:t> </a:t>
            </a:r>
            <a:r>
              <a:rPr lang="ru-RU" sz="2000" dirty="0" smtClean="0"/>
              <a:t>на заданное число шагов(</a:t>
            </a:r>
            <a:r>
              <a:rPr lang="en-US" sz="2000" dirty="0" smtClean="0"/>
              <a:t>n)</a:t>
            </a:r>
          </a:p>
          <a:p>
            <a:r>
              <a:rPr lang="ru-RU" sz="2000" dirty="0" smtClean="0"/>
              <a:t>Начало рисования происходит из точки с координатами (320,170) – центра экрана среды </a:t>
            </a:r>
            <a:r>
              <a:rPr lang="en-US" sz="2000" dirty="0" err="1" smtClean="0"/>
              <a:t>Qbasic</a:t>
            </a:r>
            <a:r>
              <a:rPr lang="en-US" sz="2000" dirty="0" smtClean="0"/>
              <a:t> 4.5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Знакомьтесь – оператор </a:t>
            </a:r>
            <a:r>
              <a:rPr lang="en-US" sz="4400" dirty="0" smtClean="0"/>
              <a:t>DRAW!</a:t>
            </a:r>
            <a:endParaRPr lang="ru-RU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500174"/>
            <a:ext cx="457568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662052"/>
          </a:xfrm>
        </p:spPr>
        <p:txBody>
          <a:bodyPr/>
          <a:lstStyle/>
          <a:p>
            <a:r>
              <a:rPr lang="ru-RU" dirty="0" smtClean="0"/>
              <a:t>Оператор </a:t>
            </a:r>
            <a:r>
              <a:rPr lang="en-US" dirty="0" smtClean="0"/>
              <a:t>DRAW </a:t>
            </a:r>
            <a:r>
              <a:rPr lang="ru-RU" dirty="0" smtClean="0"/>
              <a:t>записывается в виде командной строки.</a:t>
            </a:r>
            <a:endParaRPr lang="en-US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1400" dirty="0" smtClean="0"/>
              <a:t>Общий вид: </a:t>
            </a:r>
            <a:r>
              <a:rPr lang="en-US" sz="1800" b="1" dirty="0" smtClean="0"/>
              <a:t>DRAW </a:t>
            </a:r>
            <a:r>
              <a:rPr lang="ru-RU" sz="1800" b="1" dirty="0" smtClean="0"/>
              <a:t>«&lt;командная строка&gt;» </a:t>
            </a:r>
            <a:endParaRPr lang="en-US" sz="1800" b="1" dirty="0" smtClean="0"/>
          </a:p>
          <a:p>
            <a:pPr>
              <a:buNone/>
            </a:pPr>
            <a:r>
              <a:rPr lang="ru-RU" sz="1400" dirty="0" smtClean="0"/>
              <a:t>Пример №1:                                             Пример №2: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DRAW </a:t>
            </a:r>
            <a:r>
              <a:rPr lang="ru-RU" sz="1400" dirty="0" smtClean="0"/>
              <a:t>«</a:t>
            </a:r>
            <a:r>
              <a:rPr lang="en-US" sz="1400" dirty="0" smtClean="0"/>
              <a:t>U5 R</a:t>
            </a:r>
            <a:r>
              <a:rPr lang="ru-RU" sz="1400" dirty="0" smtClean="0"/>
              <a:t>5</a:t>
            </a:r>
            <a:r>
              <a:rPr lang="en-US" sz="1400" dirty="0" smtClean="0"/>
              <a:t> D5 L</a:t>
            </a:r>
            <a:r>
              <a:rPr lang="ru-RU" sz="1400" dirty="0" smtClean="0"/>
              <a:t>5»                               </a:t>
            </a:r>
            <a:r>
              <a:rPr lang="en-US" sz="1400" dirty="0" smtClean="0"/>
              <a:t>DRAW “R50 U30 R50 U30 R50 D30 R50 D30 R50”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Результат рисования:                               Результат рисования: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sz="4000" dirty="0" smtClean="0"/>
              <a:t>Знакомьтесь – оператор </a:t>
            </a:r>
            <a:r>
              <a:rPr lang="en-US" sz="4000" dirty="0" smtClean="0"/>
              <a:t>DRAW!</a:t>
            </a: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928662" y="4071942"/>
            <a:ext cx="1428760" cy="128588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4143372" y="4000504"/>
            <a:ext cx="3214710" cy="1285884"/>
            <a:chOff x="3128" y="2792"/>
            <a:chExt cx="2824" cy="1116"/>
          </a:xfrm>
        </p:grpSpPr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>
              <a:off x="3128" y="3907"/>
              <a:ext cx="56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 flipV="1">
              <a:off x="3693" y="3350"/>
              <a:ext cx="0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3693" y="3350"/>
              <a:ext cx="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 flipV="1">
              <a:off x="4257" y="2792"/>
              <a:ext cx="0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4257" y="2792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4822" y="2792"/>
              <a:ext cx="0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4822" y="3350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5387" y="3350"/>
              <a:ext cx="0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5387" y="3907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50017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  Оператор </a:t>
            </a:r>
            <a:r>
              <a:rPr lang="en-US" sz="3200" dirty="0" smtClean="0"/>
              <a:t>DRAW </a:t>
            </a:r>
            <a:r>
              <a:rPr lang="ru-RU" sz="3200" dirty="0" smtClean="0"/>
              <a:t>имеет различные  функциональные возможности: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sz="4000" dirty="0" smtClean="0"/>
              <a:t>Знакомьтесь – оператор </a:t>
            </a:r>
            <a:r>
              <a:rPr lang="en-US" sz="4000" dirty="0" smtClean="0"/>
              <a:t>DRAW!</a:t>
            </a:r>
            <a:endParaRPr lang="ru-RU" dirty="0"/>
          </a:p>
        </p:txBody>
      </p:sp>
      <p:pic>
        <p:nvPicPr>
          <p:cNvPr id="5" name="Рисунок 4" descr="др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714620"/>
            <a:ext cx="5440103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401080" cy="4525963"/>
          </a:xfrm>
        </p:spPr>
        <p:txBody>
          <a:bodyPr>
            <a:normAutofit/>
          </a:bodyPr>
          <a:lstStyle/>
          <a:p>
            <a:pPr marL="624078" indent="-514350" algn="ctr">
              <a:buAutoNum type="arabicPeriod"/>
            </a:pPr>
            <a:r>
              <a:rPr lang="ru-RU" sz="3600" i="1" dirty="0" smtClean="0"/>
              <a:t>Перемещение начала рисования</a:t>
            </a:r>
            <a:r>
              <a:rPr lang="en-US" sz="3600" i="1" dirty="0" smtClean="0"/>
              <a:t>(B) </a:t>
            </a:r>
            <a:endParaRPr lang="ru-RU" sz="3600" i="1" dirty="0" smtClean="0"/>
          </a:p>
          <a:p>
            <a:pPr marL="624078" indent="-514350" algn="ctr">
              <a:buNone/>
            </a:pPr>
            <a:r>
              <a:rPr lang="ru-RU" sz="2800" dirty="0" smtClean="0"/>
              <a:t>Художник </a:t>
            </a:r>
            <a:r>
              <a:rPr lang="en-US" sz="2800" dirty="0" smtClean="0"/>
              <a:t>DRAW</a:t>
            </a:r>
            <a:r>
              <a:rPr lang="ru-RU" sz="2800" dirty="0" smtClean="0"/>
              <a:t> позволяет изобразить на одном экране несколько рисунков. </a:t>
            </a:r>
          </a:p>
          <a:p>
            <a:pPr marL="624078" indent="-514350" algn="ctr">
              <a:buNone/>
            </a:pPr>
            <a:r>
              <a:rPr lang="ru-RU" sz="2800" dirty="0" smtClean="0"/>
              <a:t>Для этого художник перемещается по экрану в указанном направлении на необходимое количество шагов бесследно.</a:t>
            </a:r>
          </a:p>
          <a:p>
            <a:pPr marL="624078" indent="-514350" algn="ctr">
              <a:buNone/>
            </a:pPr>
            <a:endParaRPr lang="ru-RU" sz="2400" dirty="0" smtClean="0"/>
          </a:p>
          <a:p>
            <a:pPr marL="624078" indent="-514350">
              <a:buNone/>
            </a:pPr>
            <a:endParaRPr lang="ru-RU" sz="2800" i="1" dirty="0" smtClean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sz="4000" dirty="0" smtClean="0"/>
              <a:t>Знакомьтесь – оператор </a:t>
            </a:r>
            <a:r>
              <a:rPr lang="en-US" sz="4000" dirty="0" smtClean="0"/>
              <a:t>DRAW!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Знакомьтесь – оператор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DRAW!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4752528" cy="2456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перемещени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26341" y="3429000"/>
            <a:ext cx="5197443" cy="2764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/>
          </a:bodyPr>
          <a:lstStyle/>
          <a:p>
            <a:pPr marL="624078" indent="-514350" algn="ctr">
              <a:buFont typeface="+mj-lt"/>
              <a:buAutoNum type="arabicPeriod" startAt="2"/>
            </a:pPr>
            <a:r>
              <a:rPr lang="ru-RU" sz="2800" i="1" dirty="0" smtClean="0"/>
              <a:t>Установка цвета рисования(С</a:t>
            </a:r>
            <a:r>
              <a:rPr lang="en-US" sz="2800" i="1" dirty="0" smtClean="0"/>
              <a:t>n</a:t>
            </a:r>
            <a:r>
              <a:rPr lang="ru-RU" sz="2800" i="1" dirty="0" smtClean="0"/>
              <a:t>)</a:t>
            </a:r>
            <a:endParaRPr lang="en-US" sz="2800" i="1" dirty="0" smtClean="0"/>
          </a:p>
          <a:p>
            <a:pPr marL="624078" indent="-514350" algn="ctr">
              <a:buNone/>
            </a:pPr>
            <a:r>
              <a:rPr lang="en-US" sz="2800" dirty="0" smtClean="0"/>
              <a:t>DRAW </a:t>
            </a:r>
            <a:r>
              <a:rPr lang="ru-RU" sz="2800" dirty="0" smtClean="0"/>
              <a:t>позволяет менять цвет карандаша для своих рисунков. У </a:t>
            </a:r>
            <a:r>
              <a:rPr lang="en-US" sz="2800" dirty="0" smtClean="0"/>
              <a:t>DRAW </a:t>
            </a:r>
            <a:r>
              <a:rPr lang="ru-RU" sz="2800" dirty="0" smtClean="0"/>
              <a:t>есть набор из 16 цветных карандашей(</a:t>
            </a:r>
            <a:r>
              <a:rPr lang="en-US" sz="2800" i="1" dirty="0" smtClean="0"/>
              <a:t>n</a:t>
            </a:r>
            <a:r>
              <a:rPr lang="ru-RU" sz="2800" dirty="0" smtClean="0"/>
              <a:t>). </a:t>
            </a:r>
          </a:p>
          <a:p>
            <a:pPr marL="624078" indent="-514350">
              <a:buNone/>
            </a:pPr>
            <a:r>
              <a:rPr lang="en-US" sz="1600" dirty="0" smtClean="0"/>
              <a:t>CLS </a:t>
            </a:r>
          </a:p>
          <a:p>
            <a:pPr marL="624078" indent="-514350">
              <a:buNone/>
            </a:pPr>
            <a:r>
              <a:rPr lang="en-US" sz="1600" dirty="0" smtClean="0"/>
              <a:t>SCREEN 9</a:t>
            </a:r>
          </a:p>
          <a:p>
            <a:pPr marL="624078" indent="-514350">
              <a:buNone/>
            </a:pPr>
            <a:r>
              <a:rPr lang="en-US" sz="1600" dirty="0" smtClean="0"/>
              <a:t>DRAW “</a:t>
            </a:r>
            <a:r>
              <a:rPr lang="en-US" sz="1600" b="1" dirty="0" smtClean="0">
                <a:solidFill>
                  <a:srgbClr val="00B050"/>
                </a:solidFill>
              </a:rPr>
              <a:t>C2</a:t>
            </a:r>
            <a:r>
              <a:rPr lang="en-US" sz="1600" dirty="0" smtClean="0"/>
              <a:t> R50 U50 L50 D50”</a:t>
            </a:r>
            <a:endParaRPr lang="ru-RU" sz="1600" dirty="0" smtClean="0"/>
          </a:p>
          <a:p>
            <a:pPr marL="624078" indent="-514350" algn="ctr">
              <a:buNone/>
            </a:pPr>
            <a:endParaRPr lang="ru-RU" sz="2800" dirty="0" smtClean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sz="4000" dirty="0" smtClean="0"/>
              <a:t>Знакомьтесь – оператор </a:t>
            </a:r>
            <a:r>
              <a:rPr lang="en-US" sz="4000" dirty="0" smtClean="0"/>
              <a:t>DRAW!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500438"/>
            <a:ext cx="4000528" cy="3044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 lnSpcReduction="10000"/>
          </a:bodyPr>
          <a:lstStyle/>
          <a:p>
            <a:pPr marL="624078" indent="-514350" algn="ctr">
              <a:buFont typeface="+mj-lt"/>
              <a:buAutoNum type="arabicPeriod" startAt="3"/>
            </a:pPr>
            <a:r>
              <a:rPr lang="ru-RU" sz="2800" i="1" dirty="0" smtClean="0"/>
              <a:t>Закрашивание картинок.</a:t>
            </a:r>
            <a:r>
              <a:rPr lang="en-US" sz="2800" i="1" dirty="0" smtClean="0"/>
              <a:t> </a:t>
            </a:r>
            <a:r>
              <a:rPr lang="ru-RU" sz="2800" i="1" dirty="0" smtClean="0"/>
              <a:t>Маляр </a:t>
            </a:r>
            <a:r>
              <a:rPr lang="en-US" sz="2800" i="1" dirty="0" smtClean="0"/>
              <a:t>Paint.</a:t>
            </a:r>
            <a:r>
              <a:rPr lang="ru-RU" sz="2800" i="1" dirty="0" smtClean="0"/>
              <a:t> </a:t>
            </a:r>
            <a:endParaRPr lang="en-US" sz="2800" i="1" dirty="0" smtClean="0"/>
          </a:p>
          <a:p>
            <a:pPr marL="624078" indent="-514350" algn="ctr">
              <a:buNone/>
            </a:pPr>
            <a:r>
              <a:rPr lang="ru-RU" sz="2800" dirty="0" smtClean="0"/>
              <a:t>Художник </a:t>
            </a:r>
            <a:r>
              <a:rPr lang="en-US" sz="2800" dirty="0" smtClean="0"/>
              <a:t>DRAW </a:t>
            </a:r>
            <a:r>
              <a:rPr lang="ru-RU" sz="2800" dirty="0" smtClean="0"/>
              <a:t>позволяет закрашивать какую-либо замкнутую область:</a:t>
            </a:r>
          </a:p>
          <a:p>
            <a:pPr marL="624078" indent="-514350">
              <a:buFont typeface="Wingdings" pitchFamily="2" charset="2"/>
              <a:buChar char="ü"/>
            </a:pPr>
            <a:r>
              <a:rPr lang="ru-RU" sz="2800" dirty="0" smtClean="0"/>
              <a:t>Находит точку внутри области рисунка с координатами </a:t>
            </a:r>
            <a:r>
              <a:rPr lang="en-US" sz="2800" dirty="0" smtClean="0"/>
              <a:t>(X,Y) </a:t>
            </a:r>
            <a:r>
              <a:rPr lang="ru-RU" sz="2800" dirty="0" smtClean="0"/>
              <a:t>цветом (С)</a:t>
            </a:r>
          </a:p>
          <a:p>
            <a:pPr marL="624078" indent="-514350" algn="ctr">
              <a:buNone/>
            </a:pPr>
            <a:r>
              <a:rPr lang="en-US" sz="2400" b="1" i="1" dirty="0" smtClean="0"/>
              <a:t>PSET (X,Y),C</a:t>
            </a:r>
            <a:r>
              <a:rPr lang="ru-RU" sz="2400" b="1" i="1" dirty="0" smtClean="0"/>
              <a:t> </a:t>
            </a:r>
          </a:p>
          <a:p>
            <a:pPr marL="624078" indent="-514350">
              <a:buFont typeface="Wingdings" pitchFamily="2" charset="2"/>
              <a:buChar char="ü"/>
            </a:pPr>
            <a:r>
              <a:rPr lang="ru-RU" sz="2400" dirty="0" smtClean="0"/>
              <a:t>Затем закрашивает рисунок указанным цветом до его границ.</a:t>
            </a:r>
          </a:p>
          <a:p>
            <a:pPr marL="624078" indent="-514350" algn="ctr">
              <a:buNone/>
            </a:pPr>
            <a:r>
              <a:rPr lang="en-US" sz="2400" b="1" i="1" dirty="0" smtClean="0"/>
              <a:t>PAINT(X,Y),C1,C2 </a:t>
            </a:r>
          </a:p>
          <a:p>
            <a:pPr marL="624078" indent="-514350" algn="ctr">
              <a:buNone/>
            </a:pPr>
            <a:r>
              <a:rPr lang="ru-RU" sz="1600" dirty="0" smtClean="0"/>
              <a:t>где </a:t>
            </a:r>
            <a:r>
              <a:rPr lang="en-US" sz="1600" dirty="0" smtClean="0"/>
              <a:t>C1 – </a:t>
            </a:r>
            <a:r>
              <a:rPr lang="ru-RU" sz="1600" dirty="0" smtClean="0"/>
              <a:t>цвет закрашивания</a:t>
            </a:r>
          </a:p>
          <a:p>
            <a:pPr marL="624078" indent="-514350" algn="ctr">
              <a:buNone/>
            </a:pPr>
            <a:r>
              <a:rPr lang="ru-RU" sz="1600" dirty="0" smtClean="0"/>
              <a:t>С2 – цвет границы</a:t>
            </a:r>
            <a:r>
              <a:rPr lang="en-US" sz="1600" dirty="0" smtClean="0"/>
              <a:t> </a:t>
            </a:r>
            <a:endParaRPr lang="ru-RU" sz="2400" dirty="0" smtClean="0"/>
          </a:p>
          <a:p>
            <a:pPr marL="624078" indent="-514350">
              <a:buNone/>
            </a:pPr>
            <a:endParaRPr lang="ru-RU" sz="2400" b="1" dirty="0" smtClean="0"/>
          </a:p>
          <a:p>
            <a:pPr marL="624078" indent="-514350">
              <a:buNone/>
            </a:pPr>
            <a:endParaRPr lang="ru-RU" sz="2400" b="1" dirty="0" smtClean="0"/>
          </a:p>
          <a:p>
            <a:pPr marL="624078" indent="-514350">
              <a:buNone/>
            </a:pPr>
            <a:endParaRPr lang="ru-RU" sz="2800" i="1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sz="4000" dirty="0" smtClean="0"/>
              <a:t>Знакомьтесь – оператор </a:t>
            </a:r>
            <a:r>
              <a:rPr lang="en-US" sz="4000" dirty="0" smtClean="0"/>
              <a:t>DRAW!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560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Информатика 5 класс.  «Знакомство с графическим оператором DRAW»</vt:lpstr>
      <vt:lpstr>Знакомьтесь – оператор DRAW!</vt:lpstr>
      <vt:lpstr>Знакомьтесь – оператор DRAW!</vt:lpstr>
      <vt:lpstr>Знакомьтесь – оператор DRAW!</vt:lpstr>
      <vt:lpstr>Знакомьтесь – оператор DRAW!</vt:lpstr>
      <vt:lpstr>Знакомьтесь – оператор DRAW!</vt:lpstr>
      <vt:lpstr>Слайд 7</vt:lpstr>
      <vt:lpstr>Знакомьтесь – оператор DRAW!</vt:lpstr>
      <vt:lpstr>Знакомьтесь – оператор DRAW!</vt:lpstr>
      <vt:lpstr>Знакомьтесь – оператор DRAW!</vt:lpstr>
      <vt:lpstr>Слайд 11</vt:lpstr>
      <vt:lpstr>Слайд 12</vt:lpstr>
      <vt:lpstr>Слайд 13</vt:lpstr>
      <vt:lpstr>Слайд 14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5 класс.  «Знакомство с графическим оператором DRAW»</dc:title>
  <dc:creator>Neurodrive</dc:creator>
  <cp:lastModifiedBy>Neurodrive</cp:lastModifiedBy>
  <cp:revision>27</cp:revision>
  <dcterms:created xsi:type="dcterms:W3CDTF">2013-08-10T07:54:43Z</dcterms:created>
  <dcterms:modified xsi:type="dcterms:W3CDTF">2013-08-27T05:02:02Z</dcterms:modified>
</cp:coreProperties>
</file>