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59" r:id="rId4"/>
    <p:sldId id="261" r:id="rId5"/>
    <p:sldId id="260" r:id="rId6"/>
    <p:sldId id="264" r:id="rId7"/>
    <p:sldId id="265" r:id="rId8"/>
    <p:sldId id="271" r:id="rId9"/>
    <p:sldId id="263" r:id="rId10"/>
    <p:sldId id="257" r:id="rId11"/>
    <p:sldId id="266" r:id="rId12"/>
    <p:sldId id="258" r:id="rId13"/>
    <p:sldId id="262" r:id="rId14"/>
    <p:sldId id="273" r:id="rId15"/>
    <p:sldId id="267" r:id="rId16"/>
    <p:sldId id="269" r:id="rId17"/>
    <p:sldId id="270" r:id="rId18"/>
    <p:sldId id="274" r:id="rId19"/>
    <p:sldId id="268" r:id="rId20"/>
    <p:sldId id="276" r:id="rId21"/>
    <p:sldId id="275" r:id="rId22"/>
    <p:sldId id="277" r:id="rId23"/>
    <p:sldId id="278" r:id="rId24"/>
    <p:sldId id="281" r:id="rId25"/>
    <p:sldId id="279" r:id="rId26"/>
    <p:sldId id="284" r:id="rId27"/>
    <p:sldId id="280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611BD9-8133-48CC-92B6-A84CB9E11525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AFE588-C908-4542-B8FA-06A7EF08AF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slide" Target="slide25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928801"/>
            <a:ext cx="6741962" cy="377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5357802"/>
            <a:ext cx="6343672" cy="1500198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9 класс.</a:t>
            </a: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Учитель: Кириченко И.А.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286124"/>
            <a:ext cx="61186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Растровая и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векторная графика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285852" y="5929330"/>
            <a:ext cx="1428760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Актуализа</a:t>
            </a:r>
            <a:endParaRPr lang="ru-RU" dirty="0" smtClean="0"/>
          </a:p>
          <a:p>
            <a:pPr algn="ctr"/>
            <a:r>
              <a:rPr lang="ru-RU" dirty="0" err="1" smtClean="0"/>
              <a:t>ция</a:t>
            </a:r>
            <a:endParaRPr lang="ru-RU" dirty="0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928926" y="5929330"/>
            <a:ext cx="1357322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Новая тема</a:t>
            </a:r>
            <a:endParaRPr lang="ru-RU" dirty="0"/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4500562" y="5929330"/>
            <a:ext cx="1643074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Закрепление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214290"/>
            <a:ext cx="6429420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Искусство - самый прекрасный, самый строгий, самый 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радостный и благой символ извечного, не подвластного рассудку стремления человека к добру, к истине и совершенству. </a:t>
            </a:r>
          </a:p>
          <a:p>
            <a:pPr algn="r"/>
            <a:r>
              <a:rPr lang="ru-RU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Луций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Анней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Сенека (младший) </a:t>
            </a: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F:\картинки\анимашки\AM179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Растровая графика.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Достоинства и недостатки растрового изображения.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Какие </a:t>
            </a:r>
            <a:r>
              <a:rPr lang="ru-RU" dirty="0"/>
              <a:t>существуют редакторы растрового изображения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Распространенные </a:t>
            </a:r>
            <a:r>
              <a:rPr lang="ru-RU" dirty="0"/>
              <a:t>форматы растрового изображения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Какие изображения называются векторными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Достоинства и недостатки векторного изображения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Редакторы </a:t>
            </a:r>
            <a:r>
              <a:rPr lang="ru-RU" dirty="0"/>
              <a:t>– системы графического черчения – системы автоматизированного </a:t>
            </a:r>
            <a:r>
              <a:rPr lang="ru-RU" dirty="0" smtClean="0"/>
              <a:t>проектирования и другие.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Форматы векторных изображений.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В чем их преимущество перед растровыми изображениями.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F:\картинки\анимашки\AM17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4214810" y="6500834"/>
            <a:ext cx="428628" cy="35716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изучения  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2214546" y="4714884"/>
            <a:ext cx="2214578" cy="92869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rible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Растровая графика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429256" y="4714884"/>
            <a:ext cx="2143140" cy="92869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rible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Векторная</a:t>
            </a:r>
            <a:r>
              <a:rPr lang="ru-RU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графика</a:t>
            </a: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28794" y="1928802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 ходу изучения нового материала необходимо заполнять таблицу</a:t>
            </a:r>
            <a:endParaRPr lang="ru-RU" sz="2400" dirty="0"/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3714744" y="5786454"/>
            <a:ext cx="2214578" cy="92869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riblet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Проверка понимания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6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6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6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Начнем с растровой графики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34030" y="1428736"/>
            <a:ext cx="3409970" cy="37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Left"/>
            <a:lightRig rig="threePt" dir="t"/>
          </a:scene3d>
          <a:sp3d>
            <a:bevelT prst="slope"/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 prst="slope"/>
          </a:sp3d>
        </p:spPr>
      </p:pic>
      <p:sp>
        <p:nvSpPr>
          <p:cNvPr id="7" name="TextBox 6"/>
          <p:cNvSpPr txBox="1"/>
          <p:nvPr/>
        </p:nvSpPr>
        <p:spPr>
          <a:xfrm>
            <a:off x="1000100" y="5572140"/>
            <a:ext cx="814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Растровое изображение создается с использованием точек различного </a:t>
            </a:r>
          </a:p>
          <a:p>
            <a:pPr algn="ctr"/>
            <a:r>
              <a:rPr lang="ru-RU" sz="2000" dirty="0" smtClean="0"/>
              <a:t>цвета – пикселей – растра, которые образуют строки и столбцы. Оно </a:t>
            </a:r>
          </a:p>
          <a:p>
            <a:pPr algn="ctr"/>
            <a:r>
              <a:rPr lang="ru-RU" sz="2000" dirty="0" smtClean="0"/>
              <a:t>формируется в процессе сканирования, использования фото- и видеокамеры.</a:t>
            </a:r>
            <a:endParaRPr lang="ru-RU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571612"/>
            <a:ext cx="3309956" cy="33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6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6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96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46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6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768" y="4286256"/>
            <a:ext cx="18669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0" y="235743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Они обеспечивают высокую точность передачи цветов и полутонов.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4429132"/>
            <a:ext cx="433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Имеют большой информационный объем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5857892"/>
            <a:ext cx="670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Чувствительны уменьшению и увеличению – изменению размера.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Растровая графика позволяет создать практически любой рисунок, вне зависимости от сложности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3357562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Растровая графика используется сейчас практически везде: от маленьких значков до плакатов.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072074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Высокая скорость обработки сложных изображений, если не нужно масштабирование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025" y="171448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HeroicExtremeLeftFacing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2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2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2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2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2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3043230" cy="4525963"/>
          </a:xfrm>
        </p:spPr>
        <p:txBody>
          <a:bodyPr/>
          <a:lstStyle/>
          <a:p>
            <a:r>
              <a:rPr lang="en-US" dirty="0" smtClean="0"/>
              <a:t>Microsoft Paint </a:t>
            </a:r>
          </a:p>
          <a:p>
            <a:r>
              <a:rPr lang="en-US" dirty="0" smtClean="0"/>
              <a:t>Adobe Photoshop</a:t>
            </a:r>
            <a:endParaRPr lang="ru-RU" dirty="0" smtClean="0"/>
          </a:p>
          <a:p>
            <a:r>
              <a:rPr lang="en-US" dirty="0" smtClean="0"/>
              <a:t>Gimp</a:t>
            </a:r>
          </a:p>
          <a:p>
            <a:r>
              <a:rPr lang="ru-RU" dirty="0" smtClean="0"/>
              <a:t>И многие другие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28479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71942"/>
            <a:ext cx="2486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736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Растровые изображения обычно хранятся в сжатом виде.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000240"/>
            <a:ext cx="73581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Сжатие без потерь</a:t>
            </a:r>
          </a:p>
          <a:p>
            <a:endParaRPr lang="ru-RU" dirty="0" smtClean="0"/>
          </a:p>
          <a:p>
            <a:r>
              <a:rPr lang="ru-RU" dirty="0" smtClean="0"/>
              <a:t>Использует алгоритмы сжатия, основанные на уменьшении избыточности информации.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BMP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GIF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PCX 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PNG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500570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Сжатие с потерями</a:t>
            </a:r>
          </a:p>
          <a:p>
            <a:endParaRPr lang="ru-RU" dirty="0" smtClean="0"/>
          </a:p>
          <a:p>
            <a:r>
              <a:rPr lang="ru-RU" dirty="0" smtClean="0"/>
              <a:t>Основано на отбрасывании части информации (как правило наименее воспринимаемой глазом).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JPEG </a:t>
            </a: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8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рисунков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1214422"/>
            <a:ext cx="428628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3598782" cy="3467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4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3564300" cy="2500330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143248"/>
            <a:ext cx="356430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Векторная графика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5786454"/>
            <a:ext cx="7036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Векторное изображение  формируется с использованием базовых  </a:t>
            </a:r>
            <a:endParaRPr lang="en-US" dirty="0" smtClean="0"/>
          </a:p>
          <a:p>
            <a:r>
              <a:rPr lang="ru-RU" dirty="0" smtClean="0"/>
              <a:t>геометрических </a:t>
            </a:r>
            <a:r>
              <a:rPr lang="en-US" dirty="0" smtClean="0"/>
              <a:t> </a:t>
            </a:r>
            <a:r>
              <a:rPr lang="ru-RU" dirty="0" smtClean="0"/>
              <a:t>примитивов: точки, линии,  многоугольники и т.д.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3500462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3606227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8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8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Достоинства и недостатки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171448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Малый информационный объем  при сколько угодно большом объекте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928934"/>
            <a:ext cx="404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чувствителен к изменению размера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143380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каждый объект может быть легко изображен в векторном виде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5500702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Перевод векторной графики в растр достаточно прост. Но обратного пути, как правило, нет</a:t>
            </a:r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00174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3442524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71538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2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2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2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2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2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Перед вами лежат шаблоны для проверки</a:t>
            </a:r>
          </a:p>
          <a:p>
            <a:pPr>
              <a:buNone/>
            </a:pPr>
            <a:r>
              <a:rPr lang="ru-RU" dirty="0" smtClean="0"/>
              <a:t>домашнего задания. Они разделены по </a:t>
            </a:r>
          </a:p>
          <a:p>
            <a:pPr>
              <a:buNone/>
            </a:pPr>
            <a:r>
              <a:rPr lang="ru-RU" dirty="0" smtClean="0"/>
              <a:t>вопросам и имеют две колонки. В первой </a:t>
            </a:r>
          </a:p>
          <a:p>
            <a:pPr>
              <a:buNone/>
            </a:pPr>
            <a:r>
              <a:rPr lang="ru-RU" dirty="0" smtClean="0"/>
              <a:t>колонке пишем ответ на вопрос (по порядку), а во второй позже – ставим знак «+», если ответ </a:t>
            </a:r>
          </a:p>
          <a:p>
            <a:pPr>
              <a:buNone/>
            </a:pPr>
            <a:r>
              <a:rPr lang="ru-RU" dirty="0" smtClean="0"/>
              <a:t>правильный, и «-» не правильный. На все дается 7 – 10 мин. В конце подсчитаем количество баллов.  </a:t>
            </a:r>
          </a:p>
          <a:p>
            <a:pPr>
              <a:buNone/>
            </a:pPr>
            <a:r>
              <a:rPr lang="ru-RU" dirty="0" smtClean="0"/>
              <a:t>Ответов может быть несколько.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Желаю вам успехов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1143000"/>
          </a:xfrm>
        </p:spPr>
        <p:txBody>
          <a:bodyPr/>
          <a:lstStyle/>
          <a:p>
            <a:r>
              <a:rPr lang="ru-RU" dirty="0" smtClean="0"/>
              <a:t>Форматы и редакторы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71942"/>
            <a:ext cx="3338070" cy="2500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143372" y="1571612"/>
            <a:ext cx="4317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Системы компьютерного черчения</a:t>
            </a:r>
          </a:p>
          <a:p>
            <a:r>
              <a:rPr lang="ru-RU" dirty="0" smtClean="0"/>
              <a:t>Системы компьютерного проектирования</a:t>
            </a:r>
          </a:p>
          <a:p>
            <a:r>
              <a:rPr lang="ru-RU" dirty="0" smtClean="0"/>
              <a:t>Редактор </a:t>
            </a:r>
            <a:r>
              <a:rPr lang="en-US" dirty="0" smtClean="0"/>
              <a:t>Corel Draw</a:t>
            </a:r>
          </a:p>
          <a:p>
            <a:r>
              <a:rPr lang="ru-RU" dirty="0" smtClean="0"/>
              <a:t>Редактор </a:t>
            </a:r>
            <a:r>
              <a:rPr lang="en-US" dirty="0" err="1" smtClean="0"/>
              <a:t>Inkscape</a:t>
            </a:r>
            <a:endParaRPr lang="ru-RU" dirty="0" smtClean="0"/>
          </a:p>
          <a:p>
            <a:r>
              <a:rPr lang="en-US" dirty="0" smtClean="0"/>
              <a:t>Adobe Illustrator </a:t>
            </a:r>
          </a:p>
          <a:p>
            <a:r>
              <a:rPr lang="ru-RU" dirty="0" smtClean="0"/>
              <a:t>Компас 3</a:t>
            </a:r>
            <a:r>
              <a:rPr lang="en-US" dirty="0" smtClean="0"/>
              <a:t>D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928802"/>
            <a:ext cx="7078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SVG</a:t>
            </a:r>
          </a:p>
          <a:p>
            <a:r>
              <a:rPr lang="en-US" dirty="0" smtClean="0"/>
              <a:t>CMX</a:t>
            </a:r>
            <a:endParaRPr lang="ru-RU" dirty="0" smtClean="0"/>
          </a:p>
          <a:p>
            <a:r>
              <a:rPr lang="en-US" dirty="0" smtClean="0"/>
              <a:t>GXL</a:t>
            </a:r>
          </a:p>
          <a:p>
            <a:r>
              <a:rPr lang="en-US" dirty="0" smtClean="0"/>
              <a:t>WMF</a:t>
            </a:r>
          </a:p>
          <a:p>
            <a:r>
              <a:rPr lang="en-US" dirty="0" smtClean="0"/>
              <a:t>SWF</a:t>
            </a: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2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2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1143000"/>
          </a:xfrm>
        </p:spPr>
        <p:txBody>
          <a:bodyPr/>
          <a:lstStyle/>
          <a:p>
            <a:r>
              <a:rPr lang="ru-RU" dirty="0" smtClean="0"/>
              <a:t>Примеры рисунков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3610747" cy="2698354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slope"/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3487473" cy="25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perspectiveHeroicExtremeLeftFacing"/>
            <a:lightRig rig="threePt" dir="t"/>
          </a:scene3d>
          <a:sp3d>
            <a:bevelT prst="slope"/>
          </a:sp3d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4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4814896" cy="4967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16541"/>
            <a:ext cx="4572032" cy="48446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Глава 1, п. 1.2.1 – 1.2.2, стр. 21 – 27</a:t>
            </a:r>
          </a:p>
          <a:p>
            <a:pPr>
              <a:buNone/>
            </a:pPr>
            <a:r>
              <a:rPr lang="ru-RU" dirty="0" smtClean="0"/>
              <a:t>2. Задание 1.8 стр. 24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 доклада на темы:</a:t>
            </a:r>
          </a:p>
          <a:p>
            <a:r>
              <a:rPr lang="ru-RU" dirty="0" smtClean="0"/>
              <a:t>История развития растровой графики.</a:t>
            </a:r>
          </a:p>
          <a:p>
            <a:r>
              <a:rPr lang="ru-RU" dirty="0" smtClean="0"/>
              <a:t>Системы компьютерного черчения.</a:t>
            </a:r>
          </a:p>
          <a:p>
            <a:r>
              <a:rPr lang="ru-RU" dirty="0" smtClean="0"/>
              <a:t>Системы компьютерного проектирования.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Делимся на группы. Теперь задание для группы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 (выполнять можно самостоятельно).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</a:rPr>
              <a:t>Каждый рисунок подписать под своим именем и сложить в общую папку группы.</a:t>
            </a:r>
            <a:endParaRPr lang="ru-RU" sz="2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2571744"/>
          <a:ext cx="6096000" cy="2194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048000"/>
                <a:gridCol w="3048000"/>
              </a:tblGrid>
              <a:tr h="124790">
                <a:tc>
                  <a:txBody>
                    <a:bodyPr/>
                    <a:lstStyle/>
                    <a:p>
                      <a:r>
                        <a:rPr lang="ru-RU" dirty="0" smtClean="0"/>
                        <a:t>1 группа - векторы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группа - растры</a:t>
                      </a:r>
                      <a:endParaRPr lang="ru-RU" dirty="0"/>
                    </a:p>
                  </a:txBody>
                  <a:tcPr/>
                </a:tc>
              </a:tr>
              <a:tr h="705810">
                <a:tc>
                  <a:txBody>
                    <a:bodyPr/>
                    <a:lstStyle/>
                    <a:p>
                      <a:r>
                        <a:rPr lang="ru-RU" dirty="0" smtClean="0"/>
                        <a:t>1) Нарисовать рисунок в векторном редакторе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1) Нарисовать рисунок в растровом редакторе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2) Сохранить рисунок в 3 форматах для вида рисунка.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2) Сохранить рисунок в 3 форматах для вида рисунка.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736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Растровая </a:t>
            </a:r>
            <a:r>
              <a:rPr lang="ru-RU" dirty="0" smtClean="0"/>
              <a:t>графика.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Достоинства и недостатки растрового изображения.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Какие </a:t>
            </a:r>
            <a:r>
              <a:rPr lang="ru-RU" dirty="0"/>
              <a:t>существуют редакторы растрового изображения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Распространенные </a:t>
            </a:r>
            <a:r>
              <a:rPr lang="ru-RU" dirty="0"/>
              <a:t>форматы растрового изображения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Какие изображения называются векторными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Достоинства и недостатки векторного изображения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Редакторы </a:t>
            </a:r>
            <a:r>
              <a:rPr lang="ru-RU" dirty="0"/>
              <a:t>– системы графического черчения – системы автоматизированного </a:t>
            </a:r>
            <a:r>
              <a:rPr lang="ru-RU" dirty="0" smtClean="0"/>
              <a:t>проектирования и другие.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Форматы векторных изображений.</a:t>
            </a:r>
            <a:endParaRPr lang="ru-RU" dirty="0"/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В чем их преимущество перед растровыми изображениями.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F:\картинки\анимашки\AM17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4214810" y="6500834"/>
            <a:ext cx="428628" cy="35716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14290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Цель: Рассмотреть растровую и векторную </a:t>
            </a:r>
          </a:p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графику, их достоинства и недостатки, </a:t>
            </a:r>
          </a:p>
          <a:p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редакторы графики, форматы рисунков.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2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Все дети творчески способны, главное – эту способность развить.</a:t>
            </a:r>
          </a:p>
          <a:p>
            <a:endParaRPr lang="ru-RU" dirty="0" smtClean="0"/>
          </a:p>
          <a:p>
            <a:r>
              <a:rPr lang="ru-RU" dirty="0" smtClean="0"/>
              <a:t>Вы сегодня славно потрудились.</a:t>
            </a:r>
          </a:p>
          <a:p>
            <a:endParaRPr lang="ru-RU" dirty="0" smtClean="0"/>
          </a:p>
          <a:p>
            <a:r>
              <a:rPr lang="ru-RU" dirty="0" smtClean="0"/>
              <a:t>Подведем итоги урока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</a:t>
            </a: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ird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571480"/>
            <a:ext cx="952500" cy="971550"/>
          </a:xfrm>
          <a:prstGeom prst="rect">
            <a:avLst/>
          </a:prstGeom>
        </p:spPr>
      </p:pic>
      <p:pic>
        <p:nvPicPr>
          <p:cNvPr id="7" name="Picture 2" descr="F:\картинки\анимашки\AM17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</p:spPr>
      </p:pic>
      <p:pic>
        <p:nvPicPr>
          <p:cNvPr id="11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43966" y="6339446"/>
            <a:ext cx="500034" cy="51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3108" y="2357430"/>
            <a:ext cx="4362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Всем спасибо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4357694"/>
            <a:ext cx="413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 свидания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800"/>
                            </p:stCondLst>
                            <p:childTnLst>
                              <p:par>
                                <p:cTn id="23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750"/>
                            </p:stCondLst>
                            <p:childTnLst>
                              <p:par>
                                <p:cTn id="37" presetID="41" presetClass="exit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 tmFilter="0,0; .5, 0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2" grpId="2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Выбрать правильные ответы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1643050"/>
            <a:ext cx="767069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Качество изображения монитора зависит от: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2857496"/>
            <a:ext cx="1428760" cy="1214446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Пространственного </a:t>
            </a:r>
            <a:r>
              <a:rPr lang="ru-RU" dirty="0" err="1" smtClean="0"/>
              <a:t>разреше</a:t>
            </a:r>
            <a:endParaRPr lang="ru-RU" dirty="0" smtClean="0"/>
          </a:p>
          <a:p>
            <a:pPr algn="ctr"/>
            <a:r>
              <a:rPr lang="ru-RU" dirty="0" err="1" smtClean="0"/>
              <a:t>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496"/>
            <a:ext cx="1357322" cy="128588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Глубины цвета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2786058"/>
            <a:ext cx="1428760" cy="1285884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Диагона</a:t>
            </a:r>
            <a:endParaRPr lang="ru-RU" dirty="0" smtClean="0"/>
          </a:p>
          <a:p>
            <a:pPr algn="ctr"/>
            <a:r>
              <a:rPr lang="ru-RU" dirty="0" smtClean="0"/>
              <a:t>ли экрана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58016" y="2714620"/>
            <a:ext cx="1357322" cy="1285884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Размера пикселя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42976" y="4286256"/>
            <a:ext cx="721523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60"/>
                            </p:stCondLst>
                            <p:childTnLst>
                              <p:par>
                                <p:cTn id="1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60"/>
                            </p:stCondLst>
                            <p:childTnLst>
                              <p:par>
                                <p:cTn id="2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60"/>
                            </p:stCondLst>
                            <p:childTnLst>
                              <p:par>
                                <p:cTn id="2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60"/>
                            </p:stCondLst>
                            <p:childTnLst>
                              <p:par>
                                <p:cTn id="3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96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0296 -0.0997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261 -0.0946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3.33333E-6 L 0.00017 0.251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4.72222E-6 0.2599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500858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Выберите правильное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643050"/>
            <a:ext cx="543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Пространственное разрешение - это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2571744"/>
            <a:ext cx="512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Количество точек по горизонтали и вертикали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3786190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Размер монитора в дюймах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14744" y="4786322"/>
            <a:ext cx="4006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Минимальное количество пикселей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57686" y="5715016"/>
            <a:ext cx="303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Количество «</a:t>
            </a:r>
            <a:r>
              <a:rPr lang="ru-RU" dirty="0" err="1" smtClean="0"/>
              <a:t>микрошагов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6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6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6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6" grpId="1"/>
      <p:bldP spid="7" grpId="0" build="allAtOnce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72" y="285728"/>
            <a:ext cx="8115328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Палитра цветов </a:t>
            </a:r>
            <a:r>
              <a:rPr lang="en-US" sz="3600" dirty="0" smtClean="0"/>
              <a:t>RGB</a:t>
            </a:r>
            <a:r>
              <a:rPr lang="ru-RU" sz="3600" dirty="0" smtClean="0"/>
              <a:t> и ее особенности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785926"/>
            <a:ext cx="559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 формируется изображение?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643314"/>
            <a:ext cx="703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Какие цвета являются в ней основными?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7215206" y="2000240"/>
            <a:ext cx="571504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57290" y="2357430"/>
            <a:ext cx="5912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Формируется путем сложения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базовых цветов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429132"/>
            <a:ext cx="5288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Базовые цвета – красный,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зеленый, синий.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78605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3833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4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40"/>
                            </p:stCondLst>
                            <p:childTnLst>
                              <p:par>
                                <p:cTn id="3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40"/>
                            </p:stCondLst>
                            <p:childTnLst>
                              <p:par>
                                <p:cTn id="40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40"/>
                            </p:stCondLst>
                            <p:childTnLst>
                              <p:par>
                                <p:cTn id="4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40"/>
                            </p:stCondLst>
                            <p:childTnLst>
                              <p:par>
                                <p:cTn id="48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40"/>
                            </p:stCondLst>
                            <p:childTnLst>
                              <p:par>
                                <p:cTn id="5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4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96" y="285728"/>
            <a:ext cx="8258204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Палитра цветов </a:t>
            </a:r>
            <a:r>
              <a:rPr lang="en-US" sz="3600" dirty="0" smtClean="0"/>
              <a:t>CMYK</a:t>
            </a:r>
            <a:r>
              <a:rPr lang="ru-RU" sz="3600" dirty="0" smtClean="0"/>
              <a:t> и ее особенности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857364"/>
            <a:ext cx="559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 формируется изображение?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643314"/>
            <a:ext cx="703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Какие цвета являются в ней основными?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7215206" y="2000240"/>
            <a:ext cx="571504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2428868"/>
            <a:ext cx="57887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Формируется путем наложения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базовых цветов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429132"/>
            <a:ext cx="55030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Базовые цвета – голубой,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пурпурный, желтый и черный.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3643338" cy="587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64331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сведения 11">
            <a:hlinkClick r:id="" action="ppaction://noaction" highlightClick="1"/>
          </p:cNvPr>
          <p:cNvSpPr/>
          <p:nvPr/>
        </p:nvSpPr>
        <p:spPr>
          <a:xfrm>
            <a:off x="7215206" y="2714620"/>
            <a:ext cx="571504" cy="50006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286388"/>
            <a:ext cx="1771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8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80"/>
                            </p:stCondLst>
                            <p:childTnLst>
                              <p:par>
                                <p:cTn id="4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80"/>
                            </p:stCondLst>
                            <p:childTnLst>
                              <p:par>
                                <p:cTn id="4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80"/>
                            </p:stCondLst>
                            <p:childTnLst>
                              <p:par>
                                <p:cTn id="50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80"/>
                            </p:stCondLst>
                            <p:childTnLst>
                              <p:par>
                                <p:cTn id="5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8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8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58" y="214290"/>
            <a:ext cx="832964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   Палитра цветов </a:t>
            </a:r>
            <a:r>
              <a:rPr lang="en-US" sz="3600" dirty="0" smtClean="0"/>
              <a:t>HSB</a:t>
            </a:r>
            <a:r>
              <a:rPr lang="ru-RU" sz="3600" dirty="0" smtClean="0"/>
              <a:t> и ее особенности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1857364"/>
            <a:ext cx="5595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 формируется изображение?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643314"/>
            <a:ext cx="703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Какие цвета являются в ней основными?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Управляющая кнопка: справка 6">
            <a:hlinkClick r:id="" action="ppaction://noaction" highlightClick="1"/>
          </p:cNvPr>
          <p:cNvSpPr/>
          <p:nvPr/>
        </p:nvSpPr>
        <p:spPr>
          <a:xfrm>
            <a:off x="7215206" y="2000240"/>
            <a:ext cx="571504" cy="50006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2428868"/>
            <a:ext cx="6273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Формируется путем установления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значения базовых параметров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429132"/>
            <a:ext cx="6727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Базовые параметры – оттенок цвета,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насыщенность, яркость.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143512"/>
            <a:ext cx="1905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4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 проверки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Итак, если вы набрали плюсов:</a:t>
            </a:r>
          </a:p>
          <a:p>
            <a:r>
              <a:rPr lang="ru-RU" dirty="0" smtClean="0"/>
              <a:t>1 – 3 – «2 бала»</a:t>
            </a:r>
          </a:p>
          <a:p>
            <a:r>
              <a:rPr lang="ru-RU" dirty="0" smtClean="0"/>
              <a:t>4 – 5 – «3 бала»</a:t>
            </a:r>
          </a:p>
          <a:p>
            <a:r>
              <a:rPr lang="ru-RU" dirty="0" smtClean="0"/>
              <a:t>6 – 7 – «4 бала»</a:t>
            </a:r>
          </a:p>
          <a:p>
            <a:r>
              <a:rPr lang="ru-RU" dirty="0" smtClean="0"/>
              <a:t>8 – 9 – «5 балов».</a:t>
            </a:r>
          </a:p>
          <a:p>
            <a:pPr>
              <a:buNone/>
            </a:pPr>
            <a:r>
              <a:rPr lang="ru-RU" dirty="0" smtClean="0"/>
              <a:t>Все молодцы. Выставили себе отметку и сдали листы.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786810" y="6500834"/>
            <a:ext cx="357190" cy="35716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1000100" y="6500834"/>
            <a:ext cx="428596" cy="357166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нового материала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1714488"/>
            <a:ext cx="6043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Растровая 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векторная графика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29000"/>
            <a:ext cx="774846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ru-RU" sz="3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Цель: Рассмотреть растровую и векторную </a:t>
            </a:r>
          </a:p>
          <a:p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графику, их достоинства и недостатки, </a:t>
            </a:r>
          </a:p>
          <a:p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редакторы графики, форматы рисунков.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786842" y="6500834"/>
            <a:ext cx="357158" cy="357166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6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716</TotalTime>
  <Words>759</Words>
  <Application>Microsoft Office PowerPoint</Application>
  <PresentationFormat>Экран (4:3)</PresentationFormat>
  <Paragraphs>189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Слайд 1</vt:lpstr>
      <vt:lpstr>Актуализация знаний</vt:lpstr>
      <vt:lpstr>Выбрать правильные ответы</vt:lpstr>
      <vt:lpstr>Выберите правильное</vt:lpstr>
      <vt:lpstr>Палитра цветов RGB и ее особенности</vt:lpstr>
      <vt:lpstr> Палитра цветов CMYK и ее особенности</vt:lpstr>
      <vt:lpstr>    Палитра цветов HSB и ее особенности</vt:lpstr>
      <vt:lpstr>Подведение итогов проверки</vt:lpstr>
      <vt:lpstr>Изучение нового материала</vt:lpstr>
      <vt:lpstr>Вопросы</vt:lpstr>
      <vt:lpstr>Схема изучения  </vt:lpstr>
      <vt:lpstr>Начнем с растровой графики</vt:lpstr>
      <vt:lpstr>Достоинства и недостатки</vt:lpstr>
      <vt:lpstr>Редакторы</vt:lpstr>
      <vt:lpstr>Формат</vt:lpstr>
      <vt:lpstr>Примеры рисунков</vt:lpstr>
      <vt:lpstr>Слайд 17</vt:lpstr>
      <vt:lpstr>Векторная графика</vt:lpstr>
      <vt:lpstr>Достоинства и недостатки</vt:lpstr>
      <vt:lpstr>Форматы и редакторы</vt:lpstr>
      <vt:lpstr>Примеры рисунков</vt:lpstr>
      <vt:lpstr>Слайд 22</vt:lpstr>
      <vt:lpstr>Слайд 23</vt:lpstr>
      <vt:lpstr>Домашнее задание</vt:lpstr>
      <vt:lpstr>Закрепление материала</vt:lpstr>
      <vt:lpstr>Вопросы</vt:lpstr>
      <vt:lpstr>Подведение итогов урока</vt:lpstr>
      <vt:lpstr>Благодарю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Растровая и векторная графика</dc:title>
  <dc:creator>Иринка</dc:creator>
  <cp:lastModifiedBy>Иринка</cp:lastModifiedBy>
  <cp:revision>76</cp:revision>
  <dcterms:created xsi:type="dcterms:W3CDTF">2011-11-21T15:00:30Z</dcterms:created>
  <dcterms:modified xsi:type="dcterms:W3CDTF">2011-11-23T16:10:45Z</dcterms:modified>
</cp:coreProperties>
</file>