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98" r:id="rId4"/>
    <p:sldId id="258" r:id="rId5"/>
    <p:sldId id="259" r:id="rId6"/>
    <p:sldId id="260" r:id="rId7"/>
    <p:sldId id="261" r:id="rId8"/>
    <p:sldId id="262" r:id="rId9"/>
    <p:sldId id="263" r:id="rId10"/>
    <p:sldId id="264" r:id="rId11"/>
    <p:sldId id="265" r:id="rId12"/>
    <p:sldId id="266" r:id="rId13"/>
    <p:sldId id="270" r:id="rId14"/>
    <p:sldId id="268" r:id="rId15"/>
    <p:sldId id="269" r:id="rId16"/>
    <p:sldId id="267"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7" r:id="rId30"/>
    <p:sldId id="288" r:id="rId31"/>
    <p:sldId id="289" r:id="rId32"/>
    <p:sldId id="284" r:id="rId33"/>
    <p:sldId id="283" r:id="rId34"/>
    <p:sldId id="285" r:id="rId35"/>
    <p:sldId id="296" r:id="rId36"/>
    <p:sldId id="293" r:id="rId37"/>
    <p:sldId id="290" r:id="rId38"/>
    <p:sldId id="291" r:id="rId39"/>
    <p:sldId id="294" r:id="rId40"/>
    <p:sldId id="295" r:id="rId41"/>
    <p:sldId id="292" r:id="rId42"/>
    <p:sldId id="286"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59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CD7CD12A-6B4B-4661-AD9F-96A22C946AFE}" type="datetimeFigureOut">
              <a:rPr lang="ru-RU" smtClean="0"/>
              <a:pPr/>
              <a:t>20.01.2015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BFDC45B5-00A4-4D23-BDC1-4B0DC16A4FC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D7CD12A-6B4B-4661-AD9F-96A22C946AFE}" type="datetimeFigureOut">
              <a:rPr lang="ru-RU" smtClean="0"/>
              <a:pPr/>
              <a:t>20.01.2015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FDC45B5-00A4-4D23-BDC1-4B0DC16A4FC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D7CD12A-6B4B-4661-AD9F-96A22C946AFE}" type="datetimeFigureOut">
              <a:rPr lang="ru-RU" smtClean="0"/>
              <a:pPr/>
              <a:t>20.01.2015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FDC45B5-00A4-4D23-BDC1-4B0DC16A4FC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D7CD12A-6B4B-4661-AD9F-96A22C946AFE}" type="datetimeFigureOut">
              <a:rPr lang="ru-RU" smtClean="0"/>
              <a:pPr/>
              <a:t>20.01.2015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FDC45B5-00A4-4D23-BDC1-4B0DC16A4FC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CD7CD12A-6B4B-4661-AD9F-96A22C946AFE}" type="datetimeFigureOut">
              <a:rPr lang="ru-RU" smtClean="0"/>
              <a:pPr/>
              <a:t>20.01.2015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FDC45B5-00A4-4D23-BDC1-4B0DC16A4FC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D7CD12A-6B4B-4661-AD9F-96A22C946AFE}" type="datetimeFigureOut">
              <a:rPr lang="ru-RU" smtClean="0"/>
              <a:pPr/>
              <a:t>20.01.2015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FDC45B5-00A4-4D23-BDC1-4B0DC16A4FC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D7CD12A-6B4B-4661-AD9F-96A22C946AFE}" type="datetimeFigureOut">
              <a:rPr lang="ru-RU" smtClean="0"/>
              <a:pPr/>
              <a:t>20.01.2015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FDC45B5-00A4-4D23-BDC1-4B0DC16A4FC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D7CD12A-6B4B-4661-AD9F-96A22C946AFE}" type="datetimeFigureOut">
              <a:rPr lang="ru-RU" smtClean="0"/>
              <a:pPr/>
              <a:t>20.01.2015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FDC45B5-00A4-4D23-BDC1-4B0DC16A4FC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CD7CD12A-6B4B-4661-AD9F-96A22C946AFE}" type="datetimeFigureOut">
              <a:rPr lang="ru-RU" smtClean="0"/>
              <a:pPr/>
              <a:t>20.01.2015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FDC45B5-00A4-4D23-BDC1-4B0DC16A4FC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D7CD12A-6B4B-4661-AD9F-96A22C946AFE}" type="datetimeFigureOut">
              <a:rPr lang="ru-RU" smtClean="0"/>
              <a:pPr/>
              <a:t>20.01.2015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FDC45B5-00A4-4D23-BDC1-4B0DC16A4FC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D7CD12A-6B4B-4661-AD9F-96A22C946AFE}" type="datetimeFigureOut">
              <a:rPr lang="ru-RU" smtClean="0"/>
              <a:pPr/>
              <a:t>20.01.2015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FDC45B5-00A4-4D23-BDC1-4B0DC16A4FC1}"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D7CD12A-6B4B-4661-AD9F-96A22C946AFE}" type="datetimeFigureOut">
              <a:rPr lang="ru-RU" smtClean="0"/>
              <a:pPr/>
              <a:t>20.01.2015</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FDC45B5-00A4-4D23-BDC1-4B0DC16A4FC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http://900igr.net/data/priroda/Tundra.files/0008-011-Klimat-v-tundre-surovyj-leto-ochen-korotkoe-2-3-mesjatsa-i.jpg" TargetMode="External"/><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219200" y="500042"/>
            <a:ext cx="6858000" cy="1560806"/>
          </a:xfrm>
        </p:spPr>
        <p:txBody>
          <a:bodyPr>
            <a:noAutofit/>
          </a:bodyPr>
          <a:lstStyle/>
          <a:p>
            <a:pPr algn="ctr"/>
            <a:r>
              <a:rPr lang="en-US" sz="3200" dirty="0" smtClean="0">
                <a:solidFill>
                  <a:schemeClr val="tx1"/>
                </a:solidFill>
                <a:latin typeface="Times New Roman" pitchFamily="18" charset="0"/>
                <a:cs typeface="Times New Roman" pitchFamily="18" charset="0"/>
              </a:rPr>
              <a:t>II</a:t>
            </a:r>
            <a:r>
              <a:rPr lang="ru-RU" sz="3200" dirty="0" smtClean="0">
                <a:solidFill>
                  <a:schemeClr val="tx1"/>
                </a:solidFill>
                <a:latin typeface="Times New Roman" pitchFamily="18" charset="0"/>
                <a:cs typeface="Times New Roman" pitchFamily="18" charset="0"/>
              </a:rPr>
              <a:t> ФЕСТИВАЛЬ </a:t>
            </a:r>
            <a:r>
              <a:rPr lang="ru-RU" sz="2800" dirty="0" smtClean="0">
                <a:solidFill>
                  <a:schemeClr val="tx1"/>
                </a:solidFill>
                <a:latin typeface="Times New Roman" pitchFamily="18" charset="0"/>
                <a:cs typeface="Times New Roman" pitchFamily="18" charset="0"/>
              </a:rPr>
              <a:t>ПЕДАГОГИЧЕСКОГО МАСТЕРСТВА</a:t>
            </a:r>
            <a:br>
              <a:rPr lang="ru-RU" sz="28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МОУ «СОШ С.МИЛОРАДОВКА»</a:t>
            </a:r>
            <a:endParaRPr lang="ru-RU" sz="2800" b="1" dirty="0">
              <a:solidFill>
                <a:schemeClr val="tx1"/>
              </a:solidFill>
              <a:latin typeface="Times New Roman" pitchFamily="18" charset="0"/>
              <a:cs typeface="Times New Roman" pitchFamily="18" charset="0"/>
            </a:endParaRPr>
          </a:p>
        </p:txBody>
      </p:sp>
      <p:sp>
        <p:nvSpPr>
          <p:cNvPr id="5" name="Подзаголовок 4"/>
          <p:cNvSpPr>
            <a:spLocks noGrp="1"/>
          </p:cNvSpPr>
          <p:nvPr>
            <p:ph type="subTitle" idx="1"/>
          </p:nvPr>
        </p:nvSpPr>
        <p:spPr>
          <a:xfrm>
            <a:off x="722376" y="2636912"/>
            <a:ext cx="7772400" cy="3600400"/>
          </a:xfrm>
        </p:spPr>
        <p:txBody>
          <a:bodyPr>
            <a:normAutofit lnSpcReduction="10000"/>
          </a:bodyPr>
          <a:lstStyle/>
          <a:p>
            <a:pPr algn="ctr"/>
            <a:r>
              <a:rPr lang="ru-RU" sz="3600" b="1" dirty="0" smtClean="0">
                <a:solidFill>
                  <a:srgbClr val="FF0000"/>
                </a:solidFill>
              </a:rPr>
              <a:t>ПОЭЗИЯ </a:t>
            </a:r>
          </a:p>
          <a:p>
            <a:pPr algn="ctr"/>
            <a:r>
              <a:rPr lang="ru-RU" sz="3600" b="1" dirty="0" smtClean="0">
                <a:solidFill>
                  <a:srgbClr val="FF0000"/>
                </a:solidFill>
              </a:rPr>
              <a:t>НА УРОКАХ ГЕОГРАФИИ</a:t>
            </a:r>
          </a:p>
          <a:p>
            <a:pPr algn="ctr"/>
            <a:r>
              <a:rPr lang="ru-RU" sz="2400" b="1" dirty="0" smtClean="0">
                <a:solidFill>
                  <a:srgbClr val="FF0000"/>
                </a:solidFill>
              </a:rPr>
              <a:t>         </a:t>
            </a:r>
          </a:p>
          <a:p>
            <a:pPr algn="ctr"/>
            <a:endParaRPr lang="ru-RU" sz="2400" b="1" dirty="0" smtClean="0">
              <a:solidFill>
                <a:srgbClr val="FF0000"/>
              </a:solidFill>
            </a:endParaRPr>
          </a:p>
          <a:p>
            <a:pPr algn="ctr"/>
            <a:endParaRPr lang="ru-RU" sz="2400" b="1" dirty="0" smtClean="0">
              <a:solidFill>
                <a:srgbClr val="FF0000"/>
              </a:solidFill>
            </a:endParaRPr>
          </a:p>
          <a:p>
            <a:pPr algn="ctr"/>
            <a:r>
              <a:rPr lang="ru-RU" sz="2400" b="1" dirty="0" smtClean="0">
                <a:solidFill>
                  <a:srgbClr val="FF0000"/>
                </a:solidFill>
              </a:rPr>
              <a:t>         </a:t>
            </a:r>
            <a:r>
              <a:rPr lang="ru-RU" sz="2400" b="1" dirty="0" smtClean="0">
                <a:solidFill>
                  <a:schemeClr val="tx1"/>
                </a:solidFill>
              </a:rPr>
              <a:t>Автор: </a:t>
            </a:r>
            <a:r>
              <a:rPr lang="ru-RU" sz="2400" b="1" dirty="0" err="1" smtClean="0">
                <a:solidFill>
                  <a:schemeClr val="tx1"/>
                </a:solidFill>
              </a:rPr>
              <a:t>Капцова</a:t>
            </a:r>
            <a:r>
              <a:rPr lang="ru-RU" sz="2400" b="1" dirty="0" smtClean="0">
                <a:solidFill>
                  <a:schemeClr val="tx1"/>
                </a:solidFill>
              </a:rPr>
              <a:t> Е.А., </a:t>
            </a:r>
          </a:p>
          <a:p>
            <a:pPr algn="ctr"/>
            <a:r>
              <a:rPr lang="ru-RU" sz="2400" b="1" dirty="0" smtClean="0">
                <a:solidFill>
                  <a:schemeClr val="tx1"/>
                </a:solidFill>
              </a:rPr>
              <a:t>       учитель географии</a:t>
            </a:r>
          </a:p>
          <a:p>
            <a:pPr algn="ctr"/>
            <a:r>
              <a:rPr lang="ru-RU" sz="2400" b="1" dirty="0" smtClean="0">
                <a:solidFill>
                  <a:schemeClr val="tx1"/>
                </a:solidFill>
              </a:rPr>
              <a:t>                       МОУ «СОШ </a:t>
            </a:r>
            <a:r>
              <a:rPr lang="ru-RU" sz="2400" b="1" dirty="0" err="1" smtClean="0">
                <a:solidFill>
                  <a:schemeClr val="tx1"/>
                </a:solidFill>
              </a:rPr>
              <a:t>с.Милорадовка</a:t>
            </a:r>
            <a:r>
              <a:rPr lang="ru-RU" sz="2400" b="1" dirty="0" smtClean="0">
                <a:solidFill>
                  <a:schemeClr val="tx1"/>
                </a:solidFill>
              </a:rPr>
              <a:t>»</a:t>
            </a:r>
          </a:p>
          <a:p>
            <a:pPr algn="ctr"/>
            <a:endParaRPr lang="ru-RU" b="1" dirty="0" smtClean="0">
              <a:solidFill>
                <a:schemeClr val="tx1"/>
              </a:solidFill>
            </a:endParaRPr>
          </a:p>
          <a:p>
            <a:pPr algn="ctr"/>
            <a:r>
              <a:rPr lang="ru-RU" b="1" dirty="0" smtClean="0">
                <a:solidFill>
                  <a:schemeClr val="tx1"/>
                </a:solidFill>
              </a:rPr>
              <a:t>2012</a:t>
            </a:r>
            <a:endParaRPr lang="ru-RU"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44" y="642918"/>
            <a:ext cx="8183880" cy="4071966"/>
          </a:xfrm>
        </p:spPr>
        <p:txBody>
          <a:bodyPr/>
          <a:lstStyle/>
          <a:p>
            <a:r>
              <a:rPr lang="ru-RU" dirty="0" smtClean="0"/>
              <a:t>фото</a:t>
            </a:r>
            <a:endParaRPr lang="ru-RU" dirty="0"/>
          </a:p>
        </p:txBody>
      </p:sp>
      <p:sp>
        <p:nvSpPr>
          <p:cNvPr id="3" name="Текст 2"/>
          <p:cNvSpPr>
            <a:spLocks noGrp="1"/>
          </p:cNvSpPr>
          <p:nvPr>
            <p:ph type="body" idx="1"/>
          </p:nvPr>
        </p:nvSpPr>
        <p:spPr/>
        <p:txBody>
          <a:bodyPr/>
          <a:lstStyle/>
          <a:p>
            <a:endParaRPr lang="ru-RU"/>
          </a:p>
        </p:txBody>
      </p:sp>
      <p:pic>
        <p:nvPicPr>
          <p:cNvPr id="2050" name="centralImgId" descr="i-173"/>
          <p:cNvPicPr>
            <a:picLocks noChangeAspect="1" noChangeArrowheads="1"/>
          </p:cNvPicPr>
          <p:nvPr/>
        </p:nvPicPr>
        <p:blipFill>
          <a:blip r:embed="rId2" cstate="print"/>
          <a:srcRect/>
          <a:stretch>
            <a:fillRect/>
          </a:stretch>
        </p:blipFill>
        <p:spPr bwMode="auto">
          <a:xfrm>
            <a:off x="143508" y="188640"/>
            <a:ext cx="4356484" cy="3024336"/>
          </a:xfrm>
          <a:prstGeom prst="rect">
            <a:avLst/>
          </a:prstGeom>
          <a:noFill/>
          <a:ln w="9525">
            <a:noFill/>
            <a:miter lim="800000"/>
            <a:headEnd/>
            <a:tailEnd/>
          </a:ln>
        </p:spPr>
      </p:pic>
      <p:pic>
        <p:nvPicPr>
          <p:cNvPr id="2051" name="centralImgId" descr="Фото Можно перепрыгнуть..."/>
          <p:cNvPicPr>
            <a:picLocks noChangeAspect="1" noChangeArrowheads="1"/>
          </p:cNvPicPr>
          <p:nvPr/>
        </p:nvPicPr>
        <p:blipFill>
          <a:blip r:embed="rId3" cstate="print"/>
          <a:srcRect/>
          <a:stretch>
            <a:fillRect/>
          </a:stretch>
        </p:blipFill>
        <p:spPr bwMode="auto">
          <a:xfrm>
            <a:off x="119931" y="3429000"/>
            <a:ext cx="4380061" cy="3168352"/>
          </a:xfrm>
          <a:prstGeom prst="rect">
            <a:avLst/>
          </a:prstGeom>
          <a:noFill/>
          <a:ln w="9525">
            <a:noFill/>
            <a:miter lim="800000"/>
            <a:headEnd/>
            <a:tailEnd/>
          </a:ln>
        </p:spPr>
      </p:pic>
      <p:pic>
        <p:nvPicPr>
          <p:cNvPr id="2052" name="Picture 4" descr="Volga"/>
          <p:cNvPicPr>
            <a:picLocks noChangeAspect="1" noChangeArrowheads="1"/>
          </p:cNvPicPr>
          <p:nvPr/>
        </p:nvPicPr>
        <p:blipFill>
          <a:blip r:embed="rId4" cstate="print"/>
          <a:srcRect/>
          <a:stretch>
            <a:fillRect/>
          </a:stretch>
        </p:blipFill>
        <p:spPr bwMode="auto">
          <a:xfrm>
            <a:off x="4644008" y="188640"/>
            <a:ext cx="4284745" cy="3024336"/>
          </a:xfrm>
          <a:prstGeom prst="rect">
            <a:avLst/>
          </a:prstGeom>
          <a:noFill/>
          <a:ln w="9525">
            <a:noFill/>
            <a:miter lim="800000"/>
            <a:headEnd/>
            <a:tailEnd/>
          </a:ln>
        </p:spPr>
      </p:pic>
      <p:pic>
        <p:nvPicPr>
          <p:cNvPr id="2053" name="Picture 5" descr="Volga1"/>
          <p:cNvPicPr>
            <a:picLocks noChangeAspect="1" noChangeArrowheads="1"/>
          </p:cNvPicPr>
          <p:nvPr/>
        </p:nvPicPr>
        <p:blipFill>
          <a:blip r:embed="rId5" cstate="print"/>
          <a:srcRect/>
          <a:stretch>
            <a:fillRect/>
          </a:stretch>
        </p:blipFill>
        <p:spPr bwMode="auto">
          <a:xfrm>
            <a:off x="4644008" y="3429000"/>
            <a:ext cx="4320480"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44" y="785794"/>
            <a:ext cx="8183880" cy="1500198"/>
          </a:xfrm>
        </p:spPr>
        <p:txBody>
          <a:bodyPr>
            <a:noAutofit/>
          </a:bodyPr>
          <a:lstStyle/>
          <a:p>
            <a:pPr algn="ct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r>
              <a:rPr lang="ru-RU" sz="4400" b="1" dirty="0" smtClean="0">
                <a:solidFill>
                  <a:schemeClr val="tx1"/>
                </a:solidFill>
                <a:latin typeface="Times New Roman" pitchFamily="18" charset="0"/>
                <a:cs typeface="Times New Roman" pitchFamily="18" charset="0"/>
              </a:rPr>
              <a:t>ПРИРОДНЫЕ ЗОНЫ. ТУНДРА.</a:t>
            </a:r>
            <a:endParaRPr lang="ru-RU" sz="4400" b="1" dirty="0">
              <a:solidFill>
                <a:schemeClr val="tx1"/>
              </a:solidFill>
              <a:latin typeface="Times New Roman" pitchFamily="18" charset="0"/>
              <a:cs typeface="Times New Roman" pitchFamily="18" charset="0"/>
            </a:endParaRPr>
          </a:p>
        </p:txBody>
      </p:sp>
      <p:sp>
        <p:nvSpPr>
          <p:cNvPr id="3" name="Текст 2"/>
          <p:cNvSpPr>
            <a:spLocks noGrp="1"/>
          </p:cNvSpPr>
          <p:nvPr>
            <p:ph type="body" idx="1"/>
          </p:nvPr>
        </p:nvSpPr>
        <p:spPr>
          <a:xfrm>
            <a:off x="468344" y="2857496"/>
            <a:ext cx="8183880" cy="3187612"/>
          </a:xfrm>
        </p:spPr>
        <p:txBody>
          <a:bodyPr>
            <a:noAutofit/>
          </a:bodyPr>
          <a:lstStyle/>
          <a:p>
            <a:pPr algn="r"/>
            <a:r>
              <a:rPr lang="ru-RU" sz="2400" b="1" dirty="0" smtClean="0">
                <a:solidFill>
                  <a:schemeClr val="tx1"/>
                </a:solidFill>
                <a:latin typeface="Times New Roman" pitchFamily="18" charset="0"/>
                <a:cs typeface="Times New Roman" pitchFamily="18" charset="0"/>
              </a:rPr>
              <a:t>“Кто не был в тундре нашего Ямала,</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Не ночевал, в снегу прорыв нору,</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Не шел, когда над тропкой на ветру</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Живая туча комаров плясала,</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Кого, невесть откуда налетая,</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Слепая вьюга не валила с ног,</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Кто не искал среди болот дорог, -</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Как может он судить о нашем крае?”</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Л. </a:t>
            </a:r>
            <a:r>
              <a:rPr lang="ru-RU" sz="2400" b="1" dirty="0" err="1" smtClean="0">
                <a:solidFill>
                  <a:schemeClr val="tx1"/>
                </a:solidFill>
                <a:latin typeface="Times New Roman" pitchFamily="18" charset="0"/>
                <a:cs typeface="Times New Roman" pitchFamily="18" charset="0"/>
              </a:rPr>
              <a:t>Лапцуй</a:t>
            </a:r>
            <a:endParaRPr lang="ru-RU"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44" y="0"/>
            <a:ext cx="8183880" cy="5286388"/>
          </a:xfrm>
        </p:spPr>
        <p:txBody>
          <a:bodyPr>
            <a:normAutofit/>
          </a:bodyPr>
          <a:lstStyle/>
          <a:p>
            <a:r>
              <a:rPr lang="ru-RU" sz="3200" b="1" dirty="0" smtClean="0">
                <a:solidFill>
                  <a:schemeClr val="tx1"/>
                </a:solidFill>
              </a:rPr>
              <a:t>По широкой тундре едешь дни и ночи,</a:t>
            </a:r>
            <a:br>
              <a:rPr lang="ru-RU" sz="3200" b="1" dirty="0" smtClean="0">
                <a:solidFill>
                  <a:schemeClr val="tx1"/>
                </a:solidFill>
              </a:rPr>
            </a:br>
            <a:r>
              <a:rPr lang="ru-RU" sz="3200" b="1" dirty="0" smtClean="0">
                <a:solidFill>
                  <a:schemeClr val="tx1"/>
                </a:solidFill>
              </a:rPr>
              <a:t>Но нигде не встретишь леса или рощи, </a:t>
            </a:r>
            <a:br>
              <a:rPr lang="ru-RU" sz="3200" b="1" dirty="0" smtClean="0">
                <a:solidFill>
                  <a:schemeClr val="tx1"/>
                </a:solidFill>
              </a:rPr>
            </a:br>
            <a:r>
              <a:rPr lang="ru-RU" sz="3200" b="1" dirty="0" smtClean="0">
                <a:solidFill>
                  <a:schemeClr val="tx1"/>
                </a:solidFill>
              </a:rPr>
              <a:t>Лишь торчат сугробы вдоль болотных кочек, </a:t>
            </a:r>
            <a:br>
              <a:rPr lang="ru-RU" sz="3200" b="1" dirty="0" smtClean="0">
                <a:solidFill>
                  <a:schemeClr val="tx1"/>
                </a:solidFill>
              </a:rPr>
            </a:br>
            <a:r>
              <a:rPr lang="ru-RU" sz="3200" b="1" dirty="0" smtClean="0">
                <a:solidFill>
                  <a:schemeClr val="tx1"/>
                </a:solidFill>
              </a:rPr>
              <a:t>Да в снегу кустарник борозду полощет. </a:t>
            </a:r>
            <a:r>
              <a:rPr lang="ru-RU" dirty="0" smtClean="0"/>
              <a:t/>
            </a:r>
            <a:br>
              <a:rPr lang="ru-RU" dirty="0" smtClean="0"/>
            </a:br>
            <a:endParaRPr lang="ru-RU" sz="2400" b="1" dirty="0">
              <a:solidFill>
                <a:schemeClr val="tx1"/>
              </a:solidFill>
            </a:endParaRPr>
          </a:p>
        </p:txBody>
      </p:sp>
      <p:sp>
        <p:nvSpPr>
          <p:cNvPr id="3" name="Текст 2"/>
          <p:cNvSpPr>
            <a:spLocks noGrp="1"/>
          </p:cNvSpPr>
          <p:nvPr>
            <p:ph type="body" idx="1"/>
          </p:nvPr>
        </p:nvSpPr>
        <p:spPr/>
        <p:txBody>
          <a:bodyPr>
            <a:noAutofit/>
          </a:bodyPr>
          <a:lstStyle/>
          <a:p>
            <a:r>
              <a:rPr lang="ru-RU" sz="2000" b="1" i="1" dirty="0" smtClean="0">
                <a:solidFill>
                  <a:schemeClr val="tx1"/>
                </a:solidFill>
              </a:rPr>
              <a:t>Сообщения об особенностях внешнего облика тундры.</a:t>
            </a:r>
            <a:endParaRPr lang="ru-RU"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1026" name="Picture 2" descr=" Фото 11. Климат в тундре суровый, лето очень короткое (2-3 месяца) и прохладное. Температура в июле не превышает +14 С. И хотя наступает полярный день, часто бывают заморозки, а иногда даже выпадает снег. Круглый год в тундре дуют холодные ветры. Тундровая зона имеет очень большую протяженность с запада на восток. Растительный покров этой зоны не одинаков в западных и восточных районах. "/>
          <p:cNvPicPr>
            <a:picLocks noChangeAspect="1" noChangeArrowheads="1"/>
          </p:cNvPicPr>
          <p:nvPr/>
        </p:nvPicPr>
        <p:blipFill>
          <a:blip r:embed="rId2" r:link="rId3" cstate="print"/>
          <a:srcRect/>
          <a:stretch>
            <a:fillRect/>
          </a:stretch>
        </p:blipFill>
        <p:spPr bwMode="auto">
          <a:xfrm>
            <a:off x="179512" y="260648"/>
            <a:ext cx="8712968" cy="6336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44" y="642918"/>
            <a:ext cx="8183880" cy="1285884"/>
          </a:xfrm>
        </p:spPr>
        <p:txBody>
          <a:bodyPr>
            <a:normAutofit fontScale="90000"/>
          </a:bodyPr>
          <a:lstStyle/>
          <a:p>
            <a:pPr lvl="0" algn="ctr"/>
            <a:r>
              <a:rPr lang="ru-RU" i="1" dirty="0" smtClean="0">
                <a:solidFill>
                  <a:schemeClr val="tx1"/>
                </a:solidFill>
                <a:latin typeface="Arial" pitchFamily="34" charset="0"/>
                <a:ea typeface="Times New Roman" pitchFamily="18" charset="0"/>
                <a:cs typeface="Arial" pitchFamily="34" charset="0"/>
              </a:rPr>
              <a:t>Описать климат тундры, используя климатическую карту и стихи </a:t>
            </a:r>
            <a:r>
              <a:rPr lang="ru-RU" dirty="0" smtClean="0">
                <a:solidFill>
                  <a:schemeClr val="tx1"/>
                </a:solidFill>
                <a:latin typeface="Arial" pitchFamily="34" charset="0"/>
                <a:ea typeface="Times New Roman" pitchFamily="18" charset="0"/>
                <a:cs typeface="Arial" pitchFamily="34" charset="0"/>
              </a:rPr>
              <a:t/>
            </a:r>
            <a:br>
              <a:rPr lang="ru-RU" dirty="0" smtClean="0">
                <a:solidFill>
                  <a:schemeClr val="tx1"/>
                </a:solidFill>
                <a:latin typeface="Arial" pitchFamily="34" charset="0"/>
                <a:ea typeface="Times New Roman" pitchFamily="18" charset="0"/>
                <a:cs typeface="Arial" pitchFamily="34" charset="0"/>
              </a:rPr>
            </a:br>
            <a:endParaRPr lang="ru-RU" dirty="0"/>
          </a:p>
        </p:txBody>
      </p:sp>
      <p:sp>
        <p:nvSpPr>
          <p:cNvPr id="3" name="Текст 2"/>
          <p:cNvSpPr>
            <a:spLocks noGrp="1"/>
          </p:cNvSpPr>
          <p:nvPr>
            <p:ph type="body" idx="1"/>
          </p:nvPr>
        </p:nvSpPr>
        <p:spPr>
          <a:xfrm>
            <a:off x="468344" y="1928802"/>
            <a:ext cx="8183880" cy="4429156"/>
          </a:xfrm>
        </p:spPr>
        <p:txBody>
          <a:bodyPr>
            <a:normAutofit/>
          </a:bodyPr>
          <a:lstStyle/>
          <a:p>
            <a:pPr lvl="0"/>
            <a:r>
              <a:rPr lang="ru-RU" sz="3200" dirty="0" smtClean="0">
                <a:solidFill>
                  <a:schemeClr val="tx1"/>
                </a:solidFill>
                <a:latin typeface="Arial" pitchFamily="34" charset="0"/>
                <a:ea typeface="Times New Roman" pitchFamily="18" charset="0"/>
                <a:cs typeface="Arial" pitchFamily="34" charset="0"/>
              </a:rPr>
              <a:t>Из-под нахмуренных бровей</a:t>
            </a:r>
            <a:br>
              <a:rPr lang="ru-RU" sz="3200" dirty="0" smtClean="0">
                <a:solidFill>
                  <a:schemeClr val="tx1"/>
                </a:solidFill>
                <a:latin typeface="Arial" pitchFamily="34" charset="0"/>
                <a:ea typeface="Times New Roman" pitchFamily="18" charset="0"/>
                <a:cs typeface="Arial" pitchFamily="34" charset="0"/>
              </a:rPr>
            </a:br>
            <a:r>
              <a:rPr lang="ru-RU" sz="3200" dirty="0" smtClean="0">
                <a:solidFill>
                  <a:schemeClr val="tx1"/>
                </a:solidFill>
                <a:latin typeface="Arial" pitchFamily="34" charset="0"/>
                <a:ea typeface="Times New Roman" pitchFamily="18" charset="0"/>
                <a:cs typeface="Arial" pitchFamily="34" charset="0"/>
              </a:rPr>
              <a:t>Сердито Север летом глянет,</a:t>
            </a:r>
            <a:br>
              <a:rPr lang="ru-RU" sz="3200" dirty="0" smtClean="0">
                <a:solidFill>
                  <a:schemeClr val="tx1"/>
                </a:solidFill>
                <a:latin typeface="Arial" pitchFamily="34" charset="0"/>
                <a:ea typeface="Times New Roman" pitchFamily="18" charset="0"/>
                <a:cs typeface="Arial" pitchFamily="34" charset="0"/>
              </a:rPr>
            </a:br>
            <a:r>
              <a:rPr lang="ru-RU" sz="3200" dirty="0" smtClean="0">
                <a:solidFill>
                  <a:schemeClr val="tx1"/>
                </a:solidFill>
                <a:latin typeface="Arial" pitchFamily="34" charset="0"/>
                <a:ea typeface="Times New Roman" pitchFamily="18" charset="0"/>
                <a:cs typeface="Arial" pitchFamily="34" charset="0"/>
              </a:rPr>
              <a:t>И ветер с ледяных морей</a:t>
            </a:r>
            <a:br>
              <a:rPr lang="ru-RU" sz="3200" dirty="0" smtClean="0">
                <a:solidFill>
                  <a:schemeClr val="tx1"/>
                </a:solidFill>
                <a:latin typeface="Arial" pitchFamily="34" charset="0"/>
                <a:ea typeface="Times New Roman" pitchFamily="18" charset="0"/>
                <a:cs typeface="Arial" pitchFamily="34" charset="0"/>
              </a:rPr>
            </a:br>
            <a:r>
              <a:rPr lang="ru-RU" sz="3200" dirty="0" smtClean="0">
                <a:solidFill>
                  <a:schemeClr val="tx1"/>
                </a:solidFill>
                <a:latin typeface="Arial" pitchFamily="34" charset="0"/>
                <a:ea typeface="Times New Roman" pitchFamily="18" charset="0"/>
                <a:cs typeface="Arial" pitchFamily="34" charset="0"/>
              </a:rPr>
              <a:t>По небу тучи - льдины тянет.</a:t>
            </a:r>
            <a:br>
              <a:rPr lang="ru-RU" sz="3200" dirty="0" smtClean="0">
                <a:solidFill>
                  <a:schemeClr val="tx1"/>
                </a:solidFill>
                <a:latin typeface="Arial" pitchFamily="34" charset="0"/>
                <a:ea typeface="Times New Roman" pitchFamily="18" charset="0"/>
                <a:cs typeface="Arial" pitchFamily="34" charset="0"/>
              </a:rPr>
            </a:br>
            <a:r>
              <a:rPr lang="ru-RU" sz="3200" dirty="0" smtClean="0">
                <a:solidFill>
                  <a:schemeClr val="tx1"/>
                </a:solidFill>
                <a:latin typeface="Arial" pitchFamily="34" charset="0"/>
                <a:ea typeface="Times New Roman" pitchFamily="18" charset="0"/>
                <a:cs typeface="Arial" pitchFamily="34" charset="0"/>
              </a:rPr>
              <a:t>И начинаются дожди,</a:t>
            </a:r>
            <a:br>
              <a:rPr lang="ru-RU" sz="3200" dirty="0" smtClean="0">
                <a:solidFill>
                  <a:schemeClr val="tx1"/>
                </a:solidFill>
                <a:latin typeface="Arial" pitchFamily="34" charset="0"/>
                <a:ea typeface="Times New Roman" pitchFamily="18" charset="0"/>
                <a:cs typeface="Arial" pitchFamily="34" charset="0"/>
              </a:rPr>
            </a:br>
            <a:r>
              <a:rPr lang="ru-RU" sz="3200" dirty="0" smtClean="0">
                <a:solidFill>
                  <a:schemeClr val="tx1"/>
                </a:solidFill>
                <a:latin typeface="Arial" pitchFamily="34" charset="0"/>
                <a:ea typeface="Times New Roman" pitchFamily="18" charset="0"/>
                <a:cs typeface="Arial" pitchFamily="34" charset="0"/>
              </a:rPr>
              <a:t>Дожди такие проливные,</a:t>
            </a:r>
            <a:br>
              <a:rPr lang="ru-RU" sz="3200" dirty="0" smtClean="0">
                <a:solidFill>
                  <a:schemeClr val="tx1"/>
                </a:solidFill>
                <a:latin typeface="Arial" pitchFamily="34" charset="0"/>
                <a:ea typeface="Times New Roman" pitchFamily="18" charset="0"/>
                <a:cs typeface="Arial" pitchFamily="34" charset="0"/>
              </a:rPr>
            </a:br>
            <a:r>
              <a:rPr lang="ru-RU" sz="3200" dirty="0" smtClean="0">
                <a:solidFill>
                  <a:schemeClr val="tx1"/>
                </a:solidFill>
                <a:latin typeface="Arial" pitchFamily="34" charset="0"/>
                <a:ea typeface="Times New Roman" pitchFamily="18" charset="0"/>
                <a:cs typeface="Arial" pitchFamily="34" charset="0"/>
              </a:rPr>
              <a:t>Что вертолета зря не жди -</a:t>
            </a:r>
            <a:br>
              <a:rPr lang="ru-RU" sz="3200" dirty="0" smtClean="0">
                <a:solidFill>
                  <a:schemeClr val="tx1"/>
                </a:solidFill>
                <a:latin typeface="Arial" pitchFamily="34" charset="0"/>
                <a:ea typeface="Times New Roman" pitchFamily="18" charset="0"/>
                <a:cs typeface="Arial" pitchFamily="34" charset="0"/>
              </a:rPr>
            </a:br>
            <a:r>
              <a:rPr lang="ru-RU" sz="3200" dirty="0" smtClean="0">
                <a:solidFill>
                  <a:schemeClr val="tx1"/>
                </a:solidFill>
                <a:latin typeface="Arial" pitchFamily="34" charset="0"/>
                <a:ea typeface="Times New Roman" pitchFamily="18" charset="0"/>
                <a:cs typeface="Arial" pitchFamily="34" charset="0"/>
              </a:rPr>
              <a:t>Пути закрыты неземные.</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44" y="714356"/>
            <a:ext cx="8183880" cy="1857388"/>
          </a:xfrm>
        </p:spPr>
        <p:txBody>
          <a:bodyPr>
            <a:normAutofit fontScale="90000"/>
          </a:bodyPr>
          <a:lstStyle/>
          <a:p>
            <a:pPr lvl="0"/>
            <a:r>
              <a:rPr lang="ru-RU" i="1" dirty="0" smtClean="0">
                <a:solidFill>
                  <a:schemeClr val="tx1"/>
                </a:solidFill>
                <a:latin typeface="Arial" pitchFamily="34" charset="0"/>
                <a:ea typeface="Times New Roman" pitchFamily="18" charset="0"/>
                <a:cs typeface="Arial" pitchFamily="34" charset="0"/>
              </a:rPr>
              <a:t>Какой климатический фактор оказывает большое влияние на климат тундры?</a:t>
            </a:r>
            <a:r>
              <a:rPr lang="ru-RU" dirty="0" smtClean="0">
                <a:solidFill>
                  <a:schemeClr val="tx1"/>
                </a:solidFill>
                <a:latin typeface="Arial" pitchFamily="34" charset="0"/>
                <a:ea typeface="Times New Roman" pitchFamily="18" charset="0"/>
                <a:cs typeface="Arial" pitchFamily="34" charset="0"/>
              </a:rPr>
              <a:t/>
            </a:r>
            <a:br>
              <a:rPr lang="ru-RU" dirty="0" smtClean="0">
                <a:solidFill>
                  <a:schemeClr val="tx1"/>
                </a:solidFill>
                <a:latin typeface="Arial" pitchFamily="34" charset="0"/>
                <a:ea typeface="Times New Roman" pitchFamily="18" charset="0"/>
                <a:cs typeface="Arial" pitchFamily="34" charset="0"/>
              </a:rPr>
            </a:br>
            <a:endParaRPr lang="ru-RU" dirty="0"/>
          </a:p>
        </p:txBody>
      </p:sp>
      <p:sp>
        <p:nvSpPr>
          <p:cNvPr id="3" name="Текст 2"/>
          <p:cNvSpPr>
            <a:spLocks noGrp="1"/>
          </p:cNvSpPr>
          <p:nvPr>
            <p:ph type="body" idx="1"/>
          </p:nvPr>
        </p:nvSpPr>
        <p:spPr>
          <a:xfrm>
            <a:off x="468344" y="3000372"/>
            <a:ext cx="8183880" cy="3044736"/>
          </a:xfrm>
        </p:spPr>
        <p:txBody>
          <a:bodyPr/>
          <a:lstStyle/>
          <a:p>
            <a:pPr lvl="0"/>
            <a:r>
              <a:rPr lang="ru-RU" sz="3200" b="1" dirty="0" smtClean="0">
                <a:solidFill>
                  <a:schemeClr val="tx1"/>
                </a:solidFill>
                <a:latin typeface="Arial" pitchFamily="34" charset="0"/>
                <a:ea typeface="Times New Roman" pitchFamily="18" charset="0"/>
                <a:cs typeface="Arial" pitchFamily="34" charset="0"/>
              </a:rPr>
              <a:t>Ночь северная в звездном одеянье,</a:t>
            </a:r>
            <a:br>
              <a:rPr lang="ru-RU" sz="3200" b="1" dirty="0" smtClean="0">
                <a:solidFill>
                  <a:schemeClr val="tx1"/>
                </a:solidFill>
                <a:latin typeface="Arial" pitchFamily="34" charset="0"/>
                <a:ea typeface="Times New Roman" pitchFamily="18" charset="0"/>
                <a:cs typeface="Arial" pitchFamily="34" charset="0"/>
              </a:rPr>
            </a:br>
            <a:r>
              <a:rPr lang="ru-RU" sz="3200" b="1" dirty="0" smtClean="0">
                <a:solidFill>
                  <a:schemeClr val="tx1"/>
                </a:solidFill>
                <a:latin typeface="Arial" pitchFamily="34" charset="0"/>
                <a:ea typeface="Times New Roman" pitchFamily="18" charset="0"/>
                <a:cs typeface="Arial" pitchFamily="34" charset="0"/>
              </a:rPr>
              <a:t>Снегов голубоватое сиянье.</a:t>
            </a:r>
            <a:br>
              <a:rPr lang="ru-RU" sz="3200" b="1" dirty="0" smtClean="0">
                <a:solidFill>
                  <a:schemeClr val="tx1"/>
                </a:solidFill>
                <a:latin typeface="Arial" pitchFamily="34" charset="0"/>
                <a:ea typeface="Times New Roman" pitchFamily="18" charset="0"/>
                <a:cs typeface="Arial" pitchFamily="34" charset="0"/>
              </a:rPr>
            </a:br>
            <a:r>
              <a:rPr lang="ru-RU" sz="3200" b="1" dirty="0" smtClean="0">
                <a:solidFill>
                  <a:schemeClr val="tx1"/>
                </a:solidFill>
                <a:latin typeface="Arial" pitchFamily="34" charset="0"/>
                <a:ea typeface="Times New Roman" pitchFamily="18" charset="0"/>
                <a:cs typeface="Arial" pitchFamily="34" charset="0"/>
              </a:rPr>
              <a:t>Колеблющийся в сумраке Ямал,</a:t>
            </a:r>
            <a:br>
              <a:rPr lang="ru-RU" sz="3200" b="1" dirty="0" smtClean="0">
                <a:solidFill>
                  <a:schemeClr val="tx1"/>
                </a:solidFill>
                <a:latin typeface="Arial" pitchFamily="34" charset="0"/>
                <a:ea typeface="Times New Roman" pitchFamily="18" charset="0"/>
                <a:cs typeface="Arial" pitchFamily="34" charset="0"/>
              </a:rPr>
            </a:br>
            <a:r>
              <a:rPr lang="ru-RU" sz="3200" b="1" dirty="0" smtClean="0">
                <a:solidFill>
                  <a:schemeClr val="tx1"/>
                </a:solidFill>
                <a:latin typeface="Arial" pitchFamily="34" charset="0"/>
                <a:ea typeface="Times New Roman" pitchFamily="18" charset="0"/>
                <a:cs typeface="Arial" pitchFamily="34" charset="0"/>
              </a:rPr>
              <a:t>Морозный пар - незримый стужи вал -</a:t>
            </a:r>
            <a:br>
              <a:rPr lang="ru-RU" sz="3200" b="1" dirty="0" smtClean="0">
                <a:solidFill>
                  <a:schemeClr val="tx1"/>
                </a:solidFill>
                <a:latin typeface="Arial" pitchFamily="34" charset="0"/>
                <a:ea typeface="Times New Roman" pitchFamily="18" charset="0"/>
                <a:cs typeface="Arial" pitchFamily="34" charset="0"/>
              </a:rPr>
            </a:br>
            <a:r>
              <a:rPr lang="ru-RU" sz="3200" b="1" dirty="0" smtClean="0">
                <a:solidFill>
                  <a:schemeClr val="tx1"/>
                </a:solidFill>
                <a:latin typeface="Arial" pitchFamily="34" charset="0"/>
                <a:ea typeface="Times New Roman" pitchFamily="18" charset="0"/>
                <a:cs typeface="Arial" pitchFamily="34" charset="0"/>
              </a:rPr>
              <a:t>То океана мощное дыханье.</a:t>
            </a:r>
            <a:endParaRPr lang="ru-RU" sz="3200" b="1" dirty="0" smtClean="0">
              <a:solidFill>
                <a:schemeClr val="tx1"/>
              </a:solidFill>
              <a:latin typeface="Arial" pitchFamily="34" charset="0"/>
              <a:cs typeface="Arial" pitchFamily="34" charset="0"/>
            </a:endParaRP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68344" y="1000108"/>
            <a:ext cx="8183880" cy="785818"/>
          </a:xfrm>
        </p:spPr>
        <p:txBody>
          <a:bodyPr>
            <a:normAutofit fontScale="90000"/>
          </a:bodyPr>
          <a:lstStyle/>
          <a:p>
            <a:pPr algn="ctr"/>
            <a:r>
              <a:rPr lang="ru-RU" sz="3100" b="1" dirty="0" smtClean="0">
                <a:solidFill>
                  <a:schemeClr val="tx1"/>
                </a:solidFill>
              </a:rPr>
              <a:t>Какие типы погод преобладают в тундре?</a:t>
            </a:r>
            <a:r>
              <a:rPr lang="ru-RU" dirty="0" smtClean="0"/>
              <a:t/>
            </a:r>
            <a:br>
              <a:rPr lang="ru-RU" dirty="0" smtClean="0"/>
            </a:br>
            <a:endParaRPr lang="ru-RU" dirty="0"/>
          </a:p>
        </p:txBody>
      </p:sp>
      <p:sp>
        <p:nvSpPr>
          <p:cNvPr id="8" name="Текст 7"/>
          <p:cNvSpPr>
            <a:spLocks noGrp="1"/>
          </p:cNvSpPr>
          <p:nvPr>
            <p:ph type="body" idx="1"/>
          </p:nvPr>
        </p:nvSpPr>
        <p:spPr>
          <a:xfrm>
            <a:off x="468344" y="1643050"/>
            <a:ext cx="8183880" cy="4714908"/>
          </a:xfrm>
        </p:spPr>
        <p:txBody>
          <a:bodyPr>
            <a:normAutofit lnSpcReduction="10000"/>
          </a:bodyPr>
          <a:lstStyle/>
          <a:p>
            <a:r>
              <a:rPr lang="ru-RU" sz="2000" b="1" dirty="0" smtClean="0">
                <a:solidFill>
                  <a:schemeClr val="tx1"/>
                </a:solidFill>
              </a:rPr>
              <a:t>Вдали темнеют тучи недовольно.</a:t>
            </a:r>
            <a:br>
              <a:rPr lang="ru-RU" sz="2000" b="1" dirty="0" smtClean="0">
                <a:solidFill>
                  <a:schemeClr val="tx1"/>
                </a:solidFill>
              </a:rPr>
            </a:br>
            <a:r>
              <a:rPr lang="ru-RU" sz="2000" b="1" dirty="0" smtClean="0">
                <a:solidFill>
                  <a:schemeClr val="tx1"/>
                </a:solidFill>
              </a:rPr>
              <a:t>Внизу - туман заплаканный стоит,</a:t>
            </a:r>
            <a:br>
              <a:rPr lang="ru-RU" sz="2000" b="1" dirty="0" smtClean="0">
                <a:solidFill>
                  <a:schemeClr val="tx1"/>
                </a:solidFill>
              </a:rPr>
            </a:br>
            <a:r>
              <a:rPr lang="ru-RU" sz="2000" b="1" dirty="0" smtClean="0">
                <a:solidFill>
                  <a:schemeClr val="tx1"/>
                </a:solidFill>
              </a:rPr>
              <a:t>И, как дитя, доверчиво, невольно,</a:t>
            </a:r>
            <a:br>
              <a:rPr lang="ru-RU" sz="2000" b="1" dirty="0" smtClean="0">
                <a:solidFill>
                  <a:schemeClr val="tx1"/>
                </a:solidFill>
              </a:rPr>
            </a:br>
            <a:r>
              <a:rPr lang="ru-RU" sz="2000" b="1" dirty="0" smtClean="0">
                <a:solidFill>
                  <a:schemeClr val="tx1"/>
                </a:solidFill>
              </a:rPr>
              <a:t>Он к солнцу тянет пальчики свои…</a:t>
            </a:r>
            <a:br>
              <a:rPr lang="ru-RU" sz="2000" b="1" dirty="0" smtClean="0">
                <a:solidFill>
                  <a:schemeClr val="tx1"/>
                </a:solidFill>
              </a:rPr>
            </a:br>
            <a:r>
              <a:rPr lang="ru-RU" sz="2000" b="1" dirty="0" smtClean="0">
                <a:solidFill>
                  <a:schemeClr val="tx1"/>
                </a:solidFill>
              </a:rPr>
              <a:t>Седые тучи морщатся спросонок,</a:t>
            </a:r>
            <a:br>
              <a:rPr lang="ru-RU" sz="2000" b="1" dirty="0" smtClean="0">
                <a:solidFill>
                  <a:schemeClr val="tx1"/>
                </a:solidFill>
              </a:rPr>
            </a:br>
            <a:r>
              <a:rPr lang="ru-RU" sz="2000" b="1" dirty="0" smtClean="0">
                <a:solidFill>
                  <a:schemeClr val="tx1"/>
                </a:solidFill>
              </a:rPr>
              <a:t>Слезятся их недобрые глаза…</a:t>
            </a:r>
          </a:p>
          <a:p>
            <a:r>
              <a:rPr lang="ru-RU" sz="2000" b="1" dirty="0" smtClean="0">
                <a:solidFill>
                  <a:schemeClr val="tx1"/>
                </a:solidFill>
              </a:rPr>
              <a:t>Где в году,</a:t>
            </a:r>
            <a:br>
              <a:rPr lang="ru-RU" sz="2000" b="1" dirty="0" smtClean="0">
                <a:solidFill>
                  <a:schemeClr val="tx1"/>
                </a:solidFill>
              </a:rPr>
            </a:br>
            <a:r>
              <a:rPr lang="ru-RU" sz="2000" b="1" dirty="0" smtClean="0">
                <a:solidFill>
                  <a:schemeClr val="tx1"/>
                </a:solidFill>
              </a:rPr>
              <a:t>По двести дней бураны</a:t>
            </a:r>
            <a:br>
              <a:rPr lang="ru-RU" sz="2000" b="1" dirty="0" smtClean="0">
                <a:solidFill>
                  <a:schemeClr val="tx1"/>
                </a:solidFill>
              </a:rPr>
            </a:br>
            <a:r>
              <a:rPr lang="ru-RU" sz="2000" b="1" dirty="0" smtClean="0">
                <a:solidFill>
                  <a:schemeClr val="tx1"/>
                </a:solidFill>
              </a:rPr>
              <a:t>Пляшут, как истошные шаманы,</a:t>
            </a:r>
            <a:br>
              <a:rPr lang="ru-RU" sz="2000" b="1" dirty="0" smtClean="0">
                <a:solidFill>
                  <a:schemeClr val="tx1"/>
                </a:solidFill>
              </a:rPr>
            </a:br>
            <a:r>
              <a:rPr lang="ru-RU" sz="2000" b="1" dirty="0" smtClean="0">
                <a:solidFill>
                  <a:schemeClr val="tx1"/>
                </a:solidFill>
              </a:rPr>
              <a:t>А ветра голодною волчицей</a:t>
            </a:r>
            <a:br>
              <a:rPr lang="ru-RU" sz="2000" b="1" dirty="0" smtClean="0">
                <a:solidFill>
                  <a:schemeClr val="tx1"/>
                </a:solidFill>
              </a:rPr>
            </a:br>
            <a:r>
              <a:rPr lang="ru-RU" sz="2000" b="1" dirty="0" smtClean="0">
                <a:solidFill>
                  <a:schemeClr val="tx1"/>
                </a:solidFill>
              </a:rPr>
              <a:t>Воют так, что даже и присниться</a:t>
            </a:r>
            <a:br>
              <a:rPr lang="ru-RU" sz="2000" b="1" dirty="0" smtClean="0">
                <a:solidFill>
                  <a:schemeClr val="tx1"/>
                </a:solidFill>
              </a:rPr>
            </a:br>
            <a:r>
              <a:rPr lang="ru-RU" sz="2000" b="1" dirty="0" smtClean="0">
                <a:solidFill>
                  <a:schemeClr val="tx1"/>
                </a:solidFill>
              </a:rPr>
              <a:t>Не всегда такое людям может… </a:t>
            </a:r>
          </a:p>
          <a:p>
            <a:r>
              <a:rPr lang="ru-RU" sz="2000" b="1" dirty="0" smtClean="0">
                <a:solidFill>
                  <a:schemeClr val="tx1"/>
                </a:solidFill>
              </a:rPr>
              <a:t>Полярной ночью, в ноябре,</a:t>
            </a:r>
            <a:br>
              <a:rPr lang="ru-RU" sz="2000" b="1" dirty="0" smtClean="0">
                <a:solidFill>
                  <a:schemeClr val="tx1"/>
                </a:solidFill>
              </a:rPr>
            </a:br>
            <a:r>
              <a:rPr lang="ru-RU" sz="2000" b="1" dirty="0" smtClean="0">
                <a:solidFill>
                  <a:schemeClr val="tx1"/>
                </a:solidFill>
              </a:rPr>
              <a:t>Метет, свистит пурга,</a:t>
            </a:r>
            <a:br>
              <a:rPr lang="ru-RU" sz="2000" b="1" dirty="0" smtClean="0">
                <a:solidFill>
                  <a:schemeClr val="tx1"/>
                </a:solidFill>
              </a:rPr>
            </a:br>
            <a:r>
              <a:rPr lang="ru-RU" sz="2000" b="1" dirty="0" smtClean="0">
                <a:solidFill>
                  <a:schemeClr val="tx1"/>
                </a:solidFill>
              </a:rPr>
              <a:t>Кладет снега - гора к горе,</a:t>
            </a:r>
            <a:br>
              <a:rPr lang="ru-RU" sz="2000" b="1" dirty="0" smtClean="0">
                <a:solidFill>
                  <a:schemeClr val="tx1"/>
                </a:solidFill>
              </a:rPr>
            </a:br>
            <a:r>
              <a:rPr lang="ru-RU" sz="2000" b="1" dirty="0" smtClean="0">
                <a:solidFill>
                  <a:schemeClr val="tx1"/>
                </a:solidFill>
              </a:rPr>
              <a:t>Глубинные снега… </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44" y="836712"/>
            <a:ext cx="8183880" cy="1224136"/>
          </a:xfrm>
        </p:spPr>
        <p:txBody>
          <a:bodyPr>
            <a:normAutofit fontScale="90000"/>
          </a:bodyPr>
          <a:lstStyle/>
          <a:p>
            <a:r>
              <a:rPr lang="ru-RU" sz="2700" i="1" dirty="0" smtClean="0">
                <a:solidFill>
                  <a:schemeClr val="tx1"/>
                </a:solidFill>
              </a:rPr>
              <a:t>Как климат влияет на речную сеть и количество озер в тундре?</a:t>
            </a:r>
            <a:r>
              <a:rPr lang="ru-RU" dirty="0" smtClean="0"/>
              <a:t/>
            </a:r>
            <a:br>
              <a:rPr lang="ru-RU" dirty="0" smtClean="0"/>
            </a:br>
            <a:endParaRPr lang="ru-RU" dirty="0"/>
          </a:p>
        </p:txBody>
      </p:sp>
      <p:sp>
        <p:nvSpPr>
          <p:cNvPr id="3" name="Текст 2"/>
          <p:cNvSpPr>
            <a:spLocks noGrp="1"/>
          </p:cNvSpPr>
          <p:nvPr>
            <p:ph type="body" idx="1"/>
          </p:nvPr>
        </p:nvSpPr>
        <p:spPr>
          <a:xfrm>
            <a:off x="468344" y="1772816"/>
            <a:ext cx="8183880" cy="4608512"/>
          </a:xfrm>
        </p:spPr>
        <p:txBody>
          <a:bodyPr>
            <a:normAutofit/>
          </a:bodyPr>
          <a:lstStyle/>
          <a:p>
            <a:r>
              <a:rPr lang="ru-RU" sz="2400" b="1" dirty="0" smtClean="0">
                <a:solidFill>
                  <a:schemeClr val="tx1"/>
                </a:solidFill>
              </a:rPr>
              <a:t>Голубая река, ледяная река!</a:t>
            </a:r>
            <a:br>
              <a:rPr lang="ru-RU" sz="2400" b="1" dirty="0" smtClean="0">
                <a:solidFill>
                  <a:schemeClr val="tx1"/>
                </a:solidFill>
              </a:rPr>
            </a:br>
            <a:r>
              <a:rPr lang="ru-RU" sz="2400" b="1" dirty="0" smtClean="0">
                <a:solidFill>
                  <a:schemeClr val="tx1"/>
                </a:solidFill>
              </a:rPr>
              <a:t>Все вы реки </a:t>
            </a:r>
            <a:r>
              <a:rPr lang="ru-RU" sz="2400" b="1" dirty="0" err="1" smtClean="0">
                <a:solidFill>
                  <a:schemeClr val="tx1"/>
                </a:solidFill>
              </a:rPr>
              <a:t>ямальские</a:t>
            </a:r>
            <a:r>
              <a:rPr lang="ru-RU" sz="2400" b="1" dirty="0" smtClean="0">
                <a:solidFill>
                  <a:schemeClr val="tx1"/>
                </a:solidFill>
              </a:rPr>
              <a:t> схожи на вид!</a:t>
            </a:r>
            <a:br>
              <a:rPr lang="ru-RU" sz="2400" b="1" dirty="0" smtClean="0">
                <a:solidFill>
                  <a:schemeClr val="tx1"/>
                </a:solidFill>
              </a:rPr>
            </a:br>
            <a:r>
              <a:rPr lang="ru-RU" sz="2400" b="1" dirty="0" smtClean="0">
                <a:solidFill>
                  <a:schemeClr val="tx1"/>
                </a:solidFill>
              </a:rPr>
              <a:t>Над бегучей волной серебро гребешка,</a:t>
            </a:r>
            <a:br>
              <a:rPr lang="ru-RU" sz="2400" b="1" dirty="0" smtClean="0">
                <a:solidFill>
                  <a:schemeClr val="tx1"/>
                </a:solidFill>
              </a:rPr>
            </a:br>
            <a:r>
              <a:rPr lang="ru-RU" sz="2400" b="1" dirty="0" smtClean="0">
                <a:solidFill>
                  <a:schemeClr val="tx1"/>
                </a:solidFill>
              </a:rPr>
              <a:t>И вода словно полымем белым горит.</a:t>
            </a:r>
          </a:p>
          <a:p>
            <a:r>
              <a:rPr lang="ru-RU" sz="2400" b="1" dirty="0" smtClean="0">
                <a:solidFill>
                  <a:schemeClr val="tx1"/>
                </a:solidFill>
              </a:rPr>
              <a:t>Окованы стужей, заплакали тучи небес,</a:t>
            </a:r>
            <a:br>
              <a:rPr lang="ru-RU" sz="2400" b="1" dirty="0" smtClean="0">
                <a:solidFill>
                  <a:schemeClr val="tx1"/>
                </a:solidFill>
              </a:rPr>
            </a:br>
            <a:r>
              <a:rPr lang="ru-RU" sz="2400" b="1" dirty="0" smtClean="0">
                <a:solidFill>
                  <a:schemeClr val="tx1"/>
                </a:solidFill>
              </a:rPr>
              <a:t>Их чистые слезы бегут по земле родниками.</a:t>
            </a:r>
            <a:br>
              <a:rPr lang="ru-RU" sz="2400" b="1" dirty="0" smtClean="0">
                <a:solidFill>
                  <a:schemeClr val="tx1"/>
                </a:solidFill>
              </a:rPr>
            </a:br>
            <a:r>
              <a:rPr lang="ru-RU" sz="2400" b="1" dirty="0" smtClean="0">
                <a:solidFill>
                  <a:schemeClr val="tx1"/>
                </a:solidFill>
              </a:rPr>
              <a:t>Ручьи голубые, сливаясь в могучую Обь,</a:t>
            </a:r>
            <a:br>
              <a:rPr lang="ru-RU" sz="2400" b="1" dirty="0" smtClean="0">
                <a:solidFill>
                  <a:schemeClr val="tx1"/>
                </a:solidFill>
              </a:rPr>
            </a:br>
            <a:r>
              <a:rPr lang="ru-RU" sz="2400" b="1" dirty="0" smtClean="0">
                <a:solidFill>
                  <a:schemeClr val="tx1"/>
                </a:solidFill>
              </a:rPr>
              <a:t>Спешат в океан, чтобы снова вспарить облаками.</a:t>
            </a:r>
          </a:p>
          <a:p>
            <a:r>
              <a:rPr lang="ru-RU" sz="2400" b="1" dirty="0" smtClean="0">
                <a:solidFill>
                  <a:schemeClr val="tx1"/>
                </a:solidFill>
              </a:rPr>
              <a:t>Бесконечная тундра</a:t>
            </a:r>
            <a:br>
              <a:rPr lang="ru-RU" sz="2400" b="1" dirty="0" smtClean="0">
                <a:solidFill>
                  <a:schemeClr val="tx1"/>
                </a:solidFill>
              </a:rPr>
            </a:br>
            <a:r>
              <a:rPr lang="ru-RU" sz="2400" b="1" dirty="0" smtClean="0">
                <a:solidFill>
                  <a:schemeClr val="tx1"/>
                </a:solidFill>
              </a:rPr>
              <a:t>Моя предо мною.</a:t>
            </a:r>
            <a:br>
              <a:rPr lang="ru-RU" sz="2400" b="1" dirty="0" smtClean="0">
                <a:solidFill>
                  <a:schemeClr val="tx1"/>
                </a:solidFill>
              </a:rPr>
            </a:br>
            <a:r>
              <a:rPr lang="ru-RU" sz="2400" b="1" dirty="0" smtClean="0">
                <a:solidFill>
                  <a:schemeClr val="tx1"/>
                </a:solidFill>
              </a:rPr>
              <a:t>Смотрит в мир голубыми глазами озер.</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44" y="692696"/>
            <a:ext cx="8183880" cy="1224136"/>
          </a:xfrm>
        </p:spPr>
        <p:txBody>
          <a:bodyPr>
            <a:normAutofit fontScale="90000"/>
          </a:bodyPr>
          <a:lstStyle/>
          <a:p>
            <a:pPr algn="ctr"/>
            <a:r>
              <a:rPr lang="ru-RU" sz="2200" dirty="0" smtClean="0">
                <a:solidFill>
                  <a:schemeClr val="tx1"/>
                </a:solidFill>
              </a:rPr>
              <a:t>Описаны в стихах Л. </a:t>
            </a:r>
            <a:r>
              <a:rPr lang="ru-RU" sz="2200" dirty="0" err="1" smtClean="0">
                <a:solidFill>
                  <a:schemeClr val="tx1"/>
                </a:solidFill>
              </a:rPr>
              <a:t>Лапцуя</a:t>
            </a:r>
            <a:r>
              <a:rPr lang="ru-RU" sz="2200" dirty="0" smtClean="0">
                <a:solidFill>
                  <a:schemeClr val="tx1"/>
                </a:solidFill>
              </a:rPr>
              <a:t> природные явления, характерные тундре. Назвать эти явления, прочитав стихотворения. Объяснить причины их проявления.</a:t>
            </a:r>
            <a:r>
              <a:rPr lang="ru-RU" dirty="0" smtClean="0"/>
              <a:t/>
            </a:r>
            <a:br>
              <a:rPr lang="ru-RU" dirty="0" smtClean="0"/>
            </a:br>
            <a:endParaRPr lang="ru-RU" dirty="0"/>
          </a:p>
        </p:txBody>
      </p:sp>
      <p:sp>
        <p:nvSpPr>
          <p:cNvPr id="3" name="Текст 2"/>
          <p:cNvSpPr>
            <a:spLocks noGrp="1"/>
          </p:cNvSpPr>
          <p:nvPr>
            <p:ph type="body" idx="1"/>
          </p:nvPr>
        </p:nvSpPr>
        <p:spPr>
          <a:xfrm>
            <a:off x="468344" y="1628800"/>
            <a:ext cx="8183880" cy="5544616"/>
          </a:xfrm>
        </p:spPr>
        <p:txBody>
          <a:bodyPr>
            <a:normAutofit fontScale="70000" lnSpcReduction="20000"/>
          </a:bodyPr>
          <a:lstStyle/>
          <a:p>
            <a:r>
              <a:rPr lang="ru-RU" sz="2600" b="1" dirty="0" smtClean="0">
                <a:solidFill>
                  <a:schemeClr val="tx1"/>
                </a:solidFill>
              </a:rPr>
              <a:t>…Куражится тундра…</a:t>
            </a:r>
            <a:br>
              <a:rPr lang="ru-RU" sz="2600" b="1" dirty="0" smtClean="0">
                <a:solidFill>
                  <a:schemeClr val="tx1"/>
                </a:solidFill>
              </a:rPr>
            </a:br>
            <a:r>
              <a:rPr lang="ru-RU" sz="2600" b="1" dirty="0" smtClean="0">
                <a:solidFill>
                  <a:schemeClr val="tx1"/>
                </a:solidFill>
              </a:rPr>
              <a:t>Дело к осени, брат, наплывает шуга.</a:t>
            </a:r>
            <a:br>
              <a:rPr lang="ru-RU" sz="2600" b="1" dirty="0" smtClean="0">
                <a:solidFill>
                  <a:schemeClr val="tx1"/>
                </a:solidFill>
              </a:rPr>
            </a:br>
            <a:r>
              <a:rPr lang="ru-RU" sz="2600" b="1" dirty="0" smtClean="0">
                <a:solidFill>
                  <a:schemeClr val="tx1"/>
                </a:solidFill>
              </a:rPr>
              <a:t>Мерзлота моя, словно гагара, пестра.</a:t>
            </a:r>
            <a:br>
              <a:rPr lang="ru-RU" sz="2600" b="1" dirty="0" smtClean="0">
                <a:solidFill>
                  <a:schemeClr val="tx1"/>
                </a:solidFill>
              </a:rPr>
            </a:br>
            <a:r>
              <a:rPr lang="ru-RU" sz="2600" b="1" dirty="0" smtClean="0">
                <a:solidFill>
                  <a:schemeClr val="tx1"/>
                </a:solidFill>
              </a:rPr>
              <a:t>Скоро здесь долговечные лягут снега, -</a:t>
            </a:r>
          </a:p>
          <a:p>
            <a:r>
              <a:rPr lang="ru-RU" sz="2600" b="1" dirty="0" smtClean="0">
                <a:solidFill>
                  <a:schemeClr val="tx1"/>
                </a:solidFill>
              </a:rPr>
              <a:t>Мелькнет совой короткий зимний день</a:t>
            </a:r>
            <a:br>
              <a:rPr lang="ru-RU" sz="2600" b="1" dirty="0" smtClean="0">
                <a:solidFill>
                  <a:schemeClr val="tx1"/>
                </a:solidFill>
              </a:rPr>
            </a:br>
            <a:r>
              <a:rPr lang="ru-RU" sz="2600" b="1" dirty="0" smtClean="0">
                <a:solidFill>
                  <a:schemeClr val="tx1"/>
                </a:solidFill>
              </a:rPr>
              <a:t>Там, за холмами, и в сугробы канет ,</a:t>
            </a:r>
            <a:br>
              <a:rPr lang="ru-RU" sz="2600" b="1" dirty="0" smtClean="0">
                <a:solidFill>
                  <a:schemeClr val="tx1"/>
                </a:solidFill>
              </a:rPr>
            </a:br>
            <a:r>
              <a:rPr lang="ru-RU" sz="2600" b="1" dirty="0" smtClean="0">
                <a:solidFill>
                  <a:schemeClr val="tx1"/>
                </a:solidFill>
              </a:rPr>
              <a:t>Откуда Солнце краем глаза глянет</a:t>
            </a:r>
            <a:br>
              <a:rPr lang="ru-RU" sz="2600" b="1" dirty="0" smtClean="0">
                <a:solidFill>
                  <a:schemeClr val="tx1"/>
                </a:solidFill>
              </a:rPr>
            </a:br>
            <a:r>
              <a:rPr lang="ru-RU" sz="2600" b="1" dirty="0" smtClean="0">
                <a:solidFill>
                  <a:schemeClr val="tx1"/>
                </a:solidFill>
              </a:rPr>
              <a:t>И спрячется, опять в ночную тень</a:t>
            </a:r>
            <a:br>
              <a:rPr lang="ru-RU" sz="2600" b="1" dirty="0" smtClean="0">
                <a:solidFill>
                  <a:schemeClr val="tx1"/>
                </a:solidFill>
              </a:rPr>
            </a:br>
            <a:r>
              <a:rPr lang="ru-RU" sz="2600" b="1" dirty="0" smtClean="0">
                <a:solidFill>
                  <a:schemeClr val="tx1"/>
                </a:solidFill>
              </a:rPr>
              <a:t>Ему зимой подняться в небо лень.</a:t>
            </a:r>
            <a:br>
              <a:rPr lang="ru-RU" sz="2600" b="1" dirty="0" smtClean="0">
                <a:solidFill>
                  <a:schemeClr val="tx1"/>
                </a:solidFill>
              </a:rPr>
            </a:br>
            <a:r>
              <a:rPr lang="ru-RU" sz="2600" b="1" dirty="0" smtClean="0">
                <a:solidFill>
                  <a:schemeClr val="tx1"/>
                </a:solidFill>
              </a:rPr>
              <a:t>Полярные ночи летят без оглядки, </a:t>
            </a:r>
            <a:br>
              <a:rPr lang="ru-RU" sz="2600" b="1" dirty="0" smtClean="0">
                <a:solidFill>
                  <a:schemeClr val="tx1"/>
                </a:solidFill>
              </a:rPr>
            </a:br>
            <a:r>
              <a:rPr lang="ru-RU" sz="2600" b="1" dirty="0" smtClean="0">
                <a:solidFill>
                  <a:schemeClr val="tx1"/>
                </a:solidFill>
              </a:rPr>
              <a:t>Один за другим поглощая рассвет,</a:t>
            </a:r>
            <a:br>
              <a:rPr lang="ru-RU" sz="2600" b="1" dirty="0" smtClean="0">
                <a:solidFill>
                  <a:schemeClr val="tx1"/>
                </a:solidFill>
              </a:rPr>
            </a:br>
            <a:r>
              <a:rPr lang="ru-RU" sz="2600" b="1" dirty="0" smtClean="0">
                <a:solidFill>
                  <a:schemeClr val="tx1"/>
                </a:solidFill>
              </a:rPr>
              <a:t>И в снег зарываются дни - куропатки,</a:t>
            </a:r>
            <a:br>
              <a:rPr lang="ru-RU" sz="2600" b="1" dirty="0" smtClean="0">
                <a:solidFill>
                  <a:schemeClr val="tx1"/>
                </a:solidFill>
              </a:rPr>
            </a:br>
            <a:r>
              <a:rPr lang="ru-RU" sz="2600" b="1" dirty="0" smtClean="0">
                <a:solidFill>
                  <a:schemeClr val="tx1"/>
                </a:solidFill>
              </a:rPr>
              <a:t>Да так, что и с неба не виден их след. </a:t>
            </a:r>
          </a:p>
          <a:p>
            <a:r>
              <a:rPr lang="ru-RU" sz="2600" b="1" dirty="0" smtClean="0">
                <a:solidFill>
                  <a:schemeClr val="tx1"/>
                </a:solidFill>
              </a:rPr>
              <a:t>Словно сторож, ночью и днем</a:t>
            </a:r>
            <a:br>
              <a:rPr lang="ru-RU" sz="2600" b="1" dirty="0" smtClean="0">
                <a:solidFill>
                  <a:schemeClr val="tx1"/>
                </a:solidFill>
              </a:rPr>
            </a:br>
            <a:r>
              <a:rPr lang="ru-RU" sz="2600" b="1" dirty="0" smtClean="0">
                <a:solidFill>
                  <a:schemeClr val="tx1"/>
                </a:solidFill>
              </a:rPr>
              <a:t>Бродит, бродит солнце над тундрой,</a:t>
            </a:r>
            <a:br>
              <a:rPr lang="ru-RU" sz="2600" b="1" dirty="0" smtClean="0">
                <a:solidFill>
                  <a:schemeClr val="tx1"/>
                </a:solidFill>
              </a:rPr>
            </a:br>
            <a:r>
              <a:rPr lang="ru-RU" sz="2600" b="1" dirty="0" smtClean="0">
                <a:solidFill>
                  <a:schemeClr val="tx1"/>
                </a:solidFill>
              </a:rPr>
              <a:t>И порой не сразу поймем</a:t>
            </a:r>
            <a:br>
              <a:rPr lang="ru-RU" sz="2600" b="1" dirty="0" smtClean="0">
                <a:solidFill>
                  <a:schemeClr val="tx1"/>
                </a:solidFill>
              </a:rPr>
            </a:br>
            <a:r>
              <a:rPr lang="ru-RU" sz="2600" b="1" dirty="0" smtClean="0">
                <a:solidFill>
                  <a:schemeClr val="tx1"/>
                </a:solidFill>
              </a:rPr>
              <a:t>То ли вечер, а то ли утро…</a:t>
            </a:r>
            <a:br>
              <a:rPr lang="ru-RU" sz="2600" b="1" dirty="0" smtClean="0">
                <a:solidFill>
                  <a:schemeClr val="tx1"/>
                </a:solidFill>
              </a:rPr>
            </a:br>
            <a:r>
              <a:rPr lang="ru-RU" sz="2600" b="1" dirty="0" smtClean="0">
                <a:solidFill>
                  <a:schemeClr val="tx1"/>
                </a:solidFill>
              </a:rPr>
              <a:t>Поднимает солнце весна</a:t>
            </a:r>
            <a:br>
              <a:rPr lang="ru-RU" sz="2600" b="1" dirty="0" smtClean="0">
                <a:solidFill>
                  <a:schemeClr val="tx1"/>
                </a:solidFill>
              </a:rPr>
            </a:br>
            <a:r>
              <a:rPr lang="ru-RU" sz="2600" b="1" dirty="0" smtClean="0">
                <a:solidFill>
                  <a:schemeClr val="tx1"/>
                </a:solidFill>
              </a:rPr>
              <a:t>На высокую эту орбиту.</a:t>
            </a:r>
            <a:br>
              <a:rPr lang="ru-RU" sz="2600" b="1" dirty="0" smtClean="0">
                <a:solidFill>
                  <a:schemeClr val="tx1"/>
                </a:solidFill>
              </a:rPr>
            </a:br>
            <a:r>
              <a:rPr lang="ru-RU" sz="2600" b="1" dirty="0" smtClean="0">
                <a:solidFill>
                  <a:schemeClr val="tx1"/>
                </a:solidFill>
              </a:rPr>
              <a:t>Тундра!</a:t>
            </a:r>
            <a:br>
              <a:rPr lang="ru-RU" sz="2600" b="1" dirty="0" smtClean="0">
                <a:solidFill>
                  <a:schemeClr val="tx1"/>
                </a:solidFill>
              </a:rPr>
            </a:br>
            <a:r>
              <a:rPr lang="ru-RU" sz="2600" b="1" dirty="0" smtClean="0">
                <a:solidFill>
                  <a:schemeClr val="tx1"/>
                </a:solidFill>
              </a:rPr>
              <a:t>Кажется, что она</a:t>
            </a:r>
            <a:br>
              <a:rPr lang="ru-RU" sz="2600" b="1" dirty="0" smtClean="0">
                <a:solidFill>
                  <a:schemeClr val="tx1"/>
                </a:solidFill>
              </a:rPr>
            </a:br>
            <a:r>
              <a:rPr lang="ru-RU" sz="2600" b="1" dirty="0" smtClean="0">
                <a:solidFill>
                  <a:schemeClr val="tx1"/>
                </a:solidFill>
              </a:rPr>
              <a:t>Белой шкурой оленя покрыта.</a:t>
            </a:r>
            <a:br>
              <a:rPr lang="ru-RU" sz="2600" b="1" dirty="0" smtClean="0">
                <a:solidFill>
                  <a:schemeClr val="tx1"/>
                </a:solidFill>
              </a:rPr>
            </a:br>
            <a:endParaRPr lang="ru-RU" sz="2600" b="1" dirty="0" smtClean="0">
              <a:solidFill>
                <a:schemeClr val="tx1"/>
              </a:solidFill>
            </a:endParaRP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44" y="692696"/>
            <a:ext cx="8183880" cy="720080"/>
          </a:xfrm>
        </p:spPr>
        <p:txBody>
          <a:bodyPr>
            <a:normAutofit fontScale="90000"/>
          </a:bodyPr>
          <a:lstStyle/>
          <a:p>
            <a:pPr algn="ctr"/>
            <a:r>
              <a:rPr lang="ru-RU" sz="2700" i="1" dirty="0" smtClean="0">
                <a:solidFill>
                  <a:schemeClr val="tx1"/>
                </a:solidFill>
              </a:rPr>
              <a:t>О каком явлении идет речь?</a:t>
            </a:r>
            <a:r>
              <a:rPr lang="ru-RU" dirty="0" smtClean="0"/>
              <a:t/>
            </a:r>
            <a:br>
              <a:rPr lang="ru-RU" dirty="0" smtClean="0"/>
            </a:br>
            <a:endParaRPr lang="ru-RU" dirty="0"/>
          </a:p>
        </p:txBody>
      </p:sp>
      <p:sp>
        <p:nvSpPr>
          <p:cNvPr id="3" name="Текст 2"/>
          <p:cNvSpPr>
            <a:spLocks noGrp="1"/>
          </p:cNvSpPr>
          <p:nvPr>
            <p:ph type="body" idx="1"/>
          </p:nvPr>
        </p:nvSpPr>
        <p:spPr>
          <a:xfrm>
            <a:off x="468344" y="1340768"/>
            <a:ext cx="8183880" cy="5184576"/>
          </a:xfrm>
        </p:spPr>
        <p:txBody>
          <a:bodyPr/>
          <a:lstStyle/>
          <a:p>
            <a:r>
              <a:rPr lang="ru-RU" sz="2800" b="1" dirty="0" smtClean="0">
                <a:solidFill>
                  <a:schemeClr val="tx1"/>
                </a:solidFill>
              </a:rPr>
              <a:t>Когда полярным вечером весенним</a:t>
            </a:r>
            <a:br>
              <a:rPr lang="ru-RU" sz="2800" b="1" dirty="0" smtClean="0">
                <a:solidFill>
                  <a:schemeClr val="tx1"/>
                </a:solidFill>
              </a:rPr>
            </a:br>
            <a:r>
              <a:rPr lang="ru-RU" sz="2800" b="1" dirty="0" smtClean="0">
                <a:solidFill>
                  <a:schemeClr val="tx1"/>
                </a:solidFill>
              </a:rPr>
              <a:t>Даль загоралась тысячью цветов,</a:t>
            </a:r>
            <a:br>
              <a:rPr lang="ru-RU" sz="2800" b="1" dirty="0" smtClean="0">
                <a:solidFill>
                  <a:schemeClr val="tx1"/>
                </a:solidFill>
              </a:rPr>
            </a:br>
            <a:r>
              <a:rPr lang="ru-RU" sz="2800" b="1" dirty="0" smtClean="0">
                <a:solidFill>
                  <a:schemeClr val="tx1"/>
                </a:solidFill>
              </a:rPr>
              <a:t>Свет вспыхивая - то красен, то лилов, </a:t>
            </a:r>
            <a:br>
              <a:rPr lang="ru-RU" sz="2800" b="1" dirty="0" smtClean="0">
                <a:solidFill>
                  <a:schemeClr val="tx1"/>
                </a:solidFill>
              </a:rPr>
            </a:br>
            <a:r>
              <a:rPr lang="ru-RU" sz="2800" b="1" dirty="0" smtClean="0">
                <a:solidFill>
                  <a:schemeClr val="tx1"/>
                </a:solidFill>
              </a:rPr>
              <a:t>Казалось мне, что это покрывало</a:t>
            </a:r>
            <a:br>
              <a:rPr lang="ru-RU" sz="2800" b="1" dirty="0" smtClean="0">
                <a:solidFill>
                  <a:schemeClr val="tx1"/>
                </a:solidFill>
              </a:rPr>
            </a:br>
            <a:r>
              <a:rPr lang="ru-RU" sz="2800" b="1" dirty="0" smtClean="0">
                <a:solidFill>
                  <a:schemeClr val="tx1"/>
                </a:solidFill>
              </a:rPr>
              <a:t>С девичьих кос каштановых упало;</a:t>
            </a:r>
            <a:br>
              <a:rPr lang="ru-RU" sz="2800" b="1" dirty="0" smtClean="0">
                <a:solidFill>
                  <a:schemeClr val="tx1"/>
                </a:solidFill>
              </a:rPr>
            </a:br>
            <a:r>
              <a:rPr lang="ru-RU" sz="2800" b="1" dirty="0" smtClean="0">
                <a:solidFill>
                  <a:schemeClr val="tx1"/>
                </a:solidFill>
              </a:rPr>
              <a:t>Оно перед взором свесилось моим,</a:t>
            </a:r>
            <a:br>
              <a:rPr lang="ru-RU" sz="2800" b="1" dirty="0" smtClean="0">
                <a:solidFill>
                  <a:schemeClr val="tx1"/>
                </a:solidFill>
              </a:rPr>
            </a:br>
            <a:r>
              <a:rPr lang="ru-RU" sz="2800" b="1" dirty="0" smtClean="0">
                <a:solidFill>
                  <a:schemeClr val="tx1"/>
                </a:solidFill>
              </a:rPr>
              <a:t>Все в ярких блестках, в радугах багровых,</a:t>
            </a:r>
            <a:br>
              <a:rPr lang="ru-RU" sz="2800" b="1" dirty="0" smtClean="0">
                <a:solidFill>
                  <a:schemeClr val="tx1"/>
                </a:solidFill>
              </a:rPr>
            </a:br>
            <a:r>
              <a:rPr lang="ru-RU" sz="2800" b="1" dirty="0" smtClean="0">
                <a:solidFill>
                  <a:schemeClr val="tx1"/>
                </a:solidFill>
              </a:rPr>
              <a:t>И, рот раскрыв, я любовался им</a:t>
            </a:r>
            <a:br>
              <a:rPr lang="ru-RU" sz="2800" b="1" dirty="0" smtClean="0">
                <a:solidFill>
                  <a:schemeClr val="tx1"/>
                </a:solidFill>
              </a:rPr>
            </a:br>
            <a:r>
              <a:rPr lang="ru-RU" sz="2800" b="1" dirty="0" smtClean="0">
                <a:solidFill>
                  <a:schemeClr val="tx1"/>
                </a:solidFill>
              </a:rPr>
              <a:t>На фоне красок Севера суровых.</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22313" y="332656"/>
            <a:ext cx="7772400" cy="5976664"/>
          </a:xfrm>
        </p:spPr>
        <p:txBody>
          <a:bodyPr>
            <a:normAutofit fontScale="90000"/>
          </a:bodyPr>
          <a:lstStyle/>
          <a:p>
            <a:pPr algn="r"/>
            <a:r>
              <a:rPr lang="ru-RU" sz="2800" i="1" dirty="0" smtClean="0"/>
              <a:t/>
            </a:r>
            <a:br>
              <a:rPr lang="ru-RU" sz="2800" i="1" dirty="0" smtClean="0"/>
            </a:br>
            <a:r>
              <a:rPr lang="ru-RU" sz="2800" i="1" dirty="0" smtClean="0"/>
              <a:t/>
            </a:r>
            <a:br>
              <a:rPr lang="ru-RU" sz="2800" i="1" dirty="0" smtClean="0"/>
            </a:br>
            <a:r>
              <a:rPr lang="ru-RU" sz="4900" b="1" i="1" dirty="0" smtClean="0">
                <a:solidFill>
                  <a:srgbClr val="002060"/>
                </a:solidFill>
              </a:rPr>
              <a:t>Географии основы</a:t>
            </a:r>
            <a:r>
              <a:rPr lang="ru-RU" sz="4900" b="1" dirty="0" smtClean="0">
                <a:solidFill>
                  <a:srgbClr val="002060"/>
                </a:solidFill>
              </a:rPr>
              <a:t/>
            </a:r>
            <a:br>
              <a:rPr lang="ru-RU" sz="4900" b="1" dirty="0" smtClean="0">
                <a:solidFill>
                  <a:srgbClr val="002060"/>
                </a:solidFill>
              </a:rPr>
            </a:br>
            <a:r>
              <a:rPr lang="ru-RU" sz="4900" b="1" i="1" dirty="0" smtClean="0">
                <a:solidFill>
                  <a:srgbClr val="002060"/>
                </a:solidFill>
              </a:rPr>
              <a:t>Заставляют стать поэтом!</a:t>
            </a:r>
            <a:r>
              <a:rPr lang="ru-RU" sz="4900" b="1" dirty="0" smtClean="0">
                <a:solidFill>
                  <a:srgbClr val="002060"/>
                </a:solidFill>
              </a:rPr>
              <a:t/>
            </a:r>
            <a:br>
              <a:rPr lang="ru-RU" sz="4900" b="1" dirty="0" smtClean="0">
                <a:solidFill>
                  <a:srgbClr val="002060"/>
                </a:solidFill>
              </a:rPr>
            </a:br>
            <a:r>
              <a:rPr lang="ru-RU" sz="4900" b="1" i="1" dirty="0" smtClean="0">
                <a:solidFill>
                  <a:srgbClr val="002060"/>
                </a:solidFill>
              </a:rPr>
              <a:t>Не опишешь тусклым словом</a:t>
            </a:r>
            <a:r>
              <a:rPr lang="ru-RU" sz="4900" b="1" dirty="0" smtClean="0">
                <a:solidFill>
                  <a:srgbClr val="002060"/>
                </a:solidFill>
              </a:rPr>
              <a:t/>
            </a:r>
            <a:br>
              <a:rPr lang="ru-RU" sz="4900" b="1" dirty="0" smtClean="0">
                <a:solidFill>
                  <a:srgbClr val="002060"/>
                </a:solidFill>
              </a:rPr>
            </a:br>
            <a:r>
              <a:rPr lang="ru-RU" sz="4900" b="1" i="1" dirty="0" smtClean="0">
                <a:solidFill>
                  <a:srgbClr val="002060"/>
                </a:solidFill>
              </a:rPr>
              <a:t>Нашу яркую планету…</a:t>
            </a:r>
            <a:r>
              <a:rPr lang="ru-RU" sz="4900" b="1" dirty="0" smtClean="0">
                <a:solidFill>
                  <a:srgbClr val="002060"/>
                </a:solidFill>
              </a:rPr>
              <a:t/>
            </a:r>
            <a:br>
              <a:rPr lang="ru-RU" sz="4900" b="1" dirty="0" smtClean="0">
                <a:solidFill>
                  <a:srgbClr val="002060"/>
                </a:solidFill>
              </a:rPr>
            </a:br>
            <a:r>
              <a:rPr lang="ru-RU" sz="4900" b="1" dirty="0" smtClean="0">
                <a:solidFill>
                  <a:srgbClr val="002060"/>
                </a:solidFill>
              </a:rPr>
              <a:t>И.И. Ландо </a:t>
            </a:r>
            <a:r>
              <a:rPr lang="ru-RU" sz="3600" dirty="0" smtClean="0"/>
              <a:t/>
            </a:r>
            <a:br>
              <a:rPr lang="ru-RU" sz="3600" dirty="0" smtClean="0"/>
            </a:br>
            <a:endParaRPr lang="ru-RU" sz="3600" dirty="0"/>
          </a:p>
        </p:txBody>
      </p:sp>
      <p:sp>
        <p:nvSpPr>
          <p:cNvPr id="5" name="Текст 4"/>
          <p:cNvSpPr>
            <a:spLocks noGrp="1"/>
          </p:cNvSpPr>
          <p:nvPr>
            <p:ph type="body" idx="1"/>
          </p:nvPr>
        </p:nvSpPr>
        <p:spPr>
          <a:xfrm flipV="1">
            <a:off x="722313" y="811514"/>
            <a:ext cx="7772400" cy="45719"/>
          </a:xfrm>
        </p:spPr>
        <p:txBody>
          <a:bodyPr>
            <a:normAutofit fontScale="25000" lnSpcReduction="20000"/>
          </a:bodyPr>
          <a:lstStyle/>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1026" name="Picture 2" descr="C:\Users\Директор\Pictures\foto-severnogo-sijanija07-540x360.jpg"/>
          <p:cNvPicPr>
            <a:picLocks noChangeAspect="1" noChangeArrowheads="1"/>
          </p:cNvPicPr>
          <p:nvPr/>
        </p:nvPicPr>
        <p:blipFill>
          <a:blip r:embed="rId2" cstate="print"/>
          <a:srcRect/>
          <a:stretch>
            <a:fillRect/>
          </a:stretch>
        </p:blipFill>
        <p:spPr bwMode="auto">
          <a:xfrm>
            <a:off x="179512" y="188641"/>
            <a:ext cx="4392488" cy="3312367"/>
          </a:xfrm>
          <a:prstGeom prst="rect">
            <a:avLst/>
          </a:prstGeom>
          <a:noFill/>
        </p:spPr>
      </p:pic>
      <p:pic>
        <p:nvPicPr>
          <p:cNvPr id="1027" name="Picture 3" descr="C:\Users\Директор\Pictures\foto-severnogo-sijanija09-540x359.jpg"/>
          <p:cNvPicPr>
            <a:picLocks noChangeAspect="1" noChangeArrowheads="1"/>
          </p:cNvPicPr>
          <p:nvPr/>
        </p:nvPicPr>
        <p:blipFill>
          <a:blip r:embed="rId3" cstate="print"/>
          <a:srcRect/>
          <a:stretch>
            <a:fillRect/>
          </a:stretch>
        </p:blipFill>
        <p:spPr bwMode="auto">
          <a:xfrm>
            <a:off x="4644008" y="188640"/>
            <a:ext cx="4320480" cy="3312368"/>
          </a:xfrm>
          <a:prstGeom prst="rect">
            <a:avLst/>
          </a:prstGeom>
          <a:noFill/>
        </p:spPr>
      </p:pic>
      <p:pic>
        <p:nvPicPr>
          <p:cNvPr id="1028" name="Picture 4" descr="C:\Users\Директор\Pictures\foto-severnogo-sijanija10-540x360.jpg"/>
          <p:cNvPicPr>
            <a:picLocks noChangeAspect="1" noChangeArrowheads="1"/>
          </p:cNvPicPr>
          <p:nvPr/>
        </p:nvPicPr>
        <p:blipFill>
          <a:blip r:embed="rId4" cstate="print"/>
          <a:srcRect/>
          <a:stretch>
            <a:fillRect/>
          </a:stretch>
        </p:blipFill>
        <p:spPr bwMode="auto">
          <a:xfrm>
            <a:off x="179512" y="3631332"/>
            <a:ext cx="4392488" cy="3038028"/>
          </a:xfrm>
          <a:prstGeom prst="rect">
            <a:avLst/>
          </a:prstGeom>
          <a:noFill/>
        </p:spPr>
      </p:pic>
      <p:pic>
        <p:nvPicPr>
          <p:cNvPr id="1029" name="Picture 5" descr="C:\Users\Директор\Pictures\foto-severnogo-sijanija08-540x822.jpg"/>
          <p:cNvPicPr>
            <a:picLocks noChangeAspect="1" noChangeArrowheads="1"/>
          </p:cNvPicPr>
          <p:nvPr/>
        </p:nvPicPr>
        <p:blipFill>
          <a:blip r:embed="rId5" cstate="print"/>
          <a:srcRect/>
          <a:stretch>
            <a:fillRect/>
          </a:stretch>
        </p:blipFill>
        <p:spPr bwMode="auto">
          <a:xfrm>
            <a:off x="4638745" y="3645024"/>
            <a:ext cx="4325743" cy="302433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44" y="476672"/>
            <a:ext cx="8183880" cy="1152128"/>
          </a:xfrm>
        </p:spPr>
        <p:txBody>
          <a:bodyPr>
            <a:normAutofit/>
          </a:bodyPr>
          <a:lstStyle/>
          <a:p>
            <a:pPr algn="ctr"/>
            <a:r>
              <a:rPr lang="ru-RU" sz="3100" i="1" dirty="0" smtClean="0">
                <a:solidFill>
                  <a:schemeClr val="tx1"/>
                </a:solidFill>
              </a:rPr>
              <a:t>Описать растительный мир тундры.</a:t>
            </a:r>
            <a:r>
              <a:rPr lang="ru-RU" dirty="0" smtClean="0"/>
              <a:t/>
            </a:r>
            <a:br>
              <a:rPr lang="ru-RU" dirty="0" smtClean="0"/>
            </a:br>
            <a:endParaRPr lang="ru-RU" dirty="0"/>
          </a:p>
        </p:txBody>
      </p:sp>
      <p:sp>
        <p:nvSpPr>
          <p:cNvPr id="3" name="Текст 2"/>
          <p:cNvSpPr>
            <a:spLocks noGrp="1"/>
          </p:cNvSpPr>
          <p:nvPr>
            <p:ph type="body" idx="1"/>
          </p:nvPr>
        </p:nvSpPr>
        <p:spPr>
          <a:xfrm>
            <a:off x="468344" y="1412776"/>
            <a:ext cx="8183880" cy="5256584"/>
          </a:xfrm>
        </p:spPr>
        <p:txBody>
          <a:bodyPr/>
          <a:lstStyle/>
          <a:p>
            <a:r>
              <a:rPr lang="ru-RU" sz="2400" b="1" dirty="0" smtClean="0">
                <a:solidFill>
                  <a:schemeClr val="tx1"/>
                </a:solidFill>
              </a:rPr>
              <a:t>Там в ягельной простерлась пастушья страна -</a:t>
            </a:r>
            <a:br>
              <a:rPr lang="ru-RU" sz="2400" b="1" dirty="0" smtClean="0">
                <a:solidFill>
                  <a:schemeClr val="tx1"/>
                </a:solidFill>
              </a:rPr>
            </a:br>
            <a:r>
              <a:rPr lang="ru-RU" sz="2400" b="1" dirty="0" smtClean="0">
                <a:solidFill>
                  <a:schemeClr val="tx1"/>
                </a:solidFill>
              </a:rPr>
              <a:t>Стада, словно волны, то буйствуют, то отдыхают.</a:t>
            </a:r>
          </a:p>
          <a:p>
            <a:r>
              <a:rPr lang="ru-RU" sz="2400" b="1" dirty="0" smtClean="0">
                <a:solidFill>
                  <a:schemeClr val="tx1"/>
                </a:solidFill>
              </a:rPr>
              <a:t>Но нигде не встретить леса или рощи,</a:t>
            </a:r>
            <a:br>
              <a:rPr lang="ru-RU" sz="2400" b="1" dirty="0" smtClean="0">
                <a:solidFill>
                  <a:schemeClr val="tx1"/>
                </a:solidFill>
              </a:rPr>
            </a:br>
            <a:r>
              <a:rPr lang="ru-RU" sz="2400" b="1" dirty="0" smtClean="0">
                <a:solidFill>
                  <a:schemeClr val="tx1"/>
                </a:solidFill>
              </a:rPr>
              <a:t>Лишь торчат сугробы вдоль болотных кочек</a:t>
            </a:r>
            <a:br>
              <a:rPr lang="ru-RU" sz="2400" b="1" dirty="0" smtClean="0">
                <a:solidFill>
                  <a:schemeClr val="tx1"/>
                </a:solidFill>
              </a:rPr>
            </a:br>
            <a:r>
              <a:rPr lang="ru-RU" sz="2400" b="1" dirty="0" smtClean="0">
                <a:solidFill>
                  <a:schemeClr val="tx1"/>
                </a:solidFill>
              </a:rPr>
              <a:t>Да в снегу кустарник борозду полощет.</a:t>
            </a:r>
          </a:p>
          <a:p>
            <a:r>
              <a:rPr lang="ru-RU" sz="2400" b="1" dirty="0" smtClean="0">
                <a:solidFill>
                  <a:schemeClr val="tx1"/>
                </a:solidFill>
              </a:rPr>
              <a:t>С яростной пургою лишь ерник поспорит…</a:t>
            </a:r>
          </a:p>
          <a:p>
            <a:r>
              <a:rPr lang="ru-RU" sz="2400" b="1" dirty="0" smtClean="0">
                <a:solidFill>
                  <a:schemeClr val="tx1"/>
                </a:solidFill>
              </a:rPr>
              <a:t>По склонам ложбинок и впадин</a:t>
            </a:r>
            <a:br>
              <a:rPr lang="ru-RU" sz="2400" b="1" dirty="0" smtClean="0">
                <a:solidFill>
                  <a:schemeClr val="tx1"/>
                </a:solidFill>
              </a:rPr>
            </a:br>
            <a:r>
              <a:rPr lang="ru-RU" sz="2400" b="1" dirty="0" smtClean="0">
                <a:solidFill>
                  <a:schemeClr val="tx1"/>
                </a:solidFill>
              </a:rPr>
              <a:t>На ночках - веселый наряд.</a:t>
            </a:r>
            <a:br>
              <a:rPr lang="ru-RU" sz="2400" b="1" dirty="0" smtClean="0">
                <a:solidFill>
                  <a:schemeClr val="tx1"/>
                </a:solidFill>
              </a:rPr>
            </a:br>
            <a:r>
              <a:rPr lang="ru-RU" sz="2400" b="1" dirty="0" smtClean="0">
                <a:solidFill>
                  <a:schemeClr val="tx1"/>
                </a:solidFill>
              </a:rPr>
              <a:t>Березок зеленые пряди</a:t>
            </a:r>
            <a:br>
              <a:rPr lang="ru-RU" sz="2400" b="1" dirty="0" smtClean="0">
                <a:solidFill>
                  <a:schemeClr val="tx1"/>
                </a:solidFill>
              </a:rPr>
            </a:br>
            <a:r>
              <a:rPr lang="ru-RU" sz="2400" b="1" dirty="0" smtClean="0">
                <a:solidFill>
                  <a:schemeClr val="tx1"/>
                </a:solidFill>
              </a:rPr>
              <a:t>Над самой землею висят…</a:t>
            </a:r>
            <a:br>
              <a:rPr lang="ru-RU" sz="2400" b="1" dirty="0" smtClean="0">
                <a:solidFill>
                  <a:schemeClr val="tx1"/>
                </a:solidFill>
              </a:rPr>
            </a:br>
            <a:r>
              <a:rPr lang="ru-RU" sz="2400" b="1" dirty="0" smtClean="0">
                <a:solidFill>
                  <a:schemeClr val="tx1"/>
                </a:solidFill>
              </a:rPr>
              <a:t>И всюду алеет морошка. </a:t>
            </a:r>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212976"/>
            <a:ext cx="8496944" cy="288032"/>
          </a:xfrm>
        </p:spPr>
        <p:txBody>
          <a:bodyPr>
            <a:noAutofit/>
          </a:bodyPr>
          <a:lstStyle/>
          <a:p>
            <a:r>
              <a:rPr lang="ru-RU" sz="1600" b="1" dirty="0" smtClean="0">
                <a:solidFill>
                  <a:schemeClr val="tx1"/>
                </a:solidFill>
              </a:rPr>
              <a:t>                     </a:t>
            </a:r>
            <a:br>
              <a:rPr lang="ru-RU" sz="1600" b="1" dirty="0" smtClean="0">
                <a:solidFill>
                  <a:schemeClr val="tx1"/>
                </a:solidFill>
              </a:rPr>
            </a:br>
            <a:r>
              <a:rPr lang="ru-RU" sz="1600" b="1" dirty="0" smtClean="0">
                <a:solidFill>
                  <a:schemeClr val="tx1"/>
                </a:solidFill>
              </a:rPr>
              <a:t/>
            </a:r>
            <a:br>
              <a:rPr lang="ru-RU" sz="1600" b="1" dirty="0" smtClean="0">
                <a:solidFill>
                  <a:schemeClr val="tx1"/>
                </a:solidFill>
              </a:rPr>
            </a:br>
            <a:r>
              <a:rPr lang="ru-RU" sz="1600" b="1" dirty="0" smtClean="0">
                <a:solidFill>
                  <a:schemeClr val="tx1"/>
                </a:solidFill>
              </a:rPr>
              <a:t/>
            </a:r>
            <a:br>
              <a:rPr lang="ru-RU" sz="1600" b="1" dirty="0" smtClean="0">
                <a:solidFill>
                  <a:schemeClr val="tx1"/>
                </a:solidFill>
              </a:rPr>
            </a:br>
            <a:r>
              <a:rPr lang="ru-RU" sz="1600" b="1" dirty="0" smtClean="0">
                <a:solidFill>
                  <a:schemeClr val="tx1"/>
                </a:solidFill>
              </a:rPr>
              <a:t/>
            </a:r>
            <a:br>
              <a:rPr lang="ru-RU" sz="1600" b="1" dirty="0" smtClean="0">
                <a:solidFill>
                  <a:schemeClr val="tx1"/>
                </a:solidFill>
              </a:rPr>
            </a:br>
            <a:r>
              <a:rPr lang="ru-RU" sz="1600" b="1" dirty="0" smtClean="0">
                <a:solidFill>
                  <a:schemeClr val="tx1"/>
                </a:solidFill>
              </a:rPr>
              <a:t/>
            </a:r>
            <a:br>
              <a:rPr lang="ru-RU" sz="1600" b="1" dirty="0" smtClean="0">
                <a:solidFill>
                  <a:schemeClr val="tx1"/>
                </a:solidFill>
              </a:rPr>
            </a:br>
            <a:r>
              <a:rPr lang="ru-RU" sz="1600" b="1" dirty="0" smtClean="0">
                <a:solidFill>
                  <a:schemeClr val="tx1"/>
                </a:solidFill>
              </a:rPr>
              <a:t>ягель</a:t>
            </a:r>
            <a:br>
              <a:rPr lang="ru-RU" sz="1600" b="1" dirty="0" smtClean="0">
                <a:solidFill>
                  <a:schemeClr val="tx1"/>
                </a:solidFill>
              </a:rPr>
            </a:br>
            <a:r>
              <a:rPr lang="ru-RU" sz="1600" b="1" dirty="0" smtClean="0">
                <a:solidFill>
                  <a:schemeClr val="tx1"/>
                </a:solidFill>
              </a:rPr>
              <a:t>          </a:t>
            </a:r>
            <a:br>
              <a:rPr lang="ru-RU" sz="1600" b="1" dirty="0" smtClean="0">
                <a:solidFill>
                  <a:schemeClr val="tx1"/>
                </a:solidFill>
              </a:rPr>
            </a:br>
            <a:r>
              <a:rPr lang="ru-RU" sz="1600" b="1" dirty="0" smtClean="0">
                <a:solidFill>
                  <a:schemeClr val="tx1"/>
                </a:solidFill>
              </a:rPr>
              <a:t/>
            </a:r>
            <a:br>
              <a:rPr lang="ru-RU" sz="1600" b="1" dirty="0" smtClean="0">
                <a:solidFill>
                  <a:schemeClr val="tx1"/>
                </a:solidFill>
              </a:rPr>
            </a:br>
            <a:r>
              <a:rPr lang="ru-RU" sz="1600" b="1" dirty="0" smtClean="0">
                <a:solidFill>
                  <a:schemeClr val="tx1"/>
                </a:solidFill>
              </a:rPr>
              <a:t/>
            </a:r>
            <a:br>
              <a:rPr lang="ru-RU" sz="1600" b="1" dirty="0" smtClean="0">
                <a:solidFill>
                  <a:schemeClr val="tx1"/>
                </a:solidFill>
              </a:rPr>
            </a:br>
            <a:r>
              <a:rPr lang="ru-RU" sz="1600" b="1" dirty="0" smtClean="0">
                <a:solidFill>
                  <a:schemeClr val="tx1"/>
                </a:solidFill>
              </a:rPr>
              <a:t/>
            </a:r>
            <a:br>
              <a:rPr lang="ru-RU" sz="1600" b="1" dirty="0" smtClean="0">
                <a:solidFill>
                  <a:schemeClr val="tx1"/>
                </a:solidFill>
              </a:rPr>
            </a:br>
            <a:r>
              <a:rPr lang="ru-RU" sz="1600" b="1" dirty="0" smtClean="0">
                <a:solidFill>
                  <a:schemeClr val="tx1"/>
                </a:solidFill>
              </a:rPr>
              <a:t>                        ягель                                              карликовая ива</a:t>
            </a:r>
            <a:br>
              <a:rPr lang="ru-RU" sz="1600" b="1" dirty="0" smtClean="0">
                <a:solidFill>
                  <a:schemeClr val="tx1"/>
                </a:solidFill>
              </a:rPr>
            </a:br>
            <a:r>
              <a:rPr lang="ru-RU" sz="1600" b="1" dirty="0" smtClean="0">
                <a:solidFill>
                  <a:schemeClr val="tx1"/>
                </a:solidFill>
              </a:rPr>
              <a:t>         карликовый лес                                                   морошка</a:t>
            </a:r>
            <a:endParaRPr lang="ru-RU" sz="1600" b="1" dirty="0">
              <a:solidFill>
                <a:schemeClr val="tx1"/>
              </a:solidFill>
            </a:endParaRPr>
          </a:p>
        </p:txBody>
      </p:sp>
      <p:sp>
        <p:nvSpPr>
          <p:cNvPr id="3" name="Текст 2"/>
          <p:cNvSpPr>
            <a:spLocks noGrp="1"/>
          </p:cNvSpPr>
          <p:nvPr>
            <p:ph type="body" idx="1"/>
          </p:nvPr>
        </p:nvSpPr>
        <p:spPr/>
        <p:txBody>
          <a:bodyPr/>
          <a:lstStyle/>
          <a:p>
            <a:endParaRPr lang="ru-RU"/>
          </a:p>
        </p:txBody>
      </p:sp>
      <p:pic>
        <p:nvPicPr>
          <p:cNvPr id="2050" name="Picture 2" descr=" Фото 18. Ягель- олений мох. "/>
          <p:cNvPicPr>
            <a:picLocks noChangeAspect="1" noChangeArrowheads="1"/>
          </p:cNvPicPr>
          <p:nvPr/>
        </p:nvPicPr>
        <p:blipFill>
          <a:blip r:embed="rId2" cstate="print"/>
          <a:srcRect/>
          <a:stretch>
            <a:fillRect/>
          </a:stretch>
        </p:blipFill>
        <p:spPr bwMode="auto">
          <a:xfrm>
            <a:off x="179512" y="188641"/>
            <a:ext cx="4104456" cy="2808311"/>
          </a:xfrm>
          <a:prstGeom prst="rect">
            <a:avLst/>
          </a:prstGeom>
          <a:noFill/>
          <a:ln w="9525">
            <a:noFill/>
            <a:miter lim="800000"/>
            <a:headEnd/>
            <a:tailEnd/>
          </a:ln>
        </p:spPr>
      </p:pic>
      <p:pic>
        <p:nvPicPr>
          <p:cNvPr id="2051" name="Picture 3" descr=" Фото 39. Полярная ива. "/>
          <p:cNvPicPr>
            <a:picLocks noChangeAspect="1" noChangeArrowheads="1"/>
          </p:cNvPicPr>
          <p:nvPr/>
        </p:nvPicPr>
        <p:blipFill>
          <a:blip r:embed="rId3" cstate="print"/>
          <a:srcRect/>
          <a:stretch>
            <a:fillRect/>
          </a:stretch>
        </p:blipFill>
        <p:spPr bwMode="auto">
          <a:xfrm>
            <a:off x="4572000" y="188640"/>
            <a:ext cx="4320480" cy="2880320"/>
          </a:xfrm>
          <a:prstGeom prst="rect">
            <a:avLst/>
          </a:prstGeom>
          <a:noFill/>
          <a:ln w="9525">
            <a:noFill/>
            <a:miter lim="800000"/>
            <a:headEnd/>
            <a:tailEnd/>
          </a:ln>
        </p:spPr>
      </p:pic>
      <p:pic>
        <p:nvPicPr>
          <p:cNvPr id="2052" name="Picture 4" descr=" Фото 36. Лес тундры. Заяцкий остров. "/>
          <p:cNvPicPr>
            <a:picLocks noChangeAspect="1" noChangeArrowheads="1"/>
          </p:cNvPicPr>
          <p:nvPr/>
        </p:nvPicPr>
        <p:blipFill>
          <a:blip r:embed="rId4" cstate="print"/>
          <a:srcRect/>
          <a:stretch>
            <a:fillRect/>
          </a:stretch>
        </p:blipFill>
        <p:spPr bwMode="auto">
          <a:xfrm>
            <a:off x="179513" y="3573016"/>
            <a:ext cx="4176464" cy="3024336"/>
          </a:xfrm>
          <a:prstGeom prst="rect">
            <a:avLst/>
          </a:prstGeom>
          <a:noFill/>
          <a:ln w="9525">
            <a:noFill/>
            <a:miter lim="800000"/>
            <a:headEnd/>
            <a:tailEnd/>
          </a:ln>
        </p:spPr>
      </p:pic>
      <p:pic>
        <p:nvPicPr>
          <p:cNvPr id="2053" name="Picture 5" descr=" Фото 29. Морошка. "/>
          <p:cNvPicPr>
            <a:picLocks noChangeAspect="1" noChangeArrowheads="1"/>
          </p:cNvPicPr>
          <p:nvPr/>
        </p:nvPicPr>
        <p:blipFill>
          <a:blip r:embed="rId5" cstate="print"/>
          <a:srcRect/>
          <a:stretch>
            <a:fillRect/>
          </a:stretch>
        </p:blipFill>
        <p:spPr bwMode="auto">
          <a:xfrm>
            <a:off x="4572000" y="3573016"/>
            <a:ext cx="4320480"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56992"/>
            <a:ext cx="8640960" cy="504056"/>
          </a:xfrm>
        </p:spPr>
        <p:txBody>
          <a:bodyPr>
            <a:noAutofit/>
          </a:bodyPr>
          <a:lstStyle/>
          <a:p>
            <a:r>
              <a:rPr lang="ru-RU" sz="1800" b="1" dirty="0" smtClean="0">
                <a:solidFill>
                  <a:schemeClr val="tx1"/>
                </a:solidFill>
              </a:rPr>
              <a:t>                </a:t>
            </a:r>
            <a:r>
              <a:rPr lang="ru-RU" sz="1600" b="1" dirty="0" smtClean="0">
                <a:solidFill>
                  <a:schemeClr val="tx1"/>
                </a:solidFill>
              </a:rPr>
              <a:t>брусника                                                 голубика </a:t>
            </a:r>
            <a:br>
              <a:rPr lang="ru-RU" sz="1600" b="1" dirty="0" smtClean="0">
                <a:solidFill>
                  <a:schemeClr val="tx1"/>
                </a:solidFill>
              </a:rPr>
            </a:br>
            <a:r>
              <a:rPr lang="ru-RU" sz="1600" b="1" dirty="0" smtClean="0">
                <a:solidFill>
                  <a:schemeClr val="tx1"/>
                </a:solidFill>
              </a:rPr>
              <a:t>                  черника                                                  водяника</a:t>
            </a:r>
            <a:endParaRPr lang="ru-RU" sz="1600" b="1" dirty="0">
              <a:solidFill>
                <a:schemeClr val="tx1"/>
              </a:solidFill>
            </a:endParaRPr>
          </a:p>
        </p:txBody>
      </p:sp>
      <p:sp>
        <p:nvSpPr>
          <p:cNvPr id="3" name="Текст 2"/>
          <p:cNvSpPr>
            <a:spLocks noGrp="1"/>
          </p:cNvSpPr>
          <p:nvPr>
            <p:ph type="body" idx="1"/>
          </p:nvPr>
        </p:nvSpPr>
        <p:spPr/>
        <p:txBody>
          <a:bodyPr/>
          <a:lstStyle/>
          <a:p>
            <a:endParaRPr lang="ru-RU"/>
          </a:p>
        </p:txBody>
      </p:sp>
      <p:pic>
        <p:nvPicPr>
          <p:cNvPr id="3074" name="Picture 2" descr=" Фото 30. Брусника. "/>
          <p:cNvPicPr>
            <a:picLocks noChangeAspect="1" noChangeArrowheads="1"/>
          </p:cNvPicPr>
          <p:nvPr/>
        </p:nvPicPr>
        <p:blipFill>
          <a:blip r:embed="rId2" cstate="print"/>
          <a:srcRect/>
          <a:stretch>
            <a:fillRect/>
          </a:stretch>
        </p:blipFill>
        <p:spPr bwMode="auto">
          <a:xfrm>
            <a:off x="179513" y="332657"/>
            <a:ext cx="4248471" cy="2952328"/>
          </a:xfrm>
          <a:prstGeom prst="rect">
            <a:avLst/>
          </a:prstGeom>
          <a:noFill/>
          <a:ln w="9525">
            <a:noFill/>
            <a:miter lim="800000"/>
            <a:headEnd/>
            <a:tailEnd/>
          </a:ln>
        </p:spPr>
      </p:pic>
      <p:pic>
        <p:nvPicPr>
          <p:cNvPr id="3075" name="Picture 3" descr=" Фото 33. Голубика. "/>
          <p:cNvPicPr>
            <a:picLocks noChangeAspect="1" noChangeArrowheads="1"/>
          </p:cNvPicPr>
          <p:nvPr/>
        </p:nvPicPr>
        <p:blipFill>
          <a:blip r:embed="rId3" cstate="print"/>
          <a:srcRect/>
          <a:stretch>
            <a:fillRect/>
          </a:stretch>
        </p:blipFill>
        <p:spPr bwMode="auto">
          <a:xfrm>
            <a:off x="4644008" y="332656"/>
            <a:ext cx="4248472" cy="2952328"/>
          </a:xfrm>
          <a:prstGeom prst="rect">
            <a:avLst/>
          </a:prstGeom>
          <a:noFill/>
          <a:ln w="9525">
            <a:noFill/>
            <a:miter lim="800000"/>
            <a:headEnd/>
            <a:tailEnd/>
          </a:ln>
        </p:spPr>
      </p:pic>
      <p:pic>
        <p:nvPicPr>
          <p:cNvPr id="3076" name="Picture 4" descr=" Фото 34. Черника. "/>
          <p:cNvPicPr>
            <a:picLocks noChangeAspect="1" noChangeArrowheads="1"/>
          </p:cNvPicPr>
          <p:nvPr/>
        </p:nvPicPr>
        <p:blipFill>
          <a:blip r:embed="rId4" cstate="print"/>
          <a:srcRect/>
          <a:stretch>
            <a:fillRect/>
          </a:stretch>
        </p:blipFill>
        <p:spPr bwMode="auto">
          <a:xfrm>
            <a:off x="179512" y="3933056"/>
            <a:ext cx="4248472" cy="2664296"/>
          </a:xfrm>
          <a:prstGeom prst="rect">
            <a:avLst/>
          </a:prstGeom>
          <a:noFill/>
          <a:ln w="9525">
            <a:noFill/>
            <a:miter lim="800000"/>
            <a:headEnd/>
            <a:tailEnd/>
          </a:ln>
        </p:spPr>
      </p:pic>
      <p:pic>
        <p:nvPicPr>
          <p:cNvPr id="3077" name="Picture 5" descr=" Фото 35. Водяника. "/>
          <p:cNvPicPr>
            <a:picLocks noChangeAspect="1" noChangeArrowheads="1"/>
          </p:cNvPicPr>
          <p:nvPr/>
        </p:nvPicPr>
        <p:blipFill>
          <a:blip r:embed="rId5" cstate="print"/>
          <a:srcRect/>
          <a:stretch>
            <a:fillRect/>
          </a:stretch>
        </p:blipFill>
        <p:spPr bwMode="auto">
          <a:xfrm>
            <a:off x="4644008" y="3933056"/>
            <a:ext cx="4248472"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44" y="548680"/>
            <a:ext cx="8183880" cy="648072"/>
          </a:xfrm>
        </p:spPr>
        <p:txBody>
          <a:bodyPr>
            <a:normAutofit fontScale="90000"/>
          </a:bodyPr>
          <a:lstStyle/>
          <a:p>
            <a:pPr algn="ctr"/>
            <a:r>
              <a:rPr lang="ru-RU" sz="2200" b="1" i="1" dirty="0" smtClean="0">
                <a:solidFill>
                  <a:schemeClr val="tx1"/>
                </a:solidFill>
              </a:rPr>
              <a:t>Назовите животных тундры</a:t>
            </a:r>
            <a:r>
              <a:rPr lang="ru-RU" dirty="0" smtClean="0"/>
              <a:t/>
            </a:r>
            <a:br>
              <a:rPr lang="ru-RU" dirty="0" smtClean="0"/>
            </a:br>
            <a:endParaRPr lang="ru-RU" dirty="0"/>
          </a:p>
        </p:txBody>
      </p:sp>
      <p:sp>
        <p:nvSpPr>
          <p:cNvPr id="3" name="Текст 2"/>
          <p:cNvSpPr>
            <a:spLocks noGrp="1"/>
          </p:cNvSpPr>
          <p:nvPr>
            <p:ph type="body" idx="1"/>
          </p:nvPr>
        </p:nvSpPr>
        <p:spPr>
          <a:xfrm>
            <a:off x="468344" y="980728"/>
            <a:ext cx="8183880" cy="5400600"/>
          </a:xfrm>
        </p:spPr>
        <p:txBody>
          <a:bodyPr>
            <a:normAutofit fontScale="92500" lnSpcReduction="10000"/>
          </a:bodyPr>
          <a:lstStyle/>
          <a:p>
            <a:r>
              <a:rPr lang="ru-RU" sz="3200" b="1" dirty="0" smtClean="0">
                <a:solidFill>
                  <a:schemeClr val="tx1"/>
                </a:solidFill>
              </a:rPr>
              <a:t>Сидит лисица у норы песцовой,</a:t>
            </a:r>
            <a:br>
              <a:rPr lang="ru-RU" sz="3200" b="1" dirty="0" smtClean="0">
                <a:solidFill>
                  <a:schemeClr val="tx1"/>
                </a:solidFill>
              </a:rPr>
            </a:br>
            <a:r>
              <a:rPr lang="ru-RU" sz="3200" b="1" dirty="0" smtClean="0">
                <a:solidFill>
                  <a:schemeClr val="tx1"/>
                </a:solidFill>
              </a:rPr>
              <a:t>Спит куропатка под кустом в снегу</a:t>
            </a:r>
            <a:br>
              <a:rPr lang="ru-RU" sz="3200" b="1" dirty="0" smtClean="0">
                <a:solidFill>
                  <a:schemeClr val="tx1"/>
                </a:solidFill>
              </a:rPr>
            </a:br>
            <a:r>
              <a:rPr lang="ru-RU" sz="3200" b="1" dirty="0" smtClean="0">
                <a:solidFill>
                  <a:schemeClr val="tx1"/>
                </a:solidFill>
              </a:rPr>
              <a:t>Следа мышей во мраке ищут совы,</a:t>
            </a:r>
            <a:br>
              <a:rPr lang="ru-RU" sz="3200" b="1" dirty="0" smtClean="0">
                <a:solidFill>
                  <a:schemeClr val="tx1"/>
                </a:solidFill>
              </a:rPr>
            </a:br>
            <a:r>
              <a:rPr lang="ru-RU" sz="3200" b="1" dirty="0" smtClean="0">
                <a:solidFill>
                  <a:schemeClr val="tx1"/>
                </a:solidFill>
              </a:rPr>
              <a:t>Крадется волк, согнувшийся в дугу. </a:t>
            </a:r>
          </a:p>
          <a:p>
            <a:r>
              <a:rPr lang="ru-RU" sz="3200" b="1" dirty="0" smtClean="0">
                <a:solidFill>
                  <a:schemeClr val="tx1"/>
                </a:solidFill>
              </a:rPr>
              <a:t>Он в тундре живет с незапамятных пор.</a:t>
            </a:r>
            <a:br>
              <a:rPr lang="ru-RU" sz="3200" b="1" dirty="0" smtClean="0">
                <a:solidFill>
                  <a:schemeClr val="tx1"/>
                </a:solidFill>
              </a:rPr>
            </a:br>
            <a:r>
              <a:rPr lang="ru-RU" sz="3200" b="1" dirty="0" smtClean="0">
                <a:solidFill>
                  <a:schemeClr val="tx1"/>
                </a:solidFill>
              </a:rPr>
              <a:t>И Север представить нельзя без оленя.</a:t>
            </a:r>
            <a:br>
              <a:rPr lang="ru-RU" sz="3200" b="1" dirty="0" smtClean="0">
                <a:solidFill>
                  <a:schemeClr val="tx1"/>
                </a:solidFill>
              </a:rPr>
            </a:br>
            <a:r>
              <a:rPr lang="ru-RU" sz="3200" b="1" dirty="0" smtClean="0">
                <a:solidFill>
                  <a:schemeClr val="tx1"/>
                </a:solidFill>
              </a:rPr>
              <a:t>Олень - это тундры пятнистый ковер,</a:t>
            </a:r>
            <a:br>
              <a:rPr lang="ru-RU" sz="3200" b="1" dirty="0" smtClean="0">
                <a:solidFill>
                  <a:schemeClr val="tx1"/>
                </a:solidFill>
              </a:rPr>
            </a:br>
            <a:r>
              <a:rPr lang="ru-RU" sz="3200" b="1" dirty="0" smtClean="0">
                <a:solidFill>
                  <a:schemeClr val="tx1"/>
                </a:solidFill>
              </a:rPr>
              <a:t>Ее вдохновенье, ее откровенье… </a:t>
            </a:r>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284984"/>
            <a:ext cx="8400704" cy="360040"/>
          </a:xfrm>
        </p:spPr>
        <p:txBody>
          <a:bodyPr>
            <a:normAutofit fontScale="90000"/>
          </a:bodyPr>
          <a:lstStyle/>
          <a:p>
            <a:r>
              <a:rPr lang="ru-RU" sz="1600" b="1" dirty="0" smtClean="0">
                <a:solidFill>
                  <a:schemeClr val="tx1"/>
                </a:solidFill>
              </a:rPr>
              <a:t>                      Песец                                                            Полярная сова</a:t>
            </a:r>
            <a:br>
              <a:rPr lang="ru-RU" sz="1600" b="1" dirty="0" smtClean="0">
                <a:solidFill>
                  <a:schemeClr val="tx1"/>
                </a:solidFill>
              </a:rPr>
            </a:br>
            <a:r>
              <a:rPr lang="ru-RU" sz="1600" b="1" dirty="0" smtClean="0">
                <a:solidFill>
                  <a:schemeClr val="tx1"/>
                </a:solidFill>
              </a:rPr>
              <a:t>               Белая куропатка                                                        Волк                                              </a:t>
            </a:r>
            <a:endParaRPr lang="ru-RU" sz="1600" b="1" dirty="0">
              <a:solidFill>
                <a:schemeClr val="tx1"/>
              </a:solidFill>
            </a:endParaRPr>
          </a:p>
        </p:txBody>
      </p:sp>
      <p:sp>
        <p:nvSpPr>
          <p:cNvPr id="3" name="Текст 2"/>
          <p:cNvSpPr>
            <a:spLocks noGrp="1"/>
          </p:cNvSpPr>
          <p:nvPr>
            <p:ph type="body" idx="1"/>
          </p:nvPr>
        </p:nvSpPr>
        <p:spPr/>
        <p:txBody>
          <a:bodyPr/>
          <a:lstStyle/>
          <a:p>
            <a:endParaRPr lang="ru-RU"/>
          </a:p>
        </p:txBody>
      </p:sp>
      <p:pic>
        <p:nvPicPr>
          <p:cNvPr id="4098" name="Picture 2" descr=" Фото 91. Песец. "/>
          <p:cNvPicPr>
            <a:picLocks noChangeAspect="1" noChangeArrowheads="1"/>
          </p:cNvPicPr>
          <p:nvPr/>
        </p:nvPicPr>
        <p:blipFill>
          <a:blip r:embed="rId2" cstate="print"/>
          <a:srcRect/>
          <a:stretch>
            <a:fillRect/>
          </a:stretch>
        </p:blipFill>
        <p:spPr bwMode="auto">
          <a:xfrm>
            <a:off x="179512" y="260648"/>
            <a:ext cx="4320480" cy="2880320"/>
          </a:xfrm>
          <a:prstGeom prst="rect">
            <a:avLst/>
          </a:prstGeom>
          <a:noFill/>
          <a:ln w="9525">
            <a:noFill/>
            <a:miter lim="800000"/>
            <a:headEnd/>
            <a:tailEnd/>
          </a:ln>
        </p:spPr>
      </p:pic>
      <p:pic>
        <p:nvPicPr>
          <p:cNvPr id="4099" name="Picture 3" descr=" Фото 85. Белая сова. Полярные совы видят днём, иначе им не пере- жить многосуточный свет. "/>
          <p:cNvPicPr>
            <a:picLocks noChangeAspect="1" noChangeArrowheads="1"/>
          </p:cNvPicPr>
          <p:nvPr/>
        </p:nvPicPr>
        <p:blipFill>
          <a:blip r:embed="rId3" cstate="print"/>
          <a:srcRect/>
          <a:stretch>
            <a:fillRect/>
          </a:stretch>
        </p:blipFill>
        <p:spPr bwMode="auto">
          <a:xfrm>
            <a:off x="5436096" y="260648"/>
            <a:ext cx="2448272" cy="2880320"/>
          </a:xfrm>
          <a:prstGeom prst="rect">
            <a:avLst/>
          </a:prstGeom>
          <a:noFill/>
          <a:ln w="9525">
            <a:noFill/>
            <a:miter lim="800000"/>
            <a:headEnd/>
            <a:tailEnd/>
          </a:ln>
        </p:spPr>
      </p:pic>
      <p:pic>
        <p:nvPicPr>
          <p:cNvPr id="4100" name="Picture 4" descr=" Фото 84. Белая куропатка. "/>
          <p:cNvPicPr>
            <a:picLocks noChangeAspect="1" noChangeArrowheads="1"/>
          </p:cNvPicPr>
          <p:nvPr/>
        </p:nvPicPr>
        <p:blipFill>
          <a:blip r:embed="rId4" cstate="print"/>
          <a:srcRect/>
          <a:stretch>
            <a:fillRect/>
          </a:stretch>
        </p:blipFill>
        <p:spPr bwMode="auto">
          <a:xfrm>
            <a:off x="179512" y="3717032"/>
            <a:ext cx="4320480" cy="2924944"/>
          </a:xfrm>
          <a:prstGeom prst="rect">
            <a:avLst/>
          </a:prstGeom>
          <a:noFill/>
          <a:ln w="9525">
            <a:noFill/>
            <a:miter lim="800000"/>
            <a:headEnd/>
            <a:tailEnd/>
          </a:ln>
        </p:spPr>
      </p:pic>
      <p:pic>
        <p:nvPicPr>
          <p:cNvPr id="4101" name="Picture 5" descr=" Фото 89. Волк. Заяц-беляк. "/>
          <p:cNvPicPr>
            <a:picLocks noChangeAspect="1" noChangeArrowheads="1"/>
          </p:cNvPicPr>
          <p:nvPr/>
        </p:nvPicPr>
        <p:blipFill>
          <a:blip r:embed="rId5" cstate="print"/>
          <a:srcRect/>
          <a:stretch>
            <a:fillRect/>
          </a:stretch>
        </p:blipFill>
        <p:spPr bwMode="auto">
          <a:xfrm>
            <a:off x="4716016" y="3717032"/>
            <a:ext cx="4176464"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44" y="548680"/>
            <a:ext cx="8183880" cy="3960440"/>
          </a:xfrm>
        </p:spPr>
        <p:txBody>
          <a:bodyPr/>
          <a:lstStyle/>
          <a:p>
            <a:r>
              <a:rPr lang="ru-RU" sz="4400" b="1" dirty="0" smtClean="0">
                <a:solidFill>
                  <a:schemeClr val="tx1"/>
                </a:solidFill>
              </a:rPr>
              <a:t>Пастухи поедут в стадо,</a:t>
            </a:r>
            <a:br>
              <a:rPr lang="ru-RU" sz="4400" b="1" dirty="0" smtClean="0">
                <a:solidFill>
                  <a:schemeClr val="tx1"/>
                </a:solidFill>
              </a:rPr>
            </a:br>
            <a:r>
              <a:rPr lang="ru-RU" sz="4400" b="1" dirty="0" smtClean="0">
                <a:solidFill>
                  <a:schemeClr val="tx1"/>
                </a:solidFill>
              </a:rPr>
              <a:t>Ладит снасти зверолов.</a:t>
            </a:r>
            <a:br>
              <a:rPr lang="ru-RU" sz="4400" b="1" dirty="0" smtClean="0">
                <a:solidFill>
                  <a:schemeClr val="tx1"/>
                </a:solidFill>
              </a:rPr>
            </a:br>
            <a:r>
              <a:rPr lang="ru-RU" sz="4400" b="1" dirty="0" smtClean="0">
                <a:solidFill>
                  <a:schemeClr val="tx1"/>
                </a:solidFill>
              </a:rPr>
              <a:t>А рыбацкая бригада</a:t>
            </a:r>
            <a:br>
              <a:rPr lang="ru-RU" sz="4400" b="1" dirty="0" smtClean="0">
                <a:solidFill>
                  <a:schemeClr val="tx1"/>
                </a:solidFill>
              </a:rPr>
            </a:br>
            <a:r>
              <a:rPr lang="ru-RU" sz="4400" b="1" dirty="0" smtClean="0">
                <a:solidFill>
                  <a:schemeClr val="tx1"/>
                </a:solidFill>
              </a:rPr>
              <a:t>Привезет большой улов.</a:t>
            </a:r>
            <a:r>
              <a:rPr lang="ru-RU" dirty="0" smtClean="0"/>
              <a:t/>
            </a:r>
            <a:br>
              <a:rPr lang="ru-RU" dirty="0" smtClean="0"/>
            </a:br>
            <a:endParaRPr lang="ru-RU" dirty="0"/>
          </a:p>
        </p:txBody>
      </p:sp>
      <p:sp>
        <p:nvSpPr>
          <p:cNvPr id="3" name="Текст 2"/>
          <p:cNvSpPr>
            <a:spLocks noGrp="1"/>
          </p:cNvSpPr>
          <p:nvPr>
            <p:ph type="body" idx="1"/>
          </p:nvPr>
        </p:nvSpPr>
        <p:spPr>
          <a:xfrm>
            <a:off x="468344" y="5229200"/>
            <a:ext cx="8183880" cy="815908"/>
          </a:xfrm>
        </p:spPr>
        <p:txBody>
          <a:bodyPr>
            <a:normAutofit lnSpcReduction="10000"/>
          </a:bodyPr>
          <a:lstStyle/>
          <a:p>
            <a:pPr algn="ctr"/>
            <a:r>
              <a:rPr lang="ru-RU" sz="2800" b="1" dirty="0" smtClean="0">
                <a:solidFill>
                  <a:schemeClr val="tx1"/>
                </a:solidFill>
              </a:rPr>
              <a:t>Назовите виды деятельности коренных жителей тундры.</a:t>
            </a:r>
          </a:p>
          <a:p>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5122" name="Picture 2" descr=" Фото 99. Широкие копыта служат северным оленям то лыжами, то лопатами – для добычи ягеля из-под снега. "/>
          <p:cNvPicPr>
            <a:picLocks noChangeAspect="1" noChangeArrowheads="1"/>
          </p:cNvPicPr>
          <p:nvPr/>
        </p:nvPicPr>
        <p:blipFill>
          <a:blip r:embed="rId2" cstate="print"/>
          <a:srcRect/>
          <a:stretch>
            <a:fillRect/>
          </a:stretch>
        </p:blipFill>
        <p:spPr bwMode="auto">
          <a:xfrm>
            <a:off x="179513" y="260648"/>
            <a:ext cx="4536503" cy="3096344"/>
          </a:xfrm>
          <a:prstGeom prst="rect">
            <a:avLst/>
          </a:prstGeom>
          <a:noFill/>
          <a:ln w="9525">
            <a:noFill/>
            <a:miter lim="800000"/>
            <a:headEnd/>
            <a:tailEnd/>
          </a:ln>
        </p:spPr>
      </p:pic>
      <p:pic>
        <p:nvPicPr>
          <p:cNvPr id="5123" name="Picture 3" descr=" Фото 103. Ненцы. "/>
          <p:cNvPicPr>
            <a:picLocks noChangeAspect="1" noChangeArrowheads="1"/>
          </p:cNvPicPr>
          <p:nvPr/>
        </p:nvPicPr>
        <p:blipFill>
          <a:blip r:embed="rId3" cstate="print"/>
          <a:srcRect/>
          <a:stretch>
            <a:fillRect/>
          </a:stretch>
        </p:blipFill>
        <p:spPr bwMode="auto">
          <a:xfrm>
            <a:off x="179512" y="3614737"/>
            <a:ext cx="4536504" cy="2982615"/>
          </a:xfrm>
          <a:prstGeom prst="rect">
            <a:avLst/>
          </a:prstGeom>
          <a:noFill/>
          <a:ln w="9525">
            <a:noFill/>
            <a:miter lim="800000"/>
            <a:headEnd/>
            <a:tailEnd/>
          </a:ln>
        </p:spPr>
      </p:pic>
      <p:pic>
        <p:nvPicPr>
          <p:cNvPr id="5124" name="Picture 4" descr=" Фото 100. Широкие копыта служат северным оленям то лыжами, то лопатами – для добычи ягеля из-под снега. "/>
          <p:cNvPicPr>
            <a:picLocks noChangeAspect="1" noChangeArrowheads="1"/>
          </p:cNvPicPr>
          <p:nvPr/>
        </p:nvPicPr>
        <p:blipFill>
          <a:blip r:embed="rId4" cstate="print"/>
          <a:srcRect/>
          <a:stretch>
            <a:fillRect/>
          </a:stretch>
        </p:blipFill>
        <p:spPr bwMode="auto">
          <a:xfrm>
            <a:off x="4788024" y="3645024"/>
            <a:ext cx="4176464" cy="2952328"/>
          </a:xfrm>
          <a:prstGeom prst="rect">
            <a:avLst/>
          </a:prstGeom>
          <a:noFill/>
          <a:ln w="9525">
            <a:noFill/>
            <a:miter lim="800000"/>
            <a:headEnd/>
            <a:tailEnd/>
          </a:ln>
        </p:spPr>
      </p:pic>
      <p:pic>
        <p:nvPicPr>
          <p:cNvPr id="7" name="Рисунок 6" descr="F:\Балаково\Таймыр\Rotation of IMGP0079.JPG"/>
          <p:cNvPicPr/>
          <p:nvPr/>
        </p:nvPicPr>
        <p:blipFill>
          <a:blip r:embed="rId5" cstate="print"/>
          <a:srcRect/>
          <a:stretch>
            <a:fillRect/>
          </a:stretch>
        </p:blipFill>
        <p:spPr bwMode="auto">
          <a:xfrm>
            <a:off x="5508104" y="188640"/>
            <a:ext cx="3024336"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44" y="1052736"/>
            <a:ext cx="8183880" cy="5805264"/>
          </a:xfrm>
        </p:spPr>
        <p:txBody>
          <a:bodyPr>
            <a:normAutofit fontScale="90000"/>
          </a:bodyPr>
          <a:lstStyle/>
          <a:p>
            <a:r>
              <a:rPr lang="ru-RU" sz="2200" b="1" dirty="0" smtClean="0">
                <a:solidFill>
                  <a:schemeClr val="tx1"/>
                </a:solidFill>
              </a:rPr>
              <a:t>Умирает в тундре южная трава,</a:t>
            </a:r>
            <a:br>
              <a:rPr lang="ru-RU" sz="2200" b="1" dirty="0" smtClean="0">
                <a:solidFill>
                  <a:schemeClr val="tx1"/>
                </a:solidFill>
              </a:rPr>
            </a:br>
            <a:r>
              <a:rPr lang="ru-RU" sz="2200" b="1" dirty="0" smtClean="0">
                <a:solidFill>
                  <a:schemeClr val="tx1"/>
                </a:solidFill>
              </a:rPr>
              <a:t>А на юге наша ягода мертва.</a:t>
            </a:r>
            <a:br>
              <a:rPr lang="ru-RU" sz="2200" b="1" dirty="0" smtClean="0">
                <a:solidFill>
                  <a:schemeClr val="tx1"/>
                </a:solidFill>
              </a:rPr>
            </a:br>
            <a:r>
              <a:rPr lang="ru-RU" sz="2200" b="1" dirty="0" smtClean="0">
                <a:solidFill>
                  <a:schemeClr val="tx1"/>
                </a:solidFill>
              </a:rPr>
              <a:t>Без родного воспитания вовек</a:t>
            </a:r>
            <a:br>
              <a:rPr lang="ru-RU" sz="2200" b="1" dirty="0" smtClean="0">
                <a:solidFill>
                  <a:schemeClr val="tx1"/>
                </a:solidFill>
              </a:rPr>
            </a:br>
            <a:r>
              <a:rPr lang="ru-RU" sz="2200" b="1" dirty="0" smtClean="0">
                <a:solidFill>
                  <a:schemeClr val="tx1"/>
                </a:solidFill>
              </a:rPr>
              <a:t>Не научится быть мудрым человек.</a:t>
            </a:r>
            <a:br>
              <a:rPr lang="ru-RU" sz="2200" b="1" dirty="0" smtClean="0">
                <a:solidFill>
                  <a:schemeClr val="tx1"/>
                </a:solidFill>
              </a:rPr>
            </a:br>
            <a:r>
              <a:rPr lang="ru-RU" sz="2200" b="1" dirty="0" smtClean="0">
                <a:solidFill>
                  <a:schemeClr val="tx1"/>
                </a:solidFill>
              </a:rPr>
              <a:t>Наши дети подрастают не спеша, </a:t>
            </a:r>
            <a:br>
              <a:rPr lang="ru-RU" sz="2200" b="1" dirty="0" smtClean="0">
                <a:solidFill>
                  <a:schemeClr val="tx1"/>
                </a:solidFill>
              </a:rPr>
            </a:br>
            <a:r>
              <a:rPr lang="ru-RU" sz="2200" b="1" dirty="0" smtClean="0">
                <a:solidFill>
                  <a:schemeClr val="tx1"/>
                </a:solidFill>
              </a:rPr>
              <a:t>Их качают колыбели </a:t>
            </a:r>
            <a:r>
              <a:rPr lang="ru-RU" sz="2200" b="1" dirty="0" err="1" smtClean="0">
                <a:solidFill>
                  <a:schemeClr val="tx1"/>
                </a:solidFill>
              </a:rPr>
              <a:t>аргиша</a:t>
            </a:r>
            <a:r>
              <a:rPr lang="ru-RU" sz="2200" b="1" dirty="0" smtClean="0">
                <a:solidFill>
                  <a:schemeClr val="tx1"/>
                </a:solidFill>
              </a:rPr>
              <a:t>.</a:t>
            </a:r>
            <a:br>
              <a:rPr lang="ru-RU" sz="2200" b="1" dirty="0" smtClean="0">
                <a:solidFill>
                  <a:schemeClr val="tx1"/>
                </a:solidFill>
              </a:rPr>
            </a:br>
            <a:r>
              <a:rPr lang="ru-RU" sz="2200" b="1" dirty="0" smtClean="0">
                <a:solidFill>
                  <a:schemeClr val="tx1"/>
                </a:solidFill>
              </a:rPr>
              <a:t>Дышат снегом, дышат запахом цветов,</a:t>
            </a:r>
            <a:br>
              <a:rPr lang="ru-RU" sz="2200" b="1" dirty="0" smtClean="0">
                <a:solidFill>
                  <a:schemeClr val="tx1"/>
                </a:solidFill>
              </a:rPr>
            </a:br>
            <a:r>
              <a:rPr lang="ru-RU" sz="2200" b="1" dirty="0" smtClean="0">
                <a:solidFill>
                  <a:schemeClr val="tx1"/>
                </a:solidFill>
              </a:rPr>
              <a:t>Учат азбуку пернатых голосов.</a:t>
            </a:r>
            <a:br>
              <a:rPr lang="ru-RU" sz="2200" b="1" dirty="0" smtClean="0">
                <a:solidFill>
                  <a:schemeClr val="tx1"/>
                </a:solidFill>
              </a:rPr>
            </a:br>
            <a:r>
              <a:rPr lang="ru-RU" sz="2200" b="1" dirty="0" smtClean="0">
                <a:solidFill>
                  <a:schemeClr val="tx1"/>
                </a:solidFill>
              </a:rPr>
              <a:t>Учат тропки и звериные следы,</a:t>
            </a:r>
            <a:br>
              <a:rPr lang="ru-RU" sz="2200" b="1" dirty="0" smtClean="0">
                <a:solidFill>
                  <a:schemeClr val="tx1"/>
                </a:solidFill>
              </a:rPr>
            </a:br>
            <a:r>
              <a:rPr lang="ru-RU" sz="2200" b="1" dirty="0" smtClean="0">
                <a:solidFill>
                  <a:schemeClr val="tx1"/>
                </a:solidFill>
              </a:rPr>
              <a:t>Как олени, добродушны и горды.</a:t>
            </a:r>
            <a:br>
              <a:rPr lang="ru-RU" sz="2200" b="1" dirty="0" smtClean="0">
                <a:solidFill>
                  <a:schemeClr val="tx1"/>
                </a:solidFill>
              </a:rPr>
            </a:br>
            <a:r>
              <a:rPr lang="ru-RU" sz="2200" b="1" dirty="0" smtClean="0">
                <a:solidFill>
                  <a:schemeClr val="tx1"/>
                </a:solidFill>
              </a:rPr>
              <a:t>Знай, природы никогда</a:t>
            </a:r>
            <a:br>
              <a:rPr lang="ru-RU" sz="2200" b="1" dirty="0" smtClean="0">
                <a:solidFill>
                  <a:schemeClr val="tx1"/>
                </a:solidFill>
              </a:rPr>
            </a:br>
            <a:r>
              <a:rPr lang="ru-RU" sz="2200" b="1" dirty="0" smtClean="0">
                <a:solidFill>
                  <a:schemeClr val="tx1"/>
                </a:solidFill>
              </a:rPr>
              <a:t>Не иссякнет чаша, лишь</a:t>
            </a:r>
            <a:br>
              <a:rPr lang="ru-RU" sz="2200" b="1" dirty="0" smtClean="0">
                <a:solidFill>
                  <a:schemeClr val="tx1"/>
                </a:solidFill>
              </a:rPr>
            </a:br>
            <a:r>
              <a:rPr lang="ru-RU" sz="2200" b="1" dirty="0" smtClean="0">
                <a:solidFill>
                  <a:schemeClr val="tx1"/>
                </a:solidFill>
              </a:rPr>
              <a:t>Черпай из нее с умом</a:t>
            </a:r>
            <a:br>
              <a:rPr lang="ru-RU" sz="2200" b="1" dirty="0" smtClean="0">
                <a:solidFill>
                  <a:schemeClr val="tx1"/>
                </a:solidFill>
              </a:rPr>
            </a:br>
            <a:r>
              <a:rPr lang="ru-RU" sz="2200" b="1" dirty="0" smtClean="0">
                <a:solidFill>
                  <a:schemeClr val="tx1"/>
                </a:solidFill>
              </a:rPr>
              <a:t>Ты не потеряв стыда.</a:t>
            </a:r>
            <a:br>
              <a:rPr lang="ru-RU" sz="2200" b="1" dirty="0" smtClean="0">
                <a:solidFill>
                  <a:schemeClr val="tx1"/>
                </a:solidFill>
              </a:rPr>
            </a:br>
            <a:r>
              <a:rPr lang="ru-RU" sz="2200" b="1" dirty="0" smtClean="0">
                <a:solidFill>
                  <a:schemeClr val="tx1"/>
                </a:solidFill>
              </a:rPr>
              <a:t>А как будешь из нее</a:t>
            </a:r>
            <a:br>
              <a:rPr lang="ru-RU" sz="2200" b="1" dirty="0" smtClean="0">
                <a:solidFill>
                  <a:schemeClr val="tx1"/>
                </a:solidFill>
              </a:rPr>
            </a:br>
            <a:r>
              <a:rPr lang="ru-RU" sz="2200" b="1" dirty="0" smtClean="0">
                <a:solidFill>
                  <a:schemeClr val="tx1"/>
                </a:solidFill>
              </a:rPr>
              <a:t>Черпать, днем живя одним,</a:t>
            </a:r>
            <a:br>
              <a:rPr lang="ru-RU" sz="2200" b="1" dirty="0" smtClean="0">
                <a:solidFill>
                  <a:schemeClr val="tx1"/>
                </a:solidFill>
              </a:rPr>
            </a:br>
            <a:r>
              <a:rPr lang="ru-RU" sz="2200" b="1" dirty="0" smtClean="0">
                <a:solidFill>
                  <a:schemeClr val="tx1"/>
                </a:solidFill>
              </a:rPr>
              <a:t>Не оставишь ничего</a:t>
            </a:r>
            <a:r>
              <a:rPr lang="ru-RU" sz="2200" dirty="0" smtClean="0"/>
              <a:t/>
            </a:r>
            <a:br>
              <a:rPr lang="ru-RU" sz="2200" dirty="0" smtClean="0"/>
            </a:br>
            <a:r>
              <a:rPr lang="ru-RU" sz="2200" b="1" dirty="0" smtClean="0">
                <a:solidFill>
                  <a:schemeClr val="tx1"/>
                </a:solidFill>
              </a:rPr>
              <a:t>Ты наследникам своим</a:t>
            </a:r>
            <a:r>
              <a:rPr lang="ru-RU" b="1" dirty="0" smtClean="0">
                <a:solidFill>
                  <a:schemeClr val="tx1"/>
                </a:solidFill>
              </a:rPr>
              <a:t>.</a:t>
            </a:r>
            <a:r>
              <a:rPr lang="ru-RU" dirty="0" smtClean="0"/>
              <a:t/>
            </a:r>
            <a:br>
              <a:rPr lang="ru-RU" dirty="0" smtClean="0"/>
            </a:br>
            <a:endParaRPr lang="ru-RU" dirty="0"/>
          </a:p>
        </p:txBody>
      </p:sp>
      <p:sp>
        <p:nvSpPr>
          <p:cNvPr id="3" name="Текст 2"/>
          <p:cNvSpPr>
            <a:spLocks noGrp="1"/>
          </p:cNvSpPr>
          <p:nvPr>
            <p:ph type="body" idx="1"/>
          </p:nvPr>
        </p:nvSpPr>
        <p:spPr>
          <a:xfrm flipV="1">
            <a:off x="468344" y="4941168"/>
            <a:ext cx="8183880" cy="288032"/>
          </a:xfrm>
        </p:spPr>
        <p:txBody>
          <a:bodyPr>
            <a:normAutofit fontScale="92500" lnSpcReduction="10000"/>
          </a:bodyPr>
          <a:lstStyle/>
          <a:p>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02920" y="1844823"/>
            <a:ext cx="8183880" cy="5544617"/>
          </a:xfrm>
        </p:spPr>
        <p:txBody>
          <a:bodyPr>
            <a:normAutofit fontScale="90000"/>
          </a:bodyPr>
          <a:lstStyle/>
          <a:p>
            <a:pPr>
              <a:lnSpc>
                <a:spcPct val="150000"/>
              </a:lnSpc>
            </a:pPr>
            <a:r>
              <a:rPr lang="ru-RU" sz="2200" dirty="0" smtClean="0">
                <a:solidFill>
                  <a:schemeClr val="tx1"/>
                </a:solidFill>
                <a:effectLst/>
              </a:rPr>
              <a:t>6 класс. Тема урока «Горные породы, слагающие земную кору»</a:t>
            </a:r>
            <a:br>
              <a:rPr lang="ru-RU" sz="2200" dirty="0" smtClean="0">
                <a:solidFill>
                  <a:schemeClr val="tx1"/>
                </a:solidFill>
                <a:effectLst/>
              </a:rPr>
            </a:br>
            <a:r>
              <a:rPr lang="ru-RU" sz="2200" dirty="0" smtClean="0">
                <a:solidFill>
                  <a:schemeClr val="tx1"/>
                </a:solidFill>
                <a:effectLst/>
              </a:rPr>
              <a:t>6 класс. Тема урока «Географические координаты»</a:t>
            </a:r>
            <a:br>
              <a:rPr lang="ru-RU" sz="2200" dirty="0" smtClean="0">
                <a:solidFill>
                  <a:schemeClr val="tx1"/>
                </a:solidFill>
                <a:effectLst/>
              </a:rPr>
            </a:br>
            <a:r>
              <a:rPr lang="ru-RU" sz="2200" dirty="0" smtClean="0">
                <a:solidFill>
                  <a:schemeClr val="tx1"/>
                </a:solidFill>
                <a:effectLst/>
              </a:rPr>
              <a:t>6 класс. </a:t>
            </a:r>
            <a:r>
              <a:rPr lang="ru-RU" sz="2200" dirty="0">
                <a:solidFill>
                  <a:schemeClr val="tx1"/>
                </a:solidFill>
                <a:effectLst/>
              </a:rPr>
              <a:t>Тема урока </a:t>
            </a:r>
            <a:r>
              <a:rPr lang="ru-RU" sz="2200" dirty="0" smtClean="0">
                <a:solidFill>
                  <a:schemeClr val="tx1"/>
                </a:solidFill>
                <a:effectLst/>
              </a:rPr>
              <a:t>«Годовое движение Земли»</a:t>
            </a:r>
            <a:br>
              <a:rPr lang="ru-RU" sz="2200" dirty="0" smtClean="0">
                <a:solidFill>
                  <a:schemeClr val="tx1"/>
                </a:solidFill>
                <a:effectLst/>
              </a:rPr>
            </a:br>
            <a:r>
              <a:rPr lang="ru-RU" sz="2200" dirty="0" smtClean="0">
                <a:solidFill>
                  <a:schemeClr val="tx1"/>
                </a:solidFill>
                <a:effectLst/>
              </a:rPr>
              <a:t>6 класс. Тема урока «Ветер» </a:t>
            </a:r>
            <a:br>
              <a:rPr lang="ru-RU" sz="2200" dirty="0" smtClean="0">
                <a:solidFill>
                  <a:schemeClr val="tx1"/>
                </a:solidFill>
                <a:effectLst/>
              </a:rPr>
            </a:br>
            <a:r>
              <a:rPr lang="ru-RU" sz="2200" dirty="0" smtClean="0">
                <a:solidFill>
                  <a:schemeClr val="tx1"/>
                </a:solidFill>
                <a:effectLst/>
              </a:rPr>
              <a:t>6 класс. Тема урока «Температура воздуха»</a:t>
            </a:r>
            <a:br>
              <a:rPr lang="ru-RU" sz="2200" dirty="0" smtClean="0">
                <a:solidFill>
                  <a:schemeClr val="tx1"/>
                </a:solidFill>
                <a:effectLst/>
              </a:rPr>
            </a:br>
            <a:r>
              <a:rPr lang="ru-RU" sz="2200" dirty="0" smtClean="0">
                <a:solidFill>
                  <a:schemeClr val="tx1"/>
                </a:solidFill>
                <a:effectLst/>
              </a:rPr>
              <a:t>6 класс. Тема урока «Облака»</a:t>
            </a:r>
            <a:br>
              <a:rPr lang="ru-RU" sz="2200" dirty="0" smtClean="0">
                <a:solidFill>
                  <a:schemeClr val="tx1"/>
                </a:solidFill>
                <a:effectLst/>
              </a:rPr>
            </a:br>
            <a:r>
              <a:rPr lang="ru-RU" sz="2200" dirty="0" smtClean="0">
                <a:solidFill>
                  <a:schemeClr val="tx1"/>
                </a:solidFill>
                <a:effectLst/>
              </a:rPr>
              <a:t>6 класс. Тема урока «Рельеф суши. Горы.»</a:t>
            </a:r>
            <a:br>
              <a:rPr lang="ru-RU" sz="2200" dirty="0" smtClean="0">
                <a:solidFill>
                  <a:schemeClr val="tx1"/>
                </a:solidFill>
                <a:effectLst/>
              </a:rPr>
            </a:br>
            <a:r>
              <a:rPr lang="ru-RU" sz="2200" dirty="0" smtClean="0">
                <a:solidFill>
                  <a:schemeClr val="tx1"/>
                </a:solidFill>
                <a:effectLst/>
              </a:rPr>
              <a:t>7 класс. Тема урока «Жизнь в океане»</a:t>
            </a:r>
            <a:br>
              <a:rPr lang="ru-RU" sz="2200" dirty="0" smtClean="0">
                <a:solidFill>
                  <a:schemeClr val="tx1"/>
                </a:solidFill>
                <a:effectLst/>
              </a:rPr>
            </a:br>
            <a:r>
              <a:rPr lang="ru-RU" sz="2200" dirty="0" smtClean="0">
                <a:solidFill>
                  <a:schemeClr val="tx1"/>
                </a:solidFill>
                <a:effectLst/>
              </a:rPr>
              <a:t>7 класс. Тема урока «Природные зоны»</a:t>
            </a:r>
            <a:br>
              <a:rPr lang="ru-RU" sz="2200" dirty="0" smtClean="0">
                <a:solidFill>
                  <a:schemeClr val="tx1"/>
                </a:solidFill>
                <a:effectLst/>
              </a:rPr>
            </a:br>
            <a:r>
              <a:rPr lang="ru-RU" sz="2200" dirty="0" smtClean="0">
                <a:solidFill>
                  <a:schemeClr val="tx1"/>
                </a:solidFill>
                <a:effectLst/>
              </a:rPr>
              <a:t>8 класс. Тема урока «Природные зоны России»</a:t>
            </a:r>
            <a:br>
              <a:rPr lang="ru-RU" sz="2200" dirty="0" smtClean="0">
                <a:solidFill>
                  <a:schemeClr val="tx1"/>
                </a:solidFill>
                <a:effectLst/>
              </a:rPr>
            </a:br>
            <a:r>
              <a:rPr lang="ru-RU" sz="2200" dirty="0" smtClean="0">
                <a:solidFill>
                  <a:schemeClr val="tx1"/>
                </a:solidFill>
                <a:effectLst/>
              </a:rPr>
              <a:t>8 класс. Тема урока «Европейский Север»</a:t>
            </a:r>
            <a:br>
              <a:rPr lang="ru-RU" sz="2200" dirty="0" smtClean="0">
                <a:solidFill>
                  <a:schemeClr val="tx1"/>
                </a:solidFill>
                <a:effectLst/>
              </a:rPr>
            </a:br>
            <a:r>
              <a:rPr lang="ru-RU" sz="2200" dirty="0" smtClean="0">
                <a:solidFill>
                  <a:schemeClr val="tx1"/>
                </a:solidFill>
                <a:effectLst/>
              </a:rPr>
              <a:t>9 класс. Тема урока «Чёрная металлургия»</a:t>
            </a:r>
            <a:br>
              <a:rPr lang="ru-RU" sz="2200" dirty="0" smtClean="0">
                <a:solidFill>
                  <a:schemeClr val="tx1"/>
                </a:solidFill>
                <a:effectLst/>
              </a:rPr>
            </a:br>
            <a:r>
              <a:rPr lang="ru-RU" sz="2000" dirty="0" smtClean="0">
                <a:solidFill>
                  <a:schemeClr val="tx1"/>
                </a:solidFill>
              </a:rPr>
              <a:t/>
            </a:r>
            <a:br>
              <a:rPr lang="ru-RU" sz="2000" dirty="0" smtClean="0">
                <a:solidFill>
                  <a:schemeClr val="tx1"/>
                </a:solidFill>
              </a:rPr>
            </a:br>
            <a:endParaRPr lang="ru-RU" sz="2000" dirty="0">
              <a:solidFill>
                <a:schemeClr val="tx1"/>
              </a:solidFill>
            </a:endParaRPr>
          </a:p>
        </p:txBody>
      </p:sp>
    </p:spTree>
    <p:extLst>
      <p:ext uri="{BB962C8B-B14F-4D97-AF65-F5344CB8AC3E}">
        <p14:creationId xmlns:p14="http://schemas.microsoft.com/office/powerpoint/2010/main" xmlns="" val="1881910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02920" y="575187"/>
            <a:ext cx="8183880" cy="4654013"/>
          </a:xfrm>
        </p:spPr>
        <p:txBody>
          <a:bodyPr>
            <a:noAutofit/>
          </a:bodyPr>
          <a:lstStyle/>
          <a:p>
            <a:r>
              <a:rPr lang="ru-RU" sz="2400" dirty="0">
                <a:solidFill>
                  <a:schemeClr val="tx1"/>
                </a:solidFill>
                <a:effectLst/>
              </a:rPr>
              <a:t>В. А. Сухомлинский писал: </a:t>
            </a:r>
            <a:r>
              <a:rPr lang="ru-RU" sz="2400" i="1" dirty="0">
                <a:solidFill>
                  <a:schemeClr val="tx1"/>
                </a:solidFill>
                <a:effectLst/>
              </a:rPr>
              <a:t>"Если ученику, скажем, восьмого класса задано сегодня по учебнику 10 страниц материала - значит, он станет тружеником - мыслителем лишь тогда, когда прочитает в этот день 20, 30, 40 страниц интересной научной книги, из журнала - не для запоминания, не для заучивания, а просто из потребности мыслить, узнавать, открывать, постигать, наконец, </a:t>
            </a:r>
            <a:r>
              <a:rPr lang="ru-RU" sz="2400" i="1" dirty="0" smtClean="0">
                <a:solidFill>
                  <a:schemeClr val="tx1"/>
                </a:solidFill>
                <a:effectLst/>
              </a:rPr>
              <a:t>изумляться."</a:t>
            </a:r>
            <a:endParaRPr lang="ru-RU" sz="2400" i="1" dirty="0">
              <a:solidFill>
                <a:schemeClr val="tx1"/>
              </a:solidFill>
              <a:effectLst/>
            </a:endParaRPr>
          </a:p>
        </p:txBody>
      </p:sp>
    </p:spTree>
    <p:extLst>
      <p:ext uri="{BB962C8B-B14F-4D97-AF65-F5344CB8AC3E}">
        <p14:creationId xmlns:p14="http://schemas.microsoft.com/office/powerpoint/2010/main" xmlns="" val="2060869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20688"/>
            <a:ext cx="8183880" cy="5544616"/>
          </a:xfrm>
        </p:spPr>
        <p:txBody>
          <a:bodyPr>
            <a:normAutofit/>
          </a:bodyPr>
          <a:lstStyle/>
          <a:p>
            <a:r>
              <a:rPr lang="ru-RU" sz="1800" dirty="0" smtClean="0">
                <a:solidFill>
                  <a:schemeClr val="tx1"/>
                </a:solidFill>
                <a:effectLst/>
              </a:rPr>
              <a:t>Отрывок из романа </a:t>
            </a:r>
            <a:r>
              <a:rPr lang="ru-RU" sz="1800" dirty="0">
                <a:solidFill>
                  <a:schemeClr val="tx1"/>
                </a:solidFill>
                <a:effectLst/>
              </a:rPr>
              <a:t>Ж. Верна “Таинственный остров”: </a:t>
            </a:r>
            <a:r>
              <a:rPr lang="ru-RU" sz="1800" dirty="0" smtClean="0">
                <a:solidFill>
                  <a:schemeClr val="tx1"/>
                </a:solidFill>
                <a:effectLst/>
              </a:rPr>
              <a:t/>
            </a:r>
            <a:br>
              <a:rPr lang="ru-RU" sz="1800" dirty="0" smtClean="0">
                <a:solidFill>
                  <a:schemeClr val="tx1"/>
                </a:solidFill>
                <a:effectLst/>
              </a:rPr>
            </a:br>
            <a:r>
              <a:rPr lang="ru-RU" sz="1800" dirty="0">
                <a:solidFill>
                  <a:schemeClr val="tx1"/>
                </a:solidFill>
                <a:effectLst/>
              </a:rPr>
              <a:t/>
            </a:r>
            <a:br>
              <a:rPr lang="ru-RU" sz="1800" dirty="0">
                <a:solidFill>
                  <a:schemeClr val="tx1"/>
                </a:solidFill>
                <a:effectLst/>
              </a:rPr>
            </a:br>
            <a:r>
              <a:rPr lang="ru-RU" sz="1800" dirty="0" smtClean="0">
                <a:solidFill>
                  <a:schemeClr val="tx1"/>
                </a:solidFill>
                <a:effectLst/>
              </a:rPr>
              <a:t>“</a:t>
            </a:r>
            <a:r>
              <a:rPr lang="ru-RU" sz="1800" dirty="0">
                <a:solidFill>
                  <a:schemeClr val="tx1"/>
                </a:solidFill>
                <a:effectLst/>
              </a:rPr>
              <a:t>Потоки лавы перелились через стену, и огненная река устремилась на берег у Гранитного дворца. Это было неописуемо страшное зрелище. Ночью казалось, что низвергается настоящая Ниагара из расплавленного чугуна: сверху – огненные пары, снизу – кипящая лава</a:t>
            </a:r>
            <a:r>
              <a:rPr lang="ru-RU" sz="1800" dirty="0" smtClean="0">
                <a:solidFill>
                  <a:schemeClr val="tx1"/>
                </a:solidFill>
                <a:effectLst/>
              </a:rPr>
              <a:t>”.</a:t>
            </a:r>
            <a:r>
              <a:rPr lang="ru-RU" sz="1800" dirty="0">
                <a:solidFill>
                  <a:schemeClr val="tx1"/>
                </a:solidFill>
                <a:effectLst/>
              </a:rPr>
              <a:t/>
            </a:r>
            <a:br>
              <a:rPr lang="ru-RU" sz="1800" dirty="0">
                <a:solidFill>
                  <a:schemeClr val="tx1"/>
                </a:solidFill>
                <a:effectLst/>
              </a:rPr>
            </a:br>
            <a:r>
              <a:rPr lang="ru-RU" sz="1800" dirty="0" smtClean="0">
                <a:solidFill>
                  <a:schemeClr val="tx1"/>
                </a:solidFill>
                <a:effectLst/>
              </a:rPr>
              <a:t>“…</a:t>
            </a:r>
            <a:r>
              <a:rPr lang="ru-RU" sz="1800" dirty="0">
                <a:solidFill>
                  <a:schemeClr val="tx1"/>
                </a:solidFill>
                <a:effectLst/>
              </a:rPr>
              <a:t>в ночь на 9-е из кратера под грохот оглушительных взрывов поднялся огромный столб дыма, больше трех тысяч футов высоты. Стена пещеры Дакара, очевидно, не выдержала давления газов, и море, проникнув через центральный очаг в огнедышащую пропасть, превратилось в пар. Кратер не давал этой массе пара достаточно просторного выхода. Взрыв, который мог быть услышан на расстоянии ста миль, потряс воздух. Гора Франклина разлетелась на куски и обрушилась в море. Через несколько минут волны Тихого океана покрывали то место, где был остров Линкольна”.</a:t>
            </a:r>
            <a:r>
              <a:rPr lang="ru-RU" sz="1600" dirty="0">
                <a:effectLst/>
              </a:rPr>
              <a:t/>
            </a:r>
            <a:br>
              <a:rPr lang="ru-RU" sz="1600" dirty="0">
                <a:effectLst/>
              </a:rPr>
            </a:br>
            <a:endParaRPr lang="ru-RU" sz="1600" dirty="0">
              <a:effectLst/>
            </a:endParaRPr>
          </a:p>
        </p:txBody>
      </p:sp>
    </p:spTree>
    <p:extLst>
      <p:ext uri="{BB962C8B-B14F-4D97-AF65-F5344CB8AC3E}">
        <p14:creationId xmlns:p14="http://schemas.microsoft.com/office/powerpoint/2010/main" xmlns="" val="6328567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980728"/>
            <a:ext cx="8183880" cy="4608512"/>
          </a:xfrm>
        </p:spPr>
        <p:txBody>
          <a:bodyPr>
            <a:normAutofit/>
          </a:bodyPr>
          <a:lstStyle/>
          <a:p>
            <a:r>
              <a:rPr lang="ru-RU" sz="2400" dirty="0" smtClean="0">
                <a:solidFill>
                  <a:schemeClr val="tx1"/>
                </a:solidFill>
                <a:effectLst/>
              </a:rPr>
              <a:t>Отрывок из </a:t>
            </a:r>
            <a:r>
              <a:rPr lang="ru-RU" sz="2400" dirty="0">
                <a:solidFill>
                  <a:schemeClr val="tx1"/>
                </a:solidFill>
                <a:effectLst/>
              </a:rPr>
              <a:t>романа </a:t>
            </a:r>
            <a:r>
              <a:rPr lang="ru-RU" sz="2400" dirty="0" err="1">
                <a:solidFill>
                  <a:schemeClr val="tx1"/>
                </a:solidFill>
                <a:effectLst/>
              </a:rPr>
              <a:t>Ж.Верна</a:t>
            </a:r>
            <a:r>
              <a:rPr lang="ru-RU" sz="2400" dirty="0">
                <a:solidFill>
                  <a:schemeClr val="tx1"/>
                </a:solidFill>
                <a:effectLst/>
              </a:rPr>
              <a:t> “Дети капитана Гранта</a:t>
            </a:r>
            <a:r>
              <a:rPr lang="ru-RU" sz="2400" dirty="0" smtClean="0">
                <a:solidFill>
                  <a:schemeClr val="tx1"/>
                </a:solidFill>
                <a:effectLst/>
              </a:rPr>
              <a:t>”: </a:t>
            </a:r>
            <a:br>
              <a:rPr lang="ru-RU" sz="2400" dirty="0" smtClean="0">
                <a:solidFill>
                  <a:schemeClr val="tx1"/>
                </a:solidFill>
                <a:effectLst/>
              </a:rPr>
            </a:br>
            <a:r>
              <a:rPr lang="ru-RU" sz="2400" dirty="0" smtClean="0">
                <a:solidFill>
                  <a:schemeClr val="tx1"/>
                </a:solidFill>
                <a:effectLst/>
              </a:rPr>
              <a:t>“</a:t>
            </a:r>
            <a:r>
              <a:rPr lang="ru-RU" sz="2400" dirty="0">
                <a:solidFill>
                  <a:schemeClr val="tx1"/>
                </a:solidFill>
                <a:effectLst/>
              </a:rPr>
              <a:t>27 июня 1862 года трехмачтовое судно “Британия”, из Глазго, потерпело крушение в тысяче пятистах лье от </a:t>
            </a:r>
            <a:r>
              <a:rPr lang="ru-RU" sz="2400" dirty="0" err="1">
                <a:solidFill>
                  <a:schemeClr val="tx1"/>
                </a:solidFill>
                <a:effectLst/>
              </a:rPr>
              <a:t>Патагонии</a:t>
            </a:r>
            <a:r>
              <a:rPr lang="ru-RU" sz="2400" dirty="0">
                <a:solidFill>
                  <a:schemeClr val="tx1"/>
                </a:solidFill>
                <a:effectLst/>
              </a:rPr>
              <a:t>, в Южном полушарии. Два матроса и капитан Грант добрались до острова Табор… Там, постоянно терпя жестокие лишения, они бросили этот документ под сто пятьдесят третьим градусом долготы и тридцать седьмым градусом широты, окажите им помощь, или они погибнут”.</a:t>
            </a:r>
          </a:p>
        </p:txBody>
      </p:sp>
    </p:spTree>
    <p:extLst>
      <p:ext uri="{BB962C8B-B14F-4D97-AF65-F5344CB8AC3E}">
        <p14:creationId xmlns:p14="http://schemas.microsoft.com/office/powerpoint/2010/main" xmlns="" val="41094791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68344" y="404664"/>
            <a:ext cx="8183880" cy="1296144"/>
          </a:xfrm>
        </p:spPr>
        <p:txBody>
          <a:bodyPr>
            <a:normAutofit/>
          </a:bodyPr>
          <a:lstStyle/>
          <a:p>
            <a:pPr algn="ctr"/>
            <a:r>
              <a:rPr lang="ru-RU" sz="2200" b="1" dirty="0" smtClean="0">
                <a:solidFill>
                  <a:schemeClr val="tx1"/>
                </a:solidFill>
              </a:rPr>
              <a:t>С помощью стихотворений поэтов, назовите силу ветра:</a:t>
            </a:r>
            <a:r>
              <a:rPr lang="ru-RU" dirty="0" smtClean="0"/>
              <a:t/>
            </a:r>
            <a:br>
              <a:rPr lang="ru-RU" dirty="0" smtClean="0"/>
            </a:br>
            <a:endParaRPr lang="ru-RU" dirty="0"/>
          </a:p>
        </p:txBody>
      </p:sp>
      <p:sp>
        <p:nvSpPr>
          <p:cNvPr id="10" name="Текст 9"/>
          <p:cNvSpPr>
            <a:spLocks noGrp="1"/>
          </p:cNvSpPr>
          <p:nvPr>
            <p:ph type="body" idx="1"/>
          </p:nvPr>
        </p:nvSpPr>
        <p:spPr>
          <a:xfrm>
            <a:off x="468344" y="1412776"/>
            <a:ext cx="8183880" cy="5688632"/>
          </a:xfrm>
        </p:spPr>
        <p:txBody>
          <a:bodyPr>
            <a:normAutofit/>
          </a:bodyPr>
          <a:lstStyle/>
          <a:p>
            <a:r>
              <a:rPr lang="ru-RU" b="1" dirty="0" smtClean="0">
                <a:solidFill>
                  <a:schemeClr val="tx1"/>
                </a:solidFill>
              </a:rPr>
              <a:t>Сегодня старый ясень сам не свой, </a:t>
            </a:r>
          </a:p>
          <a:p>
            <a:r>
              <a:rPr lang="ru-RU" b="1" dirty="0" smtClean="0">
                <a:solidFill>
                  <a:schemeClr val="tx1"/>
                </a:solidFill>
              </a:rPr>
              <a:t>Как будто страшный сон его тревожит.</a:t>
            </a:r>
          </a:p>
          <a:p>
            <a:r>
              <a:rPr lang="ru-RU" b="1" dirty="0" smtClean="0">
                <a:solidFill>
                  <a:schemeClr val="tx1"/>
                </a:solidFill>
              </a:rPr>
              <a:t>Ветвями машет, шевелит листвой,</a:t>
            </a:r>
          </a:p>
          <a:p>
            <a:r>
              <a:rPr lang="ru-RU" b="1" dirty="0" smtClean="0">
                <a:solidFill>
                  <a:schemeClr val="tx1"/>
                </a:solidFill>
              </a:rPr>
              <a:t>А почему – никто сказать не может… </a:t>
            </a:r>
          </a:p>
          <a:p>
            <a:r>
              <a:rPr lang="ru-RU" b="1" dirty="0" smtClean="0">
                <a:solidFill>
                  <a:schemeClr val="tx1"/>
                </a:solidFill>
              </a:rPr>
              <a:t>(С.Я. Маршак)</a:t>
            </a:r>
          </a:p>
          <a:p>
            <a:r>
              <a:rPr lang="ru-RU" b="1" dirty="0" smtClean="0">
                <a:solidFill>
                  <a:schemeClr val="tx1"/>
                </a:solidFill>
              </a:rPr>
              <a:t> </a:t>
            </a:r>
          </a:p>
          <a:p>
            <a:r>
              <a:rPr lang="ru-RU" b="1" dirty="0" smtClean="0">
                <a:solidFill>
                  <a:schemeClr val="tx1"/>
                </a:solidFill>
              </a:rPr>
              <a:t>И было, как видно, ему не впервые.</a:t>
            </a:r>
          </a:p>
          <a:p>
            <a:r>
              <a:rPr lang="ru-RU" b="1" dirty="0" smtClean="0">
                <a:solidFill>
                  <a:schemeClr val="tx1"/>
                </a:solidFill>
              </a:rPr>
              <a:t>Ломать, как тростинки, дубы вековые.</a:t>
            </a:r>
          </a:p>
          <a:p>
            <a:r>
              <a:rPr lang="ru-RU" b="1" dirty="0" smtClean="0">
                <a:solidFill>
                  <a:schemeClr val="tx1"/>
                </a:solidFill>
              </a:rPr>
              <a:t>И крыши срывая, врываясь в жилище, </a:t>
            </a:r>
          </a:p>
          <a:p>
            <a:r>
              <a:rPr lang="ru-RU" b="1" dirty="0" smtClean="0">
                <a:solidFill>
                  <a:schemeClr val="tx1"/>
                </a:solidFill>
              </a:rPr>
              <a:t>Его назвали Ветрило! Ветрище!</a:t>
            </a:r>
          </a:p>
          <a:p>
            <a:r>
              <a:rPr lang="ru-RU" b="1" dirty="0" smtClean="0">
                <a:solidFill>
                  <a:schemeClr val="tx1"/>
                </a:solidFill>
              </a:rPr>
              <a:t>(С.В. Михалков)</a:t>
            </a:r>
          </a:p>
          <a:p>
            <a:r>
              <a:rPr lang="ru-RU" b="1" dirty="0" smtClean="0">
                <a:solidFill>
                  <a:schemeClr val="tx1"/>
                </a:solidFill>
              </a:rPr>
              <a:t> </a:t>
            </a:r>
          </a:p>
          <a:p>
            <a:r>
              <a:rPr lang="ru-RU" b="1" dirty="0" smtClean="0">
                <a:solidFill>
                  <a:schemeClr val="tx1"/>
                </a:solidFill>
              </a:rPr>
              <a:t>Засверкал огонь зарницы,</a:t>
            </a:r>
          </a:p>
          <a:p>
            <a:r>
              <a:rPr lang="ru-RU" b="1" dirty="0" smtClean="0">
                <a:solidFill>
                  <a:schemeClr val="tx1"/>
                </a:solidFill>
              </a:rPr>
              <a:t>На гнезде умолкли птицы,</a:t>
            </a:r>
          </a:p>
          <a:p>
            <a:r>
              <a:rPr lang="ru-RU" b="1" dirty="0" smtClean="0">
                <a:solidFill>
                  <a:schemeClr val="tx1"/>
                </a:solidFill>
              </a:rPr>
              <a:t>Тишина леса объемлет,</a:t>
            </a:r>
          </a:p>
          <a:p>
            <a:r>
              <a:rPr lang="ru-RU" b="1" dirty="0" smtClean="0">
                <a:solidFill>
                  <a:schemeClr val="tx1"/>
                </a:solidFill>
              </a:rPr>
              <a:t>Не качаясь, колос дремлет.</a:t>
            </a:r>
          </a:p>
          <a:p>
            <a:r>
              <a:rPr lang="ru-RU" b="1" dirty="0" smtClean="0">
                <a:solidFill>
                  <a:schemeClr val="tx1"/>
                </a:solidFill>
              </a:rPr>
              <a:t>(А.А. Фет)</a:t>
            </a:r>
          </a:p>
          <a:p>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02920" y="5733256"/>
            <a:ext cx="8183880" cy="1124744"/>
          </a:xfrm>
        </p:spPr>
        <p:txBody>
          <a:bodyPr>
            <a:normAutofit fontScale="90000"/>
          </a:bodyPr>
          <a:lstStyle/>
          <a:p>
            <a:pPr algn="ctr"/>
            <a:r>
              <a:rPr lang="ru-RU" sz="2700" dirty="0" smtClean="0">
                <a:solidFill>
                  <a:schemeClr val="tx1"/>
                </a:solidFill>
              </a:rPr>
              <a:t>Вывод: в течении суток температура воздуха меняется.</a:t>
            </a:r>
            <a:r>
              <a:rPr lang="ru-RU" dirty="0" smtClean="0"/>
              <a:t/>
            </a:r>
            <a:br>
              <a:rPr lang="ru-RU" dirty="0" smtClean="0"/>
            </a:br>
            <a:endParaRPr lang="ru-RU" dirty="0"/>
          </a:p>
        </p:txBody>
      </p:sp>
      <p:sp>
        <p:nvSpPr>
          <p:cNvPr id="5" name="Текст 4"/>
          <p:cNvSpPr>
            <a:spLocks noGrp="1"/>
          </p:cNvSpPr>
          <p:nvPr>
            <p:ph type="body" idx="1"/>
          </p:nvPr>
        </p:nvSpPr>
        <p:spPr>
          <a:xfrm>
            <a:off x="607224" y="548680"/>
            <a:ext cx="3931920" cy="1296144"/>
          </a:xfrm>
        </p:spPr>
        <p:txBody>
          <a:bodyPr>
            <a:normAutofit fontScale="62500" lnSpcReduction="20000"/>
          </a:bodyPr>
          <a:lstStyle/>
          <a:p>
            <a:pPr algn="ctr"/>
            <a:r>
              <a:rPr lang="ru-RU" dirty="0" smtClean="0"/>
              <a:t>О каких особенностях суточного хода температур говорится в стихотворении?</a:t>
            </a:r>
          </a:p>
          <a:p>
            <a:pPr algn="ctr"/>
            <a:endParaRPr lang="ru-RU" dirty="0" smtClean="0"/>
          </a:p>
          <a:p>
            <a:pPr algn="ctr"/>
            <a:r>
              <a:rPr lang="ru-RU" sz="3200" dirty="0" smtClean="0"/>
              <a:t>«На рассвете»</a:t>
            </a:r>
          </a:p>
          <a:p>
            <a:pPr algn="ctr"/>
            <a:endParaRPr lang="ru-RU" dirty="0" smtClean="0"/>
          </a:p>
          <a:p>
            <a:pPr algn="ctr"/>
            <a:endParaRPr lang="ru-RU" dirty="0"/>
          </a:p>
        </p:txBody>
      </p:sp>
      <p:sp>
        <p:nvSpPr>
          <p:cNvPr id="7" name="Текст 6"/>
          <p:cNvSpPr>
            <a:spLocks noGrp="1"/>
          </p:cNvSpPr>
          <p:nvPr>
            <p:ph type="body" sz="half" idx="3"/>
          </p:nvPr>
        </p:nvSpPr>
        <p:spPr>
          <a:xfrm>
            <a:off x="4652169" y="332656"/>
            <a:ext cx="3931920" cy="720080"/>
          </a:xfrm>
        </p:spPr>
        <p:txBody>
          <a:bodyPr>
            <a:normAutofit fontScale="32500" lnSpcReduction="20000"/>
          </a:bodyPr>
          <a:lstStyle/>
          <a:p>
            <a:endParaRPr lang="ru-RU" dirty="0" smtClean="0"/>
          </a:p>
          <a:p>
            <a:pPr algn="ctr"/>
            <a:r>
              <a:rPr lang="ru-RU" sz="5000" dirty="0" smtClean="0"/>
              <a:t>На какое время суток приходится описание?</a:t>
            </a:r>
            <a:endParaRPr lang="ru-RU" sz="5000" dirty="0"/>
          </a:p>
        </p:txBody>
      </p:sp>
      <p:sp>
        <p:nvSpPr>
          <p:cNvPr id="6" name="Содержимое 5"/>
          <p:cNvSpPr>
            <a:spLocks noGrp="1"/>
          </p:cNvSpPr>
          <p:nvPr>
            <p:ph sz="quarter" idx="2"/>
          </p:nvPr>
        </p:nvSpPr>
        <p:spPr>
          <a:xfrm>
            <a:off x="607224" y="1700808"/>
            <a:ext cx="3931920" cy="3744416"/>
          </a:xfrm>
        </p:spPr>
        <p:txBody>
          <a:bodyPr>
            <a:normAutofit fontScale="92500" lnSpcReduction="20000"/>
          </a:bodyPr>
          <a:lstStyle/>
          <a:p>
            <a:pPr>
              <a:buNone/>
            </a:pPr>
            <a:r>
              <a:rPr lang="ru-RU" b="1" dirty="0" smtClean="0"/>
              <a:t>Плавно у ночи с чела</a:t>
            </a:r>
          </a:p>
          <a:p>
            <a:pPr>
              <a:buNone/>
            </a:pPr>
            <a:r>
              <a:rPr lang="ru-RU" b="1" dirty="0" smtClean="0"/>
              <a:t>Мягкая падает мгла;</a:t>
            </a:r>
          </a:p>
          <a:p>
            <a:pPr>
              <a:buNone/>
            </a:pPr>
            <a:r>
              <a:rPr lang="ru-RU" b="1" dirty="0" smtClean="0"/>
              <a:t>С поля широкого тень</a:t>
            </a:r>
          </a:p>
          <a:p>
            <a:pPr>
              <a:buNone/>
            </a:pPr>
            <a:r>
              <a:rPr lang="ru-RU" b="1" dirty="0" smtClean="0"/>
              <a:t>Жмётся под ближнюю сень;</a:t>
            </a:r>
          </a:p>
          <a:p>
            <a:pPr>
              <a:buNone/>
            </a:pPr>
            <a:r>
              <a:rPr lang="ru-RU" b="1" dirty="0" smtClean="0"/>
              <a:t>Жаждою света горя;</a:t>
            </a:r>
          </a:p>
          <a:p>
            <a:pPr>
              <a:buNone/>
            </a:pPr>
            <a:r>
              <a:rPr lang="ru-RU" b="1" dirty="0" smtClean="0"/>
              <a:t>Выйти стыдится заря;</a:t>
            </a:r>
          </a:p>
          <a:p>
            <a:pPr>
              <a:buNone/>
            </a:pPr>
            <a:r>
              <a:rPr lang="ru-RU" b="1" dirty="0" smtClean="0"/>
              <a:t>Холодно, ясно, бело, </a:t>
            </a:r>
          </a:p>
          <a:p>
            <a:pPr>
              <a:buNone/>
            </a:pPr>
            <a:r>
              <a:rPr lang="ru-RU" b="1" dirty="0" smtClean="0"/>
              <a:t>Дрогнуло птицы крыло…</a:t>
            </a:r>
          </a:p>
          <a:p>
            <a:pPr>
              <a:buNone/>
            </a:pPr>
            <a:r>
              <a:rPr lang="ru-RU" b="1" dirty="0" smtClean="0"/>
              <a:t>                    (А.А. Фет)</a:t>
            </a:r>
          </a:p>
          <a:p>
            <a:endParaRPr lang="ru-RU" dirty="0"/>
          </a:p>
        </p:txBody>
      </p:sp>
      <p:sp>
        <p:nvSpPr>
          <p:cNvPr id="8" name="Содержимое 7"/>
          <p:cNvSpPr>
            <a:spLocks noGrp="1"/>
          </p:cNvSpPr>
          <p:nvPr>
            <p:ph sz="quarter" idx="4"/>
          </p:nvPr>
        </p:nvSpPr>
        <p:spPr/>
        <p:txBody>
          <a:bodyPr>
            <a:noAutofit/>
          </a:bodyPr>
          <a:lstStyle/>
          <a:p>
            <a:pPr>
              <a:buNone/>
            </a:pPr>
            <a:r>
              <a:rPr lang="ru-RU" sz="1600" b="1" dirty="0" smtClean="0"/>
              <a:t>В небе тают облака,</a:t>
            </a:r>
          </a:p>
          <a:p>
            <a:pPr>
              <a:buNone/>
            </a:pPr>
            <a:r>
              <a:rPr lang="ru-RU" sz="1600" b="1" dirty="0" smtClean="0"/>
              <a:t>И, лучистая на зное, </a:t>
            </a:r>
          </a:p>
          <a:p>
            <a:pPr>
              <a:buNone/>
            </a:pPr>
            <a:r>
              <a:rPr lang="ru-RU" sz="1600" b="1" dirty="0" smtClean="0"/>
              <a:t>В искрах катится река,</a:t>
            </a:r>
          </a:p>
          <a:p>
            <a:pPr>
              <a:buNone/>
            </a:pPr>
            <a:r>
              <a:rPr lang="ru-RU" sz="1600" b="1" dirty="0" smtClean="0"/>
              <a:t>Словно зеркало стальное…</a:t>
            </a:r>
          </a:p>
          <a:p>
            <a:pPr>
              <a:buNone/>
            </a:pPr>
            <a:r>
              <a:rPr lang="ru-RU" sz="1600" b="1" dirty="0" smtClean="0"/>
              <a:t>Час от часа жар сильней, </a:t>
            </a:r>
          </a:p>
          <a:p>
            <a:pPr>
              <a:buNone/>
            </a:pPr>
            <a:r>
              <a:rPr lang="ru-RU" sz="1600" b="1" dirty="0" smtClean="0"/>
              <a:t>Тень ушла к немым дубравам, </a:t>
            </a:r>
          </a:p>
          <a:p>
            <a:pPr>
              <a:buNone/>
            </a:pPr>
            <a:r>
              <a:rPr lang="ru-RU" sz="1600" b="1" dirty="0" smtClean="0"/>
              <a:t>И с белеющих полей</a:t>
            </a:r>
          </a:p>
          <a:p>
            <a:pPr>
              <a:buNone/>
            </a:pPr>
            <a:r>
              <a:rPr lang="ru-RU" sz="1600" b="1" dirty="0" smtClean="0"/>
              <a:t>Веет запахом медовым.</a:t>
            </a:r>
          </a:p>
          <a:p>
            <a:pPr>
              <a:buNone/>
            </a:pPr>
            <a:r>
              <a:rPr lang="ru-RU" sz="1600" b="1" dirty="0" smtClean="0"/>
              <a:t>Чудный день! Пройдут века – </a:t>
            </a:r>
          </a:p>
          <a:p>
            <a:pPr>
              <a:buNone/>
            </a:pPr>
            <a:r>
              <a:rPr lang="ru-RU" sz="1600" b="1" dirty="0" smtClean="0"/>
              <a:t>Также будут, в вечном строе,</a:t>
            </a:r>
          </a:p>
          <a:p>
            <a:pPr>
              <a:buNone/>
            </a:pPr>
            <a:r>
              <a:rPr lang="ru-RU" sz="1600" b="1" dirty="0" smtClean="0"/>
              <a:t>Течь и искрится река</a:t>
            </a:r>
          </a:p>
          <a:p>
            <a:pPr>
              <a:buNone/>
            </a:pPr>
            <a:r>
              <a:rPr lang="ru-RU" sz="1600" b="1" dirty="0" smtClean="0"/>
              <a:t>И поля дышать на зное.</a:t>
            </a:r>
          </a:p>
          <a:p>
            <a:pPr>
              <a:buNone/>
            </a:pPr>
            <a:r>
              <a:rPr lang="ru-RU" sz="1600" b="1" dirty="0" smtClean="0"/>
              <a:t>                            (Ф.И. Тютчев)</a:t>
            </a:r>
            <a:endParaRPr lang="ru-RU" sz="16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44" y="548680"/>
            <a:ext cx="8183880" cy="1800200"/>
          </a:xfrm>
        </p:spPr>
        <p:txBody>
          <a:bodyPr>
            <a:normAutofit fontScale="90000"/>
          </a:bodyPr>
          <a:lstStyle/>
          <a:p>
            <a:r>
              <a:rPr lang="ru-RU" sz="2000" dirty="0" smtClean="0">
                <a:solidFill>
                  <a:schemeClr val="tx1"/>
                </a:solidFill>
              </a:rPr>
              <a:t>Из каких видов облаков выпадает:</a:t>
            </a:r>
            <a:br>
              <a:rPr lang="ru-RU" sz="2000" dirty="0" smtClean="0">
                <a:solidFill>
                  <a:schemeClr val="tx1"/>
                </a:solidFill>
              </a:rPr>
            </a:br>
            <a:r>
              <a:rPr lang="ru-RU" sz="2000" dirty="0" smtClean="0">
                <a:solidFill>
                  <a:schemeClr val="tx1"/>
                </a:solidFill>
              </a:rPr>
              <a:t>А) сильный, ливневый дождь как из ведра;</a:t>
            </a:r>
            <a:br>
              <a:rPr lang="ru-RU" sz="2000" dirty="0" smtClean="0">
                <a:solidFill>
                  <a:schemeClr val="tx1"/>
                </a:solidFill>
              </a:rPr>
            </a:br>
            <a:r>
              <a:rPr lang="ru-RU" sz="2000" dirty="0" smtClean="0">
                <a:solidFill>
                  <a:schemeClr val="tx1"/>
                </a:solidFill>
              </a:rPr>
              <a:t>Б) мелкий, как сквозь сито</a:t>
            </a:r>
            <a:br>
              <a:rPr lang="ru-RU" sz="2000" dirty="0" smtClean="0">
                <a:solidFill>
                  <a:schemeClr val="tx1"/>
                </a:solidFill>
              </a:rPr>
            </a:br>
            <a:r>
              <a:rPr lang="ru-RU" sz="2000" dirty="0" smtClean="0">
                <a:solidFill>
                  <a:schemeClr val="tx1"/>
                </a:solidFill>
              </a:rPr>
              <a:t>Для какого времени года они более характерны?</a:t>
            </a:r>
            <a:r>
              <a:rPr lang="ru-RU" dirty="0" smtClean="0"/>
              <a:t/>
            </a:r>
            <a:br>
              <a:rPr lang="ru-RU" dirty="0" smtClean="0"/>
            </a:br>
            <a:endParaRPr lang="ru-RU" dirty="0"/>
          </a:p>
        </p:txBody>
      </p:sp>
      <p:sp>
        <p:nvSpPr>
          <p:cNvPr id="3" name="Текст 2"/>
          <p:cNvSpPr>
            <a:spLocks noGrp="1"/>
          </p:cNvSpPr>
          <p:nvPr>
            <p:ph type="body" idx="1"/>
          </p:nvPr>
        </p:nvSpPr>
        <p:spPr>
          <a:xfrm>
            <a:off x="468344" y="1988840"/>
            <a:ext cx="8183880" cy="4869160"/>
          </a:xfrm>
        </p:spPr>
        <p:txBody>
          <a:bodyPr/>
          <a:lstStyle/>
          <a:p>
            <a:r>
              <a:rPr lang="ru-RU" sz="2000" b="1" dirty="0" smtClean="0">
                <a:solidFill>
                  <a:schemeClr val="tx1"/>
                </a:solidFill>
              </a:rPr>
              <a:t>…мелкий, дремотный без меры?</a:t>
            </a:r>
          </a:p>
          <a:p>
            <a:r>
              <a:rPr lang="ru-RU" sz="2000" b="1" dirty="0" smtClean="0">
                <a:solidFill>
                  <a:schemeClr val="tx1"/>
                </a:solidFill>
              </a:rPr>
              <a:t>Словно из множества сит,</a:t>
            </a:r>
          </a:p>
          <a:p>
            <a:r>
              <a:rPr lang="ru-RU" sz="2000" b="1" dirty="0" smtClean="0">
                <a:solidFill>
                  <a:schemeClr val="tx1"/>
                </a:solidFill>
              </a:rPr>
              <a:t>Дождик </a:t>
            </a:r>
            <a:r>
              <a:rPr lang="ru-RU" sz="2000" b="1" dirty="0" err="1" smtClean="0">
                <a:solidFill>
                  <a:schemeClr val="tx1"/>
                </a:solidFill>
              </a:rPr>
              <a:t>знобящий</a:t>
            </a:r>
            <a:r>
              <a:rPr lang="ru-RU" sz="2000" b="1" dirty="0" smtClean="0">
                <a:solidFill>
                  <a:schemeClr val="tx1"/>
                </a:solidFill>
              </a:rPr>
              <a:t> и серый</a:t>
            </a:r>
          </a:p>
          <a:p>
            <a:r>
              <a:rPr lang="ru-RU" sz="2000" b="1" dirty="0" smtClean="0">
                <a:solidFill>
                  <a:schemeClr val="tx1"/>
                </a:solidFill>
              </a:rPr>
              <a:t>Всё моросит, моросит…</a:t>
            </a:r>
          </a:p>
          <a:p>
            <a:r>
              <a:rPr lang="ru-RU" sz="2000" b="1" dirty="0" smtClean="0">
                <a:solidFill>
                  <a:schemeClr val="tx1"/>
                </a:solidFill>
              </a:rPr>
              <a:t>                                   (Н.Рубцов)</a:t>
            </a:r>
          </a:p>
          <a:p>
            <a:r>
              <a:rPr lang="ru-RU" sz="2000" b="1" dirty="0" smtClean="0">
                <a:solidFill>
                  <a:schemeClr val="tx1"/>
                </a:solidFill>
              </a:rPr>
              <a:t> </a:t>
            </a:r>
          </a:p>
          <a:p>
            <a:r>
              <a:rPr lang="ru-RU" sz="2000" b="1" dirty="0" smtClean="0">
                <a:solidFill>
                  <a:schemeClr val="tx1"/>
                </a:solidFill>
              </a:rPr>
              <a:t>…Вот пробилась из-за тучи</a:t>
            </a:r>
          </a:p>
          <a:p>
            <a:r>
              <a:rPr lang="ru-RU" sz="2000" b="1" dirty="0" smtClean="0">
                <a:solidFill>
                  <a:schemeClr val="tx1"/>
                </a:solidFill>
              </a:rPr>
              <a:t>Синей молнии струя –</a:t>
            </a:r>
          </a:p>
          <a:p>
            <a:r>
              <a:rPr lang="ru-RU" sz="2000" b="1" dirty="0" smtClean="0">
                <a:solidFill>
                  <a:schemeClr val="tx1"/>
                </a:solidFill>
              </a:rPr>
              <a:t>Пламень белый и летучий</a:t>
            </a:r>
          </a:p>
          <a:p>
            <a:r>
              <a:rPr lang="ru-RU" sz="2000" b="1" dirty="0" smtClean="0">
                <a:solidFill>
                  <a:schemeClr val="tx1"/>
                </a:solidFill>
              </a:rPr>
              <a:t>Окаймил её края.</a:t>
            </a:r>
          </a:p>
          <a:p>
            <a:r>
              <a:rPr lang="ru-RU" sz="2000" b="1" dirty="0" smtClean="0">
                <a:solidFill>
                  <a:schemeClr val="tx1"/>
                </a:solidFill>
              </a:rPr>
              <a:t>Чаще капли дождевые,</a:t>
            </a:r>
          </a:p>
          <a:p>
            <a:r>
              <a:rPr lang="ru-RU" sz="2000" b="1" dirty="0" smtClean="0">
                <a:solidFill>
                  <a:schemeClr val="tx1"/>
                </a:solidFill>
              </a:rPr>
              <a:t>Вихрем пыль летит с полей,</a:t>
            </a:r>
          </a:p>
          <a:p>
            <a:r>
              <a:rPr lang="ru-RU" sz="2000" b="1" dirty="0" smtClean="0">
                <a:solidFill>
                  <a:schemeClr val="tx1"/>
                </a:solidFill>
              </a:rPr>
              <a:t>И раскаты громовые</a:t>
            </a:r>
          </a:p>
          <a:p>
            <a:r>
              <a:rPr lang="ru-RU" sz="2000" b="1" dirty="0" smtClean="0">
                <a:solidFill>
                  <a:schemeClr val="tx1"/>
                </a:solidFill>
              </a:rPr>
              <a:t>Всё сердитей и смелей.</a:t>
            </a:r>
          </a:p>
          <a:p>
            <a:r>
              <a:rPr lang="ru-RU" sz="2000" b="1" dirty="0" smtClean="0">
                <a:solidFill>
                  <a:schemeClr val="tx1"/>
                </a:solidFill>
              </a:rPr>
              <a:t>                                  (Ф. Тютчев)</a:t>
            </a:r>
          </a:p>
          <a:p>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02920" y="620688"/>
            <a:ext cx="8183880" cy="5416462"/>
          </a:xfrm>
        </p:spPr>
        <p:txBody>
          <a:bodyPr>
            <a:normAutofit/>
          </a:bodyPr>
          <a:lstStyle/>
          <a:p>
            <a:pPr indent="457200"/>
            <a:r>
              <a:rPr lang="ru-RU" sz="1800" dirty="0" smtClean="0">
                <a:solidFill>
                  <a:schemeClr val="tx1"/>
                </a:solidFill>
                <a:effectLst/>
              </a:rPr>
              <a:t>Отрывок </a:t>
            </a:r>
            <a:r>
              <a:rPr lang="ru-RU" sz="1800" dirty="0">
                <a:solidFill>
                  <a:schemeClr val="tx1"/>
                </a:solidFill>
                <a:effectLst/>
              </a:rPr>
              <a:t>из книги советского геолога </a:t>
            </a:r>
            <a:r>
              <a:rPr lang="ru-RU" sz="1800" dirty="0" smtClean="0">
                <a:solidFill>
                  <a:schemeClr val="tx1"/>
                </a:solidFill>
                <a:effectLst/>
              </a:rPr>
              <a:t/>
            </a:r>
            <a:br>
              <a:rPr lang="ru-RU" sz="1800" dirty="0" smtClean="0">
                <a:solidFill>
                  <a:schemeClr val="tx1"/>
                </a:solidFill>
                <a:effectLst/>
              </a:rPr>
            </a:br>
            <a:r>
              <a:rPr lang="ru-RU" sz="1800" dirty="0" smtClean="0">
                <a:solidFill>
                  <a:schemeClr val="tx1"/>
                </a:solidFill>
                <a:effectLst/>
              </a:rPr>
              <a:t>В</a:t>
            </a:r>
            <a:r>
              <a:rPr lang="ru-RU" sz="1800" dirty="0">
                <a:solidFill>
                  <a:schemeClr val="tx1"/>
                </a:solidFill>
                <a:effectLst/>
              </a:rPr>
              <a:t>. А. </a:t>
            </a:r>
            <a:r>
              <a:rPr lang="ru-RU" sz="1800" dirty="0" smtClean="0">
                <a:solidFill>
                  <a:schemeClr val="tx1"/>
                </a:solidFill>
                <a:effectLst/>
              </a:rPr>
              <a:t>  </a:t>
            </a:r>
            <a:r>
              <a:rPr lang="ru-RU" sz="1800" dirty="0" err="1" smtClean="0">
                <a:solidFill>
                  <a:schemeClr val="tx1"/>
                </a:solidFill>
                <a:effectLst/>
              </a:rPr>
              <a:t>Варсанофьевой</a:t>
            </a:r>
            <a:r>
              <a:rPr lang="ru-RU" sz="1800" dirty="0" smtClean="0">
                <a:solidFill>
                  <a:schemeClr val="tx1"/>
                </a:solidFill>
                <a:effectLst/>
              </a:rPr>
              <a:t> «Жизнь гор»:</a:t>
            </a:r>
            <a:r>
              <a:rPr lang="ru-RU" sz="1800" dirty="0">
                <a:solidFill>
                  <a:schemeClr val="tx1"/>
                </a:solidFill>
                <a:effectLst/>
              </a:rPr>
              <a:t/>
            </a:r>
            <a:br>
              <a:rPr lang="ru-RU" sz="1800" dirty="0">
                <a:solidFill>
                  <a:schemeClr val="tx1"/>
                </a:solidFill>
                <a:effectLst/>
              </a:rPr>
            </a:br>
            <a:r>
              <a:rPr lang="ru-RU" sz="1800" dirty="0" smtClean="0">
                <a:solidFill>
                  <a:schemeClr val="tx1"/>
                </a:solidFill>
                <a:effectLst/>
              </a:rPr>
              <a:t/>
            </a:r>
            <a:br>
              <a:rPr lang="ru-RU" sz="1800" dirty="0" smtClean="0">
                <a:solidFill>
                  <a:schemeClr val="tx1"/>
                </a:solidFill>
                <a:effectLst/>
              </a:rPr>
            </a:br>
            <a:r>
              <a:rPr lang="ru-RU" sz="1800" dirty="0" smtClean="0">
                <a:solidFill>
                  <a:schemeClr val="tx1"/>
                </a:solidFill>
                <a:effectLst/>
              </a:rPr>
              <a:t>"</a:t>
            </a:r>
            <a:r>
              <a:rPr lang="ru-RU" sz="1800" dirty="0">
                <a:solidFill>
                  <a:schemeClr val="tx1"/>
                </a:solidFill>
                <a:effectLst/>
              </a:rPr>
              <a:t>Сядем с вами на одну из тех больших каменных плит, которыми усыпана поверхность ледника, и посмотрим кругом. В тени под навесом скал, куда с утра не заглядывали еще лучи солнца, стоит ночная прохлада. Камни холодны как лед, и вас насквозь пронизывает свежий воздух. Здесь еще сейчас чувствуется, как холодно было ночью на этих высотах, какой мороз сковывал эти скалы. Зато там, куда падают солнечные лучи, совсем тепло. </a:t>
            </a:r>
            <a:br>
              <a:rPr lang="ru-RU" sz="1800" dirty="0">
                <a:solidFill>
                  <a:schemeClr val="tx1"/>
                </a:solidFill>
                <a:effectLst/>
              </a:rPr>
            </a:br>
            <a:r>
              <a:rPr lang="ru-RU" sz="1800" dirty="0">
                <a:solidFill>
                  <a:schemeClr val="tx1"/>
                </a:solidFill>
                <a:effectLst/>
              </a:rPr>
              <a:t>Под их горячей лаской можно сидеть на поверхности ледника в одном легком платье. Как ослепителен свет солнца в чистом воздухе горных вершин, как сильно накаляют его лучи поверхности камней и скал! Солнце является источником могучих сил, совершающих великую работу преобразования лика нашей планеты. Прислушайтесь к тому, что происходит вокруг </a:t>
            </a:r>
            <a:r>
              <a:rPr lang="ru-RU" sz="1800" dirty="0" smtClean="0">
                <a:solidFill>
                  <a:schemeClr val="tx1"/>
                </a:solidFill>
                <a:effectLst/>
              </a:rPr>
              <a:t>нас»</a:t>
            </a:r>
            <a:endParaRPr lang="ru-RU" sz="1800" dirty="0">
              <a:solidFill>
                <a:schemeClr val="tx1"/>
              </a:solidFill>
              <a:effectLst/>
            </a:endParaRPr>
          </a:p>
        </p:txBody>
      </p:sp>
    </p:spTree>
    <p:extLst>
      <p:ext uri="{BB962C8B-B14F-4D97-AF65-F5344CB8AC3E}">
        <p14:creationId xmlns:p14="http://schemas.microsoft.com/office/powerpoint/2010/main" xmlns="" val="15374812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836712"/>
            <a:ext cx="8183880" cy="4896544"/>
          </a:xfrm>
        </p:spPr>
        <p:txBody>
          <a:bodyPr>
            <a:normAutofit/>
          </a:bodyPr>
          <a:lstStyle/>
          <a:p>
            <a:r>
              <a:rPr lang="ru-RU" sz="2800" dirty="0" smtClean="0">
                <a:solidFill>
                  <a:schemeClr val="tx1"/>
                </a:solidFill>
                <a:effectLst/>
              </a:rPr>
              <a:t>Отрывок из дневника </a:t>
            </a:r>
            <a:r>
              <a:rPr lang="ru-RU" sz="2800" dirty="0">
                <a:solidFill>
                  <a:schemeClr val="tx1"/>
                </a:solidFill>
                <a:effectLst/>
              </a:rPr>
              <a:t>И.Д. Папанина «Жизнь на льдине»:</a:t>
            </a:r>
            <a:br>
              <a:rPr lang="ru-RU" sz="2800" dirty="0">
                <a:solidFill>
                  <a:schemeClr val="tx1"/>
                </a:solidFill>
                <a:effectLst/>
              </a:rPr>
            </a:br>
            <a:r>
              <a:rPr lang="ru-RU" sz="2800" dirty="0">
                <a:solidFill>
                  <a:schemeClr val="tx1"/>
                </a:solidFill>
                <a:effectLst/>
              </a:rPr>
              <a:t/>
            </a:r>
            <a:br>
              <a:rPr lang="ru-RU" sz="2800" dirty="0">
                <a:solidFill>
                  <a:schemeClr val="tx1"/>
                </a:solidFill>
                <a:effectLst/>
              </a:rPr>
            </a:br>
            <a:r>
              <a:rPr lang="ru-RU" sz="2800" dirty="0" smtClean="0">
                <a:solidFill>
                  <a:schemeClr val="tx1"/>
                </a:solidFill>
                <a:effectLst/>
              </a:rPr>
              <a:t>«Сутки </a:t>
            </a:r>
            <a:r>
              <a:rPr lang="ru-RU" sz="2800" dirty="0">
                <a:solidFill>
                  <a:schemeClr val="tx1"/>
                </a:solidFill>
                <a:effectLst/>
              </a:rPr>
              <a:t>за сутками тянутся почти сплошные сумерки; солнце ходит уже низко над горизонтом… Скоро, совсем скоро — полярная ночь. Прощай дорогое солнышко, теперь мы тебя долго не увидим</a:t>
            </a:r>
            <a:r>
              <a:rPr lang="ru-RU" sz="2800" dirty="0" smtClean="0">
                <a:solidFill>
                  <a:schemeClr val="tx1"/>
                </a:solidFill>
                <a:effectLst/>
              </a:rPr>
              <a:t>!..»</a:t>
            </a:r>
            <a:r>
              <a:rPr lang="ru-RU" sz="2000" dirty="0"/>
              <a:t/>
            </a:r>
            <a:br>
              <a:rPr lang="ru-RU" sz="2000" dirty="0"/>
            </a:br>
            <a:endParaRPr lang="ru-RU" sz="2000" dirty="0"/>
          </a:p>
        </p:txBody>
      </p:sp>
    </p:spTree>
    <p:extLst>
      <p:ext uri="{BB962C8B-B14F-4D97-AF65-F5344CB8AC3E}">
        <p14:creationId xmlns:p14="http://schemas.microsoft.com/office/powerpoint/2010/main" xmlns="" val="16689419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5590"/>
            <a:ext cx="8183880" cy="1251722"/>
          </a:xfrm>
        </p:spPr>
        <p:txBody>
          <a:bodyPr>
            <a:normAutofit fontScale="90000"/>
          </a:bodyPr>
          <a:lstStyle/>
          <a:p>
            <a:r>
              <a:rPr lang="ru-RU" sz="1800" dirty="0" smtClean="0">
                <a:solidFill>
                  <a:schemeClr val="tx1"/>
                </a:solidFill>
                <a:effectLst/>
              </a:rPr>
              <a:t>Отрывок из </a:t>
            </a:r>
            <a:r>
              <a:rPr lang="ru-RU" sz="1800" dirty="0">
                <a:solidFill>
                  <a:schemeClr val="tx1"/>
                </a:solidFill>
                <a:effectLst/>
              </a:rPr>
              <a:t>романа </a:t>
            </a:r>
            <a:r>
              <a:rPr lang="ru-RU" sz="1800" dirty="0" err="1">
                <a:solidFill>
                  <a:schemeClr val="tx1"/>
                </a:solidFill>
                <a:effectLst/>
              </a:rPr>
              <a:t>Ж.Верна</a:t>
            </a:r>
            <a:r>
              <a:rPr lang="ru-RU" sz="1800" dirty="0">
                <a:solidFill>
                  <a:schemeClr val="tx1"/>
                </a:solidFill>
                <a:effectLst/>
              </a:rPr>
              <a:t> “20 тысяч лье под водой</a:t>
            </a:r>
            <a:r>
              <a:rPr lang="ru-RU" sz="1800" dirty="0" smtClean="0">
                <a:solidFill>
                  <a:schemeClr val="tx1"/>
                </a:solidFill>
                <a:effectLst/>
              </a:rPr>
              <a:t>”:</a:t>
            </a:r>
            <a:r>
              <a:rPr lang="ru-RU" sz="1800" dirty="0">
                <a:effectLst/>
              </a:rPr>
              <a:t/>
            </a:r>
            <a:br>
              <a:rPr lang="ru-RU" sz="1800" dirty="0">
                <a:effectLst/>
              </a:rPr>
            </a:br>
            <a:r>
              <a:rPr lang="ru-RU" sz="1800" dirty="0" smtClean="0">
                <a:effectLst/>
              </a:rPr>
              <a:t/>
            </a:r>
            <a:br>
              <a:rPr lang="ru-RU" sz="1800" dirty="0" smtClean="0">
                <a:effectLst/>
              </a:rPr>
            </a:br>
            <a:r>
              <a:rPr lang="ru-RU" sz="1600" dirty="0" smtClean="0">
                <a:solidFill>
                  <a:schemeClr val="tx1"/>
                </a:solidFill>
                <a:effectLst/>
              </a:rPr>
              <a:t>“… </a:t>
            </a:r>
            <a:r>
              <a:rPr lang="ru-RU" sz="1600" dirty="0">
                <a:solidFill>
                  <a:schemeClr val="tx1"/>
                </a:solidFill>
                <a:effectLst/>
              </a:rPr>
              <a:t>я пробовал все эти кушанья не из жадности, а из любопытства, как зачарованный слушая капитана Немо.</a:t>
            </a:r>
            <a:br>
              <a:rPr lang="ru-RU" sz="1600" dirty="0">
                <a:solidFill>
                  <a:schemeClr val="tx1"/>
                </a:solidFill>
                <a:effectLst/>
              </a:rPr>
            </a:br>
            <a:r>
              <a:rPr lang="ru-RU" sz="1600" dirty="0">
                <a:solidFill>
                  <a:schemeClr val="tx1"/>
                </a:solidFill>
                <a:effectLst/>
              </a:rPr>
              <a:t/>
            </a:r>
            <a:br>
              <a:rPr lang="ru-RU" sz="1600" dirty="0">
                <a:solidFill>
                  <a:schemeClr val="tx1"/>
                </a:solidFill>
                <a:effectLst/>
              </a:rPr>
            </a:br>
            <a:r>
              <a:rPr lang="ru-RU" sz="1600" dirty="0">
                <a:solidFill>
                  <a:schemeClr val="tx1"/>
                </a:solidFill>
                <a:effectLst/>
              </a:rPr>
              <a:t>- Море, - продолжал он, не только кормит меня, но и одевает. Ткань, из которой сшита ваша одежда, соткана из </a:t>
            </a:r>
            <a:r>
              <a:rPr lang="ru-RU" sz="1600" dirty="0" err="1">
                <a:solidFill>
                  <a:schemeClr val="tx1"/>
                </a:solidFill>
                <a:effectLst/>
              </a:rPr>
              <a:t>биссусов</a:t>
            </a:r>
            <a:r>
              <a:rPr lang="ru-RU" sz="1600" dirty="0">
                <a:solidFill>
                  <a:schemeClr val="tx1"/>
                </a:solidFill>
                <a:effectLst/>
              </a:rPr>
              <a:t> некоторых морских ракушек. Она окрашена, по примеру древних, соком </a:t>
            </a:r>
            <a:r>
              <a:rPr lang="ru-RU" sz="1600" dirty="0" err="1">
                <a:solidFill>
                  <a:schemeClr val="tx1"/>
                </a:solidFill>
                <a:effectLst/>
              </a:rPr>
              <a:t>пурпурницы</a:t>
            </a:r>
            <a:r>
              <a:rPr lang="ru-RU" sz="1600" dirty="0">
                <a:solidFill>
                  <a:schemeClr val="tx1"/>
                </a:solidFill>
                <a:effectLst/>
              </a:rPr>
              <a:t>, а фиолетовый оттенок получен при помощи экстракта из средиземноморских моллюсков – </a:t>
            </a:r>
            <a:r>
              <a:rPr lang="ru-RU" sz="1600" dirty="0" err="1">
                <a:solidFill>
                  <a:schemeClr val="tx1"/>
                </a:solidFill>
                <a:effectLst/>
              </a:rPr>
              <a:t>аплизий</a:t>
            </a:r>
            <a:r>
              <a:rPr lang="ru-RU" sz="1600" dirty="0">
                <a:solidFill>
                  <a:schemeClr val="tx1"/>
                </a:solidFill>
                <a:effectLst/>
              </a:rPr>
              <a:t>. Духи, стоящие на туалетном столике отведенной вам каюты, - продукт сухой перегонки некоторых морских растений. Тюфяк на вашей постели сделан из лучших океанских трав. Перо, которым вы будете писать, сделано из китового уса, чернила – из выделений желез каракатицы. Все, чем я пользуюсь сейчас, поставляется морем, и все это когда-нибудь вернется к нему.</a:t>
            </a:r>
            <a:br>
              <a:rPr lang="ru-RU" sz="1600" dirty="0">
                <a:solidFill>
                  <a:schemeClr val="tx1"/>
                </a:solidFill>
                <a:effectLst/>
              </a:rPr>
            </a:br>
            <a:r>
              <a:rPr lang="ru-RU" sz="1600" dirty="0">
                <a:solidFill>
                  <a:schemeClr val="tx1"/>
                </a:solidFill>
                <a:effectLst/>
              </a:rPr>
              <a:t/>
            </a:r>
            <a:br>
              <a:rPr lang="ru-RU" sz="1600" dirty="0">
                <a:solidFill>
                  <a:schemeClr val="tx1"/>
                </a:solidFill>
                <a:effectLst/>
              </a:rPr>
            </a:br>
            <a:r>
              <a:rPr lang="ru-RU" sz="1600" dirty="0">
                <a:solidFill>
                  <a:schemeClr val="tx1"/>
                </a:solidFill>
                <a:effectLst/>
              </a:rPr>
              <a:t>- Вы любите море, капитан?</a:t>
            </a:r>
            <a:br>
              <a:rPr lang="ru-RU" sz="1600" dirty="0">
                <a:solidFill>
                  <a:schemeClr val="tx1"/>
                </a:solidFill>
                <a:effectLst/>
              </a:rPr>
            </a:br>
            <a:r>
              <a:rPr lang="ru-RU" sz="1600" dirty="0">
                <a:solidFill>
                  <a:schemeClr val="tx1"/>
                </a:solidFill>
                <a:effectLst/>
              </a:rPr>
              <a:t/>
            </a:r>
            <a:br>
              <a:rPr lang="ru-RU" sz="1600" dirty="0">
                <a:solidFill>
                  <a:schemeClr val="tx1"/>
                </a:solidFill>
                <a:effectLst/>
              </a:rPr>
            </a:br>
            <a:r>
              <a:rPr lang="ru-RU" sz="1600" dirty="0">
                <a:solidFill>
                  <a:schemeClr val="tx1"/>
                </a:solidFill>
                <a:effectLst/>
              </a:rPr>
              <a:t>- О да, я люблю его. Море – это все. Оно покрывает семь десятых земного шара. Его испарения свежи и живительны. В его огромной пустыне человек не чувствует себя одиноким, потому что все время ощущает дыхание жизни вокруг себя. В самом деле, ведь в море есть все три царства природы: минеральное, растительное и животное. Море – обширный резервуар природы. Жизнь на земном шаре началась в море, и, кто знает, не в море ли она и окончится? В море – высшее спокойствие…”</a:t>
            </a:r>
            <a:r>
              <a:rPr lang="ru-RU" sz="1800" dirty="0">
                <a:effectLst/>
              </a:rPr>
              <a:t/>
            </a:r>
            <a:br>
              <a:rPr lang="ru-RU" sz="1800" dirty="0">
                <a:effectLst/>
              </a:rPr>
            </a:br>
            <a:endParaRPr lang="ru-RU" sz="1800" dirty="0">
              <a:effectLst/>
            </a:endParaRPr>
          </a:p>
        </p:txBody>
      </p:sp>
    </p:spTree>
    <p:extLst>
      <p:ext uri="{BB962C8B-B14F-4D97-AF65-F5344CB8AC3E}">
        <p14:creationId xmlns:p14="http://schemas.microsoft.com/office/powerpoint/2010/main" xmlns="" val="5732878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0"/>
            <a:ext cx="8183880" cy="5589240"/>
          </a:xfrm>
        </p:spPr>
        <p:txBody>
          <a:bodyPr>
            <a:normAutofit/>
          </a:bodyPr>
          <a:lstStyle/>
          <a:p>
            <a:r>
              <a:rPr lang="ru-RU" sz="1800" dirty="0">
                <a:solidFill>
                  <a:schemeClr val="tx1"/>
                </a:solidFill>
                <a:effectLst/>
              </a:rPr>
              <a:t>Отрывок из сказки </a:t>
            </a:r>
            <a:r>
              <a:rPr lang="ru-RU" sz="1800" dirty="0" err="1">
                <a:solidFill>
                  <a:schemeClr val="tx1"/>
                </a:solidFill>
                <a:effectLst/>
              </a:rPr>
              <a:t>С.Лагерлеф</a:t>
            </a:r>
            <a:r>
              <a:rPr lang="ru-RU" sz="1800" dirty="0">
                <a:solidFill>
                  <a:schemeClr val="tx1"/>
                </a:solidFill>
                <a:effectLst/>
              </a:rPr>
              <a:t> “Чудесные приключения Нильса с дикими гусями” :</a:t>
            </a:r>
            <a:r>
              <a:rPr lang="ru-RU" sz="1600" dirty="0"/>
              <a:t/>
            </a:r>
            <a:br>
              <a:rPr lang="ru-RU" sz="1600" dirty="0"/>
            </a:br>
            <a:r>
              <a:rPr lang="ru-RU" sz="1600" dirty="0" smtClean="0"/>
              <a:t/>
            </a:r>
            <a:br>
              <a:rPr lang="ru-RU" sz="1600" dirty="0" smtClean="0"/>
            </a:br>
            <a:r>
              <a:rPr lang="ru-RU" sz="1600" dirty="0" smtClean="0">
                <a:solidFill>
                  <a:schemeClr val="tx1"/>
                </a:solidFill>
                <a:effectLst/>
              </a:rPr>
              <a:t>“</a:t>
            </a:r>
            <a:r>
              <a:rPr lang="ru-RU" sz="1600" dirty="0">
                <a:solidFill>
                  <a:schemeClr val="tx1"/>
                </a:solidFill>
                <a:effectLst/>
              </a:rPr>
              <a:t>Первыми попрощались с Нильсом вишневые сады.</a:t>
            </a:r>
            <a:br>
              <a:rPr lang="ru-RU" sz="1600" dirty="0">
                <a:solidFill>
                  <a:schemeClr val="tx1"/>
                </a:solidFill>
                <a:effectLst/>
              </a:rPr>
            </a:br>
            <a:r>
              <a:rPr lang="ru-RU" sz="1600" dirty="0">
                <a:solidFill>
                  <a:schemeClr val="tx1"/>
                </a:solidFill>
                <a:effectLst/>
              </a:rPr>
              <a:t>- Дальше нам нельзя! Ты думаешь, это снег на наших ветках? Нет, это цветы. Мы боимся, что их прихватит утренним морозом и они облетят раньше времени… Потом отстали пашни, с ними остановились на месте и села. Ведь в селах живут крестьяне. Как же им уйти от полей, на которых они выращивают хлеб</a:t>
            </a:r>
            <a:r>
              <a:rPr lang="ru-RU" sz="1600" dirty="0" smtClean="0">
                <a:solidFill>
                  <a:schemeClr val="tx1"/>
                </a:solidFill>
                <a:effectLst/>
              </a:rPr>
              <a:t>?</a:t>
            </a:r>
            <a:r>
              <a:rPr lang="ru-RU" sz="1600" dirty="0">
                <a:solidFill>
                  <a:schemeClr val="tx1"/>
                </a:solidFill>
                <a:effectLst/>
              </a:rPr>
              <a:t/>
            </a:r>
            <a:br>
              <a:rPr lang="ru-RU" sz="1600" dirty="0">
                <a:solidFill>
                  <a:schemeClr val="tx1"/>
                </a:solidFill>
                <a:effectLst/>
              </a:rPr>
            </a:br>
            <a:r>
              <a:rPr lang="ru-RU" sz="1600" dirty="0">
                <a:solidFill>
                  <a:schemeClr val="tx1"/>
                </a:solidFill>
                <a:effectLst/>
              </a:rPr>
              <a:t>Зеленые луга, где паслись коровы и лошади, нехотя свернули в сторону, уступая дорогу топким, мшистым болотам.</a:t>
            </a:r>
            <a:br>
              <a:rPr lang="ru-RU" sz="1600" dirty="0">
                <a:solidFill>
                  <a:schemeClr val="tx1"/>
                </a:solidFill>
                <a:effectLst/>
              </a:rPr>
            </a:br>
            <a:r>
              <a:rPr lang="ru-RU" sz="1600" dirty="0">
                <a:solidFill>
                  <a:schemeClr val="tx1"/>
                </a:solidFill>
                <a:effectLst/>
              </a:rPr>
              <a:t>А куда подевались леса? Еще недавно Нильс летел над такими густыми чащами, что за верхушками деревьев и земли не было видно. Но сейчас деревья будто рассорились. Растут вразброд, каждое само по себе.</a:t>
            </a:r>
            <a:br>
              <a:rPr lang="ru-RU" sz="1600" dirty="0">
                <a:solidFill>
                  <a:schemeClr val="tx1"/>
                </a:solidFill>
                <a:effectLst/>
              </a:rPr>
            </a:br>
            <a:r>
              <a:rPr lang="ru-RU" sz="1600" dirty="0">
                <a:solidFill>
                  <a:schemeClr val="tx1"/>
                </a:solidFill>
                <a:effectLst/>
              </a:rPr>
              <a:t>Буков давно и в помине нет.</a:t>
            </a:r>
            <a:br>
              <a:rPr lang="ru-RU" sz="1600" dirty="0">
                <a:solidFill>
                  <a:schemeClr val="tx1"/>
                </a:solidFill>
                <a:effectLst/>
              </a:rPr>
            </a:br>
            <a:r>
              <a:rPr lang="ru-RU" sz="1600" dirty="0">
                <a:solidFill>
                  <a:schemeClr val="tx1"/>
                </a:solidFill>
                <a:effectLst/>
              </a:rPr>
              <a:t>Вот и дуб остановился… Березки и сосны тоже испугались севера. Назад-то они, правда, не повернули, зато скрючились и пригнулись к самой земле”.</a:t>
            </a:r>
            <a:r>
              <a:rPr lang="ru-RU" sz="1600" dirty="0"/>
              <a:t/>
            </a:r>
            <a:br>
              <a:rPr lang="ru-RU" sz="1600" dirty="0"/>
            </a:br>
            <a:endParaRPr lang="ru-RU" sz="1600" dirty="0"/>
          </a:p>
        </p:txBody>
      </p:sp>
    </p:spTree>
    <p:extLst>
      <p:ext uri="{BB962C8B-B14F-4D97-AF65-F5344CB8AC3E}">
        <p14:creationId xmlns:p14="http://schemas.microsoft.com/office/powerpoint/2010/main" xmlns="" val="2416081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884903"/>
            <a:ext cx="8183880" cy="5152247"/>
          </a:xfrm>
        </p:spPr>
        <p:txBody>
          <a:bodyPr>
            <a:normAutofit/>
          </a:bodyPr>
          <a:lstStyle/>
          <a:p>
            <a:r>
              <a:rPr lang="ru-RU" sz="2400" dirty="0">
                <a:solidFill>
                  <a:schemeClr val="tx1"/>
                </a:solidFill>
                <a:effectLst/>
              </a:rPr>
              <a:t>Пустыня -</a:t>
            </a:r>
            <a:br>
              <a:rPr lang="ru-RU" sz="2400" dirty="0">
                <a:solidFill>
                  <a:schemeClr val="tx1"/>
                </a:solidFill>
                <a:effectLst/>
              </a:rPr>
            </a:br>
            <a:r>
              <a:rPr lang="ru-RU" sz="2400" dirty="0">
                <a:solidFill>
                  <a:schemeClr val="tx1"/>
                </a:solidFill>
                <a:effectLst/>
              </a:rPr>
              <a:t>Это рай и ад вместе,</a:t>
            </a:r>
            <a:br>
              <a:rPr lang="ru-RU" sz="2400" dirty="0">
                <a:solidFill>
                  <a:schemeClr val="tx1"/>
                </a:solidFill>
                <a:effectLst/>
              </a:rPr>
            </a:br>
            <a:r>
              <a:rPr lang="ru-RU" sz="2400" dirty="0">
                <a:solidFill>
                  <a:schemeClr val="tx1"/>
                </a:solidFill>
                <a:effectLst/>
              </a:rPr>
              <a:t>Это пещера с сокровищами,</a:t>
            </a:r>
            <a:br>
              <a:rPr lang="ru-RU" sz="2400" dirty="0">
                <a:solidFill>
                  <a:schemeClr val="tx1"/>
                </a:solidFill>
                <a:effectLst/>
              </a:rPr>
            </a:br>
            <a:r>
              <a:rPr lang="ru-RU" sz="2400" dirty="0">
                <a:solidFill>
                  <a:schemeClr val="tx1"/>
                </a:solidFill>
                <a:effectLst/>
              </a:rPr>
              <a:t>которую охраняет чудовище</a:t>
            </a:r>
            <a:br>
              <a:rPr lang="ru-RU" sz="2400" dirty="0">
                <a:solidFill>
                  <a:schemeClr val="tx1"/>
                </a:solidFill>
                <a:effectLst/>
              </a:rPr>
            </a:br>
            <a:r>
              <a:rPr lang="ru-RU" sz="2400" dirty="0">
                <a:solidFill>
                  <a:schemeClr val="tx1"/>
                </a:solidFill>
                <a:effectLst/>
              </a:rPr>
              <a:t>по имени Солнце;</a:t>
            </a:r>
            <a:br>
              <a:rPr lang="ru-RU" sz="2400" dirty="0">
                <a:solidFill>
                  <a:schemeClr val="tx1"/>
                </a:solidFill>
                <a:effectLst/>
              </a:rPr>
            </a:br>
            <a:r>
              <a:rPr lang="ru-RU" sz="2400" dirty="0">
                <a:solidFill>
                  <a:schemeClr val="tx1"/>
                </a:solidFill>
                <a:effectLst/>
              </a:rPr>
              <a:t>Нет страшнее солнца в пустыне</a:t>
            </a:r>
            <a:br>
              <a:rPr lang="ru-RU" sz="2400" dirty="0">
                <a:solidFill>
                  <a:schemeClr val="tx1"/>
                </a:solidFill>
                <a:effectLst/>
              </a:rPr>
            </a:br>
            <a:r>
              <a:rPr lang="ru-RU" sz="2400" dirty="0">
                <a:solidFill>
                  <a:schemeClr val="tx1"/>
                </a:solidFill>
                <a:effectLst/>
              </a:rPr>
              <a:t>и нет выше.</a:t>
            </a:r>
            <a:br>
              <a:rPr lang="ru-RU" sz="2400" dirty="0">
                <a:solidFill>
                  <a:schemeClr val="tx1"/>
                </a:solidFill>
                <a:effectLst/>
              </a:rPr>
            </a:br>
            <a:r>
              <a:rPr lang="ru-RU" sz="2400" dirty="0">
                <a:solidFill>
                  <a:schemeClr val="tx1"/>
                </a:solidFill>
                <a:effectLst/>
              </a:rPr>
              <a:t>(Н. </a:t>
            </a:r>
            <a:r>
              <a:rPr lang="ru-RU" sz="2400" dirty="0" err="1">
                <a:solidFill>
                  <a:schemeClr val="tx1"/>
                </a:solidFill>
                <a:effectLst/>
              </a:rPr>
              <a:t>Джумаев</a:t>
            </a:r>
            <a:r>
              <a:rPr lang="ru-RU" sz="2400" dirty="0">
                <a:solidFill>
                  <a:schemeClr val="tx1"/>
                </a:solidFill>
                <a:effectLst/>
              </a:rPr>
              <a:t>)</a:t>
            </a:r>
            <a:br>
              <a:rPr lang="ru-RU" sz="2400" dirty="0">
                <a:solidFill>
                  <a:schemeClr val="tx1"/>
                </a:solidFill>
                <a:effectLst/>
              </a:rPr>
            </a:br>
            <a:r>
              <a:rPr lang="ru-RU" sz="2400" dirty="0" smtClean="0">
                <a:solidFill>
                  <a:schemeClr val="tx1"/>
                </a:solidFill>
                <a:effectLst/>
              </a:rPr>
              <a:t/>
            </a:r>
            <a:br>
              <a:rPr lang="ru-RU" sz="2400" dirty="0" smtClean="0">
                <a:solidFill>
                  <a:schemeClr val="tx1"/>
                </a:solidFill>
                <a:effectLst/>
              </a:rPr>
            </a:br>
            <a:r>
              <a:rPr lang="ru-RU" sz="2400" dirty="0" smtClean="0">
                <a:solidFill>
                  <a:schemeClr val="tx1"/>
                </a:solidFill>
                <a:effectLst/>
              </a:rPr>
              <a:t>Вопросы </a:t>
            </a:r>
            <a:r>
              <a:rPr lang="ru-RU" sz="2400" dirty="0">
                <a:solidFill>
                  <a:schemeClr val="tx1"/>
                </a:solidFill>
                <a:effectLst/>
              </a:rPr>
              <a:t>учителя:</a:t>
            </a:r>
            <a:br>
              <a:rPr lang="ru-RU" sz="2400" dirty="0">
                <a:solidFill>
                  <a:schemeClr val="tx1"/>
                </a:solidFill>
                <a:effectLst/>
              </a:rPr>
            </a:br>
            <a:r>
              <a:rPr lang="ru-RU" sz="2400" dirty="0">
                <a:solidFill>
                  <a:schemeClr val="tx1"/>
                </a:solidFill>
                <a:effectLst/>
              </a:rPr>
              <a:t>1. Что же такое пустыня: "рай или ад"?</a:t>
            </a:r>
            <a:br>
              <a:rPr lang="ru-RU" sz="2400" dirty="0">
                <a:solidFill>
                  <a:schemeClr val="tx1"/>
                </a:solidFill>
                <a:effectLst/>
              </a:rPr>
            </a:br>
            <a:r>
              <a:rPr lang="ru-RU" sz="2400" dirty="0">
                <a:solidFill>
                  <a:schemeClr val="tx1"/>
                </a:solidFill>
                <a:effectLst/>
              </a:rPr>
              <a:t>2. Как вы понимаете слова "Нет страшнее и нет выше солнца в пустыне"?</a:t>
            </a:r>
            <a:r>
              <a:rPr lang="ru-RU" sz="2000" dirty="0"/>
              <a:t/>
            </a:r>
            <a:br>
              <a:rPr lang="ru-RU" sz="2000" dirty="0"/>
            </a:br>
            <a:endParaRPr lang="ru-RU" sz="2000" dirty="0"/>
          </a:p>
        </p:txBody>
      </p:sp>
    </p:spTree>
    <p:extLst>
      <p:ext uri="{BB962C8B-B14F-4D97-AF65-F5344CB8AC3E}">
        <p14:creationId xmlns:p14="http://schemas.microsoft.com/office/powerpoint/2010/main" xmlns="" val="2068282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642918"/>
            <a:ext cx="7772400" cy="2928958"/>
          </a:xfrm>
        </p:spPr>
        <p:txBody>
          <a:bodyPr/>
          <a:lstStyle/>
          <a:p>
            <a:r>
              <a:rPr lang="ru-RU" b="1" dirty="0" smtClean="0">
                <a:solidFill>
                  <a:schemeClr val="tx1"/>
                </a:solidFill>
                <a:effectLst/>
                <a:latin typeface="Times New Roman" pitchFamily="18" charset="0"/>
                <a:ea typeface="Calibri" pitchFamily="34" charset="0"/>
                <a:cs typeface="Times New Roman" pitchFamily="18" charset="0"/>
              </a:rPr>
              <a:t>Цели: </a:t>
            </a:r>
            <a:r>
              <a:rPr lang="ru-RU" sz="2800" b="1" dirty="0" smtClean="0">
                <a:solidFill>
                  <a:schemeClr val="tx1"/>
                </a:solidFill>
                <a:effectLst/>
                <a:latin typeface="Times New Roman" pitchFamily="18" charset="0"/>
                <a:ea typeface="Calibri" pitchFamily="34" charset="0"/>
                <a:cs typeface="Times New Roman" pitchFamily="18" charset="0"/>
              </a:rPr>
              <a:t/>
            </a:r>
            <a:br>
              <a:rPr lang="ru-RU" sz="2800" b="1" dirty="0" smtClean="0">
                <a:solidFill>
                  <a:schemeClr val="tx1"/>
                </a:solidFill>
                <a:effectLst/>
                <a:latin typeface="Times New Roman" pitchFamily="18" charset="0"/>
                <a:ea typeface="Calibri" pitchFamily="34" charset="0"/>
                <a:cs typeface="Times New Roman" pitchFamily="18" charset="0"/>
              </a:rPr>
            </a:br>
            <a:r>
              <a:rPr lang="ru-RU" sz="3200" b="1" dirty="0" smtClean="0">
                <a:solidFill>
                  <a:schemeClr val="tx1"/>
                </a:solidFill>
                <a:effectLst/>
                <a:latin typeface="Times New Roman" pitchFamily="18" charset="0"/>
                <a:ea typeface="Calibri" pitchFamily="34" charset="0"/>
                <a:cs typeface="Times New Roman" pitchFamily="18" charset="0"/>
              </a:rPr>
              <a:t>1. </a:t>
            </a:r>
            <a:r>
              <a:rPr lang="ru-RU" sz="2800" b="1" dirty="0" smtClean="0">
                <a:solidFill>
                  <a:schemeClr val="tx1"/>
                </a:solidFill>
                <a:effectLst/>
                <a:latin typeface="Times New Roman" pitchFamily="18" charset="0"/>
                <a:ea typeface="Calibri" pitchFamily="34" charset="0"/>
                <a:cs typeface="Times New Roman" pitchFamily="18" charset="0"/>
              </a:rPr>
              <a:t>Вовлечение каждого ученика в активный </a:t>
            </a:r>
            <a:r>
              <a:rPr lang="en-US" sz="2800" b="1" dirty="0" smtClean="0">
                <a:solidFill>
                  <a:schemeClr val="tx1"/>
                </a:solidFill>
                <a:effectLst/>
                <a:latin typeface="Times New Roman" pitchFamily="18" charset="0"/>
                <a:ea typeface="Calibri" pitchFamily="34" charset="0"/>
                <a:cs typeface="Times New Roman" pitchFamily="18" charset="0"/>
              </a:rPr>
              <a:t>  </a:t>
            </a:r>
            <a:r>
              <a:rPr lang="ru-RU" sz="2800" b="1" dirty="0" smtClean="0">
                <a:solidFill>
                  <a:schemeClr val="tx1"/>
                </a:solidFill>
                <a:effectLst/>
                <a:latin typeface="Times New Roman" pitchFamily="18" charset="0"/>
                <a:ea typeface="Calibri" pitchFamily="34" charset="0"/>
                <a:cs typeface="Times New Roman" pitchFamily="18" charset="0"/>
              </a:rPr>
              <a:t>познавательный процесс;</a:t>
            </a:r>
            <a:r>
              <a:rPr lang="ru-RU" sz="2800" b="1" dirty="0" smtClean="0">
                <a:solidFill>
                  <a:schemeClr val="tx1"/>
                </a:solidFill>
                <a:effectLst/>
                <a:ea typeface="Calibri" pitchFamily="34" charset="0"/>
                <a:cs typeface="Times New Roman" pitchFamily="18" charset="0"/>
              </a:rPr>
              <a:t/>
            </a:r>
            <a:br>
              <a:rPr lang="ru-RU" sz="2800" b="1" dirty="0" smtClean="0">
                <a:solidFill>
                  <a:schemeClr val="tx1"/>
                </a:solidFill>
                <a:effectLst/>
                <a:ea typeface="Calibri" pitchFamily="34" charset="0"/>
                <a:cs typeface="Times New Roman" pitchFamily="18" charset="0"/>
              </a:rPr>
            </a:br>
            <a:r>
              <a:rPr lang="ru-RU" sz="2800" b="1" dirty="0" smtClean="0">
                <a:solidFill>
                  <a:schemeClr val="tx1"/>
                </a:solidFill>
                <a:effectLst/>
                <a:ea typeface="Calibri" pitchFamily="34" charset="0"/>
                <a:cs typeface="Times New Roman" pitchFamily="18" charset="0"/>
              </a:rPr>
              <a:t>2. </a:t>
            </a:r>
            <a:r>
              <a:rPr lang="en-US" sz="2800" b="1" dirty="0" smtClean="0">
                <a:solidFill>
                  <a:schemeClr val="tx1"/>
                </a:solidFill>
                <a:effectLst/>
                <a:latin typeface="Times New Roman" pitchFamily="18" charset="0"/>
                <a:ea typeface="Calibri" pitchFamily="34" charset="0"/>
                <a:cs typeface="Times New Roman" pitchFamily="18" charset="0"/>
              </a:rPr>
              <a:t> </a:t>
            </a:r>
            <a:r>
              <a:rPr lang="ru-RU" sz="2800" b="1" dirty="0" smtClean="0">
                <a:solidFill>
                  <a:schemeClr val="tx1"/>
                </a:solidFill>
                <a:effectLst/>
                <a:latin typeface="Times New Roman" pitchFamily="18" charset="0"/>
                <a:ea typeface="Calibri" pitchFamily="34" charset="0"/>
                <a:cs typeface="Times New Roman" pitchFamily="18" charset="0"/>
              </a:rPr>
              <a:t>воспитание у детей интереса к географии;</a:t>
            </a:r>
            <a:r>
              <a:rPr lang="ru-RU" sz="2800" b="1" dirty="0" smtClean="0">
                <a:solidFill>
                  <a:schemeClr val="tx1"/>
                </a:solidFill>
                <a:effectLst/>
              </a:rPr>
              <a:t/>
            </a:r>
            <a:br>
              <a:rPr lang="ru-RU" sz="2800" b="1" dirty="0" smtClean="0">
                <a:solidFill>
                  <a:schemeClr val="tx1"/>
                </a:solidFill>
                <a:effectLst/>
              </a:rPr>
            </a:br>
            <a:r>
              <a:rPr lang="ru-RU" sz="2800" b="1" dirty="0" smtClean="0">
                <a:solidFill>
                  <a:schemeClr val="tx1"/>
                </a:solidFill>
                <a:effectLst/>
              </a:rPr>
              <a:t>3. </a:t>
            </a:r>
            <a:r>
              <a:rPr lang="en-US" sz="2800" b="1" dirty="0" smtClean="0">
                <a:solidFill>
                  <a:schemeClr val="tx1"/>
                </a:solidFill>
                <a:effectLst/>
                <a:latin typeface="Times New Roman" pitchFamily="18" charset="0"/>
                <a:cs typeface="Calibri" pitchFamily="34" charset="0"/>
              </a:rPr>
              <a:t> </a:t>
            </a:r>
            <a:r>
              <a:rPr lang="ru-RU" sz="2800" b="1" dirty="0" smtClean="0">
                <a:solidFill>
                  <a:schemeClr val="tx1"/>
                </a:solidFill>
                <a:effectLst/>
                <a:latin typeface="Times New Roman" pitchFamily="18" charset="0"/>
                <a:cs typeface="Calibri" pitchFamily="34" charset="0"/>
              </a:rPr>
              <a:t>воспитание чувства патриотизма.</a:t>
            </a:r>
            <a:r>
              <a:rPr lang="ru-RU" sz="4400" dirty="0" smtClean="0"/>
              <a:t/>
            </a:r>
            <a:br>
              <a:rPr lang="ru-RU" sz="4400" dirty="0" smtClean="0"/>
            </a:br>
            <a:endParaRPr lang="ru-RU" dirty="0"/>
          </a:p>
        </p:txBody>
      </p:sp>
      <p:sp>
        <p:nvSpPr>
          <p:cNvPr id="3" name="Текст 2"/>
          <p:cNvSpPr>
            <a:spLocks noGrp="1"/>
          </p:cNvSpPr>
          <p:nvPr>
            <p:ph type="body" idx="1"/>
          </p:nvPr>
        </p:nvSpPr>
        <p:spPr>
          <a:xfrm>
            <a:off x="722313" y="3714752"/>
            <a:ext cx="7772400" cy="2214578"/>
          </a:xfrm>
        </p:spPr>
        <p:txBody>
          <a:bodyPr>
            <a:normAutofit lnSpcReduction="10000"/>
          </a:bodyPr>
          <a:lstStyle/>
          <a:p>
            <a:pPr eaLnBrk="0" hangingPunct="0"/>
            <a:r>
              <a:rPr lang="ru-RU" sz="2800" b="1" dirty="0" smtClean="0">
                <a:solidFill>
                  <a:schemeClr val="tx1"/>
                </a:solidFill>
              </a:rPr>
              <a:t>Задачи:</a:t>
            </a:r>
          </a:p>
          <a:p>
            <a:pPr algn="just" eaLnBrk="0" hangingPunct="0"/>
            <a:endParaRPr lang="ru-RU" sz="2800" b="1" dirty="0" smtClean="0">
              <a:solidFill>
                <a:schemeClr val="tx1"/>
              </a:solidFill>
              <a:latin typeface="Times New Roman" pitchFamily="18" charset="0"/>
              <a:ea typeface="Calibri" pitchFamily="34" charset="0"/>
              <a:cs typeface="Times New Roman" pitchFamily="18" charset="0"/>
            </a:endParaRPr>
          </a:p>
          <a:p>
            <a:pPr eaLnBrk="0" hangingPunct="0">
              <a:buFont typeface="Arial" charset="0"/>
              <a:buChar char="•"/>
            </a:pPr>
            <a:r>
              <a:rPr lang="en-US" sz="3200" b="1" dirty="0" smtClean="0">
                <a:solidFill>
                  <a:schemeClr val="tx1"/>
                </a:solidFill>
                <a:latin typeface="Times New Roman" pitchFamily="18" charset="0"/>
                <a:ea typeface="Calibri" pitchFamily="34" charset="0"/>
                <a:cs typeface="Times New Roman" pitchFamily="18" charset="0"/>
              </a:rPr>
              <a:t> </a:t>
            </a:r>
            <a:r>
              <a:rPr lang="ru-RU" sz="3200" b="1" dirty="0" smtClean="0">
                <a:solidFill>
                  <a:schemeClr val="tx1"/>
                </a:solidFill>
                <a:latin typeface="Times New Roman" pitchFamily="18" charset="0"/>
                <a:ea typeface="Calibri" pitchFamily="34" charset="0"/>
                <a:cs typeface="Times New Roman" pitchFamily="18" charset="0"/>
              </a:rPr>
              <a:t>повысить интерес к изучаемой теме;</a:t>
            </a:r>
            <a:endParaRPr lang="ru-RU" sz="3200" b="1" dirty="0" smtClean="0">
              <a:solidFill>
                <a:schemeClr val="tx1"/>
              </a:solidFill>
            </a:endParaRPr>
          </a:p>
          <a:p>
            <a:pPr eaLnBrk="0" hangingPunct="0">
              <a:buFont typeface="Arial" charset="0"/>
              <a:buChar char="•"/>
            </a:pPr>
            <a:r>
              <a:rPr lang="ru-RU" sz="3200" b="1" dirty="0" smtClean="0">
                <a:solidFill>
                  <a:schemeClr val="tx1"/>
                </a:solidFill>
                <a:latin typeface="Times New Roman" pitchFamily="18" charset="0"/>
                <a:cs typeface="Calibri" pitchFamily="34" charset="0"/>
              </a:rPr>
              <a:t> развитие творческих способностей;</a:t>
            </a:r>
            <a:endParaRPr lang="ru-RU" sz="3200" b="1" dirty="0" smtClean="0">
              <a:solidFill>
                <a:schemeClr val="tx1"/>
              </a:solidFill>
            </a:endParaRPr>
          </a:p>
          <a:p>
            <a:pPr eaLnBrk="0" hangingPunct="0">
              <a:buFont typeface="Arial" pitchFamily="34" charset="0"/>
              <a:buChar char="•"/>
            </a:pPr>
            <a:r>
              <a:rPr lang="ru-RU" sz="3200" b="1" dirty="0" smtClean="0">
                <a:solidFill>
                  <a:schemeClr val="tx1"/>
                </a:solidFill>
                <a:latin typeface="Times New Roman" pitchFamily="18" charset="0"/>
                <a:cs typeface="Calibri" pitchFamily="34" charset="0"/>
              </a:rPr>
              <a:t> развитие эстетического вкуса.</a:t>
            </a:r>
            <a:endParaRPr lang="ru-RU" sz="3200" b="1" dirty="0" smtClean="0">
              <a:solidFill>
                <a:schemeClr val="tx1"/>
              </a:solidFill>
            </a:endParaRPr>
          </a:p>
          <a:p>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183880" cy="6381328"/>
          </a:xfrm>
        </p:spPr>
        <p:txBody>
          <a:bodyPr>
            <a:normAutofit fontScale="90000"/>
          </a:bodyPr>
          <a:lstStyle/>
          <a:p>
            <a:r>
              <a:rPr lang="ru-RU" sz="1400" dirty="0">
                <a:solidFill>
                  <a:schemeClr val="tx1"/>
                </a:solidFill>
                <a:effectLst/>
              </a:rPr>
              <a:t> Е. </a:t>
            </a:r>
            <a:r>
              <a:rPr lang="ru-RU" sz="1400" dirty="0" smtClean="0">
                <a:solidFill>
                  <a:schemeClr val="tx1"/>
                </a:solidFill>
                <a:effectLst/>
              </a:rPr>
              <a:t>Баратынский</a:t>
            </a:r>
            <a:r>
              <a:rPr lang="ru-RU" sz="1400" dirty="0">
                <a:solidFill>
                  <a:schemeClr val="tx1"/>
                </a:solidFill>
                <a:effectLst/>
              </a:rPr>
              <a:t/>
            </a:r>
            <a:br>
              <a:rPr lang="ru-RU" sz="1400" dirty="0">
                <a:solidFill>
                  <a:schemeClr val="tx1"/>
                </a:solidFill>
                <a:effectLst/>
              </a:rPr>
            </a:br>
            <a:r>
              <a:rPr lang="ru-RU" sz="1400" dirty="0">
                <a:solidFill>
                  <a:schemeClr val="tx1"/>
                </a:solidFill>
                <a:effectLst/>
              </a:rPr>
              <a:t/>
            </a:r>
            <a:br>
              <a:rPr lang="ru-RU" sz="1400" dirty="0">
                <a:solidFill>
                  <a:schemeClr val="tx1"/>
                </a:solidFill>
                <a:effectLst/>
              </a:rPr>
            </a:br>
            <a:r>
              <a:rPr lang="ru-RU" sz="1600" dirty="0">
                <a:solidFill>
                  <a:schemeClr val="tx1"/>
                </a:solidFill>
                <a:effectLst/>
              </a:rPr>
              <a:t>Суровый край, его красами,</a:t>
            </a:r>
            <a:br>
              <a:rPr lang="ru-RU" sz="1600" dirty="0">
                <a:solidFill>
                  <a:schemeClr val="tx1"/>
                </a:solidFill>
                <a:effectLst/>
              </a:rPr>
            </a:br>
            <a:r>
              <a:rPr lang="ru-RU" sz="1600" dirty="0">
                <a:solidFill>
                  <a:schemeClr val="tx1"/>
                </a:solidFill>
                <a:effectLst/>
              </a:rPr>
              <a:t>Пугаясь, дивятся взоры!</a:t>
            </a:r>
            <a:br>
              <a:rPr lang="ru-RU" sz="1600" dirty="0">
                <a:solidFill>
                  <a:schemeClr val="tx1"/>
                </a:solidFill>
                <a:effectLst/>
              </a:rPr>
            </a:br>
            <a:r>
              <a:rPr lang="ru-RU" sz="1600" dirty="0">
                <a:solidFill>
                  <a:schemeClr val="tx1"/>
                </a:solidFill>
                <a:effectLst/>
              </a:rPr>
              <a:t>На горы каменные там</a:t>
            </a:r>
            <a:br>
              <a:rPr lang="ru-RU" sz="1600" dirty="0">
                <a:solidFill>
                  <a:schemeClr val="tx1"/>
                </a:solidFill>
                <a:effectLst/>
              </a:rPr>
            </a:br>
            <a:r>
              <a:rPr lang="ru-RU" sz="1600" dirty="0">
                <a:solidFill>
                  <a:schemeClr val="tx1"/>
                </a:solidFill>
                <a:effectLst/>
              </a:rPr>
              <a:t>Поверглись каменные горы;</a:t>
            </a:r>
            <a:br>
              <a:rPr lang="ru-RU" sz="1600" dirty="0">
                <a:solidFill>
                  <a:schemeClr val="tx1"/>
                </a:solidFill>
                <a:effectLst/>
              </a:rPr>
            </a:br>
            <a:r>
              <a:rPr lang="ru-RU" sz="1600" dirty="0">
                <a:solidFill>
                  <a:schemeClr val="tx1"/>
                </a:solidFill>
                <a:effectLst/>
              </a:rPr>
              <a:t>Синея, всходят до небес</a:t>
            </a:r>
            <a:br>
              <a:rPr lang="ru-RU" sz="1600" dirty="0">
                <a:solidFill>
                  <a:schemeClr val="tx1"/>
                </a:solidFill>
                <a:effectLst/>
              </a:rPr>
            </a:br>
            <a:r>
              <a:rPr lang="ru-RU" sz="1600" dirty="0">
                <a:solidFill>
                  <a:schemeClr val="tx1"/>
                </a:solidFill>
                <a:effectLst/>
              </a:rPr>
              <a:t>их своенравные громады;</a:t>
            </a:r>
            <a:br>
              <a:rPr lang="ru-RU" sz="1600" dirty="0">
                <a:solidFill>
                  <a:schemeClr val="tx1"/>
                </a:solidFill>
                <a:effectLst/>
              </a:rPr>
            </a:br>
            <a:r>
              <a:rPr lang="ru-RU" sz="1600" dirty="0">
                <a:solidFill>
                  <a:schemeClr val="tx1"/>
                </a:solidFill>
                <a:effectLst/>
              </a:rPr>
              <a:t>На них шумит сосновый лес;</a:t>
            </a:r>
            <a:br>
              <a:rPr lang="ru-RU" sz="1600" dirty="0">
                <a:solidFill>
                  <a:schemeClr val="tx1"/>
                </a:solidFill>
                <a:effectLst/>
              </a:rPr>
            </a:br>
            <a:r>
              <a:rPr lang="ru-RU" sz="1600" dirty="0">
                <a:solidFill>
                  <a:schemeClr val="tx1"/>
                </a:solidFill>
                <a:effectLst/>
              </a:rPr>
              <a:t>С них бурно льются водопады;</a:t>
            </a:r>
            <a:br>
              <a:rPr lang="ru-RU" sz="1600" dirty="0">
                <a:solidFill>
                  <a:schemeClr val="tx1"/>
                </a:solidFill>
                <a:effectLst/>
              </a:rPr>
            </a:br>
            <a:r>
              <a:rPr lang="ru-RU" sz="1600" dirty="0">
                <a:solidFill>
                  <a:schemeClr val="tx1"/>
                </a:solidFill>
                <a:effectLst/>
              </a:rPr>
              <a:t>Там дол очей не веселит;</a:t>
            </a:r>
            <a:br>
              <a:rPr lang="ru-RU" sz="1600" dirty="0">
                <a:solidFill>
                  <a:schemeClr val="tx1"/>
                </a:solidFill>
                <a:effectLst/>
              </a:rPr>
            </a:br>
            <a:r>
              <a:rPr lang="ru-RU" sz="1600" dirty="0">
                <a:solidFill>
                  <a:schemeClr val="tx1"/>
                </a:solidFill>
                <a:effectLst/>
              </a:rPr>
              <a:t>Гранитной лавой он облит;</a:t>
            </a:r>
            <a:br>
              <a:rPr lang="ru-RU" sz="1600" dirty="0">
                <a:solidFill>
                  <a:schemeClr val="tx1"/>
                </a:solidFill>
                <a:effectLst/>
              </a:rPr>
            </a:br>
            <a:r>
              <a:rPr lang="ru-RU" sz="1600" dirty="0">
                <a:solidFill>
                  <a:schemeClr val="tx1"/>
                </a:solidFill>
                <a:effectLst/>
              </a:rPr>
              <a:t>Главу одевши в мох печальный,</a:t>
            </a:r>
            <a:br>
              <a:rPr lang="ru-RU" sz="1600" dirty="0">
                <a:solidFill>
                  <a:schemeClr val="tx1"/>
                </a:solidFill>
                <a:effectLst/>
              </a:rPr>
            </a:br>
            <a:r>
              <a:rPr lang="ru-RU" sz="1600" dirty="0">
                <a:solidFill>
                  <a:schemeClr val="tx1"/>
                </a:solidFill>
                <a:effectLst/>
              </a:rPr>
              <a:t>Огромным сторожем стоит.</a:t>
            </a:r>
            <a:br>
              <a:rPr lang="ru-RU" sz="1600" dirty="0">
                <a:solidFill>
                  <a:schemeClr val="tx1"/>
                </a:solidFill>
                <a:effectLst/>
              </a:rPr>
            </a:br>
            <a:r>
              <a:rPr lang="ru-RU" sz="1600" dirty="0">
                <a:solidFill>
                  <a:schemeClr val="tx1"/>
                </a:solidFill>
                <a:effectLst/>
              </a:rPr>
              <a:t>На нем гранит пирамидальный.</a:t>
            </a:r>
            <a:br>
              <a:rPr lang="ru-RU" sz="1600" dirty="0">
                <a:solidFill>
                  <a:schemeClr val="tx1"/>
                </a:solidFill>
                <a:effectLst/>
              </a:rPr>
            </a:br>
            <a:r>
              <a:rPr lang="ru-RU" sz="1600" dirty="0">
                <a:solidFill>
                  <a:schemeClr val="tx1"/>
                </a:solidFill>
                <a:effectLst/>
              </a:rPr>
              <a:t>По дряхлым скалам бродит взгляд;</a:t>
            </a:r>
            <a:br>
              <a:rPr lang="ru-RU" sz="1600" dirty="0">
                <a:solidFill>
                  <a:schemeClr val="tx1"/>
                </a:solidFill>
                <a:effectLst/>
              </a:rPr>
            </a:br>
            <a:r>
              <a:rPr lang="ru-RU" sz="1600" dirty="0">
                <a:solidFill>
                  <a:schemeClr val="tx1"/>
                </a:solidFill>
                <a:effectLst/>
              </a:rPr>
              <a:t>Пришелец исполнен смутной думы:</a:t>
            </a:r>
            <a:br>
              <a:rPr lang="ru-RU" sz="1600" dirty="0">
                <a:solidFill>
                  <a:schemeClr val="tx1"/>
                </a:solidFill>
                <a:effectLst/>
              </a:rPr>
            </a:br>
            <a:r>
              <a:rPr lang="ru-RU" sz="1600" dirty="0">
                <a:solidFill>
                  <a:schemeClr val="tx1"/>
                </a:solidFill>
                <a:effectLst/>
              </a:rPr>
              <a:t>Но мира ль давнего лежат</a:t>
            </a:r>
            <a:br>
              <a:rPr lang="ru-RU" sz="1600" dirty="0">
                <a:solidFill>
                  <a:schemeClr val="tx1"/>
                </a:solidFill>
                <a:effectLst/>
              </a:rPr>
            </a:br>
            <a:r>
              <a:rPr lang="ru-RU" sz="1600" dirty="0">
                <a:solidFill>
                  <a:schemeClr val="tx1"/>
                </a:solidFill>
                <a:effectLst/>
              </a:rPr>
              <a:t>Пред ним развалины угрюмо?</a:t>
            </a:r>
            <a:r>
              <a:rPr lang="ru-RU" sz="1400" dirty="0">
                <a:solidFill>
                  <a:schemeClr val="tx1"/>
                </a:solidFill>
                <a:effectLst/>
              </a:rPr>
              <a:t/>
            </a:r>
            <a:br>
              <a:rPr lang="ru-RU" sz="1400" dirty="0">
                <a:solidFill>
                  <a:schemeClr val="tx1"/>
                </a:solidFill>
                <a:effectLst/>
              </a:rPr>
            </a:br>
            <a:r>
              <a:rPr lang="ru-RU" sz="1400" dirty="0">
                <a:solidFill>
                  <a:schemeClr val="tx1"/>
                </a:solidFill>
                <a:effectLst/>
              </a:rPr>
              <a:t/>
            </a:r>
            <a:br>
              <a:rPr lang="ru-RU" sz="1400" dirty="0">
                <a:solidFill>
                  <a:schemeClr val="tx1"/>
                </a:solidFill>
                <a:effectLst/>
              </a:rPr>
            </a:br>
            <a:r>
              <a:rPr lang="ru-RU" sz="1400" dirty="0" smtClean="0">
                <a:solidFill>
                  <a:schemeClr val="tx1"/>
                </a:solidFill>
                <a:effectLst/>
              </a:rPr>
              <a:t>Примерные </a:t>
            </a:r>
            <a:r>
              <a:rPr lang="ru-RU" sz="1400" dirty="0">
                <a:solidFill>
                  <a:schemeClr val="tx1"/>
                </a:solidFill>
                <a:effectLst/>
              </a:rPr>
              <a:t>вопросы для беседы:</a:t>
            </a:r>
            <a:br>
              <a:rPr lang="ru-RU" sz="1400" dirty="0">
                <a:solidFill>
                  <a:schemeClr val="tx1"/>
                </a:solidFill>
                <a:effectLst/>
              </a:rPr>
            </a:br>
            <a:r>
              <a:rPr lang="ru-RU" sz="1400" dirty="0">
                <a:solidFill>
                  <a:schemeClr val="tx1"/>
                </a:solidFill>
                <a:effectLst/>
              </a:rPr>
              <a:t>1. Какие чувства, ощущения возникли у вас при чтении произведения Е. Баратынского?</a:t>
            </a:r>
            <a:br>
              <a:rPr lang="ru-RU" sz="1400" dirty="0">
                <a:solidFill>
                  <a:schemeClr val="tx1"/>
                </a:solidFill>
                <a:effectLst/>
              </a:rPr>
            </a:br>
            <a:r>
              <a:rPr lang="ru-RU" sz="1400" dirty="0">
                <a:solidFill>
                  <a:schemeClr val="tx1"/>
                </a:solidFill>
                <a:effectLst/>
              </a:rPr>
              <a:t>2. Какие компоненты природы Европейского Севера упоминаются в данном стихотворении?</a:t>
            </a:r>
            <a:br>
              <a:rPr lang="ru-RU" sz="1400" dirty="0">
                <a:solidFill>
                  <a:schemeClr val="tx1"/>
                </a:solidFill>
                <a:effectLst/>
              </a:rPr>
            </a:br>
            <a:r>
              <a:rPr lang="ru-RU" sz="1400" dirty="0">
                <a:solidFill>
                  <a:schemeClr val="tx1"/>
                </a:solidFill>
                <a:effectLst/>
              </a:rPr>
              <a:t>3. Попробуйте установить зависимость между ними, доказать, что все в природе взаимосвязано "разумно и неразделимо".</a:t>
            </a:r>
            <a:br>
              <a:rPr lang="ru-RU" sz="1400" dirty="0">
                <a:solidFill>
                  <a:schemeClr val="tx1"/>
                </a:solidFill>
                <a:effectLst/>
              </a:rPr>
            </a:br>
            <a:r>
              <a:rPr lang="ru-RU" sz="1400" dirty="0">
                <a:solidFill>
                  <a:schemeClr val="tx1"/>
                </a:solidFill>
                <a:effectLst/>
              </a:rPr>
              <a:t>4. Как вы думаете, какими словами данного произведения можно подвести итог описанию природы Европейского Севера?</a:t>
            </a:r>
            <a:br>
              <a:rPr lang="ru-RU" sz="1400" dirty="0">
                <a:solidFill>
                  <a:schemeClr val="tx1"/>
                </a:solidFill>
                <a:effectLst/>
              </a:rPr>
            </a:br>
            <a:r>
              <a:rPr lang="ru-RU" sz="1400" dirty="0">
                <a:solidFill>
                  <a:schemeClr val="tx1"/>
                </a:solidFill>
                <a:effectLst/>
              </a:rPr>
              <a:t>5. Найдите в тексте учебника конкретное подтверждение слов "суровый край".</a:t>
            </a:r>
            <a:r>
              <a:rPr lang="ru-RU" sz="1400" dirty="0">
                <a:effectLst/>
              </a:rPr>
              <a:t/>
            </a:r>
            <a:br>
              <a:rPr lang="ru-RU" sz="1400" dirty="0">
                <a:effectLst/>
              </a:rPr>
            </a:br>
            <a:endParaRPr lang="ru-RU" sz="1400" dirty="0">
              <a:effectLst/>
            </a:endParaRPr>
          </a:p>
        </p:txBody>
      </p:sp>
    </p:spTree>
    <p:extLst>
      <p:ext uri="{BB962C8B-B14F-4D97-AF65-F5344CB8AC3E}">
        <p14:creationId xmlns:p14="http://schemas.microsoft.com/office/powerpoint/2010/main" xmlns="" val="8567752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183880" cy="5661248"/>
          </a:xfrm>
        </p:spPr>
        <p:txBody>
          <a:bodyPr>
            <a:normAutofit/>
          </a:bodyPr>
          <a:lstStyle/>
          <a:p>
            <a:r>
              <a:rPr lang="ru-RU" sz="2000" dirty="0" smtClean="0">
                <a:solidFill>
                  <a:schemeClr val="tx1"/>
                </a:solidFill>
                <a:effectLst/>
              </a:rPr>
              <a:t>Отрывок </a:t>
            </a:r>
            <a:r>
              <a:rPr lang="ru-RU" sz="2000" dirty="0">
                <a:solidFill>
                  <a:schemeClr val="tx1"/>
                </a:solidFill>
                <a:effectLst/>
              </a:rPr>
              <a:t>из романа Ж. Верна “Таинственный остров</a:t>
            </a:r>
            <a:r>
              <a:rPr lang="ru-RU" sz="2000" dirty="0" smtClean="0">
                <a:solidFill>
                  <a:schemeClr val="tx1"/>
                </a:solidFill>
                <a:effectLst/>
              </a:rPr>
              <a:t>”:</a:t>
            </a:r>
            <a:r>
              <a:rPr lang="ru-RU" sz="1800" dirty="0" smtClean="0">
                <a:solidFill>
                  <a:schemeClr val="tx1"/>
                </a:solidFill>
                <a:effectLst/>
              </a:rPr>
              <a:t/>
            </a:r>
            <a:br>
              <a:rPr lang="ru-RU" sz="1800" dirty="0" smtClean="0">
                <a:solidFill>
                  <a:schemeClr val="tx1"/>
                </a:solidFill>
                <a:effectLst/>
              </a:rPr>
            </a:br>
            <a:r>
              <a:rPr lang="ru-RU" sz="1800" dirty="0">
                <a:solidFill>
                  <a:schemeClr val="tx1"/>
                </a:solidFill>
                <a:effectLst/>
              </a:rPr>
              <a:t/>
            </a:r>
            <a:br>
              <a:rPr lang="ru-RU" sz="1800" dirty="0">
                <a:solidFill>
                  <a:schemeClr val="tx1"/>
                </a:solidFill>
                <a:effectLst/>
              </a:rPr>
            </a:br>
            <a:r>
              <a:rPr lang="ru-RU" sz="1800" dirty="0">
                <a:solidFill>
                  <a:schemeClr val="tx1"/>
                </a:solidFill>
                <a:effectLst/>
              </a:rPr>
              <a:t>“…На другой день Сайрес Смит в сопровождении </a:t>
            </a:r>
            <a:r>
              <a:rPr lang="ru-RU" sz="1800" dirty="0" err="1">
                <a:solidFill>
                  <a:schemeClr val="tx1"/>
                </a:solidFill>
                <a:effectLst/>
              </a:rPr>
              <a:t>Харберта</a:t>
            </a:r>
            <a:r>
              <a:rPr lang="ru-RU" sz="1800" dirty="0">
                <a:solidFill>
                  <a:schemeClr val="tx1"/>
                </a:solidFill>
                <a:effectLst/>
              </a:rPr>
              <a:t> отправился искать древние формации, из которых он отобрал образчики руды. Он обнаружил ее залежи на поверхности земли, близ истоков Красного ручья. Эта руда, обильно насыщенная железом, прекрасно подходила для того способа восстановления, который придумал применить инженер. Он хотел воспользоваться каталонским способом, внеся в него некоторые упрощения… Этот способ, вероятно, применялся еще первыми металлургами на Земле. То, что удалось первым потомкам Адама и давало хорошие результаты в местностях богатых рудой и топливом, не могло не удастся жителям острова Линкольна. Каменный уголь, так же как и руду, удалось без труда собрать поблизости прямо с поверхности земли”. </a:t>
            </a:r>
          </a:p>
        </p:txBody>
      </p:sp>
    </p:spTree>
    <p:extLst>
      <p:ext uri="{BB962C8B-B14F-4D97-AF65-F5344CB8AC3E}">
        <p14:creationId xmlns:p14="http://schemas.microsoft.com/office/powerpoint/2010/main" xmlns="" val="15992129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44" y="620688"/>
            <a:ext cx="8183880" cy="4680520"/>
          </a:xfrm>
        </p:spPr>
        <p:txBody>
          <a:bodyPr>
            <a:normAutofit/>
          </a:bodyPr>
          <a:lstStyle/>
          <a:p>
            <a:pPr algn="ctr"/>
            <a:r>
              <a:rPr lang="ru-RU" sz="9600" b="1" dirty="0" smtClean="0">
                <a:solidFill>
                  <a:srgbClr val="FF0000"/>
                </a:solidFill>
              </a:rPr>
              <a:t>Спасибо </a:t>
            </a:r>
            <a:r>
              <a:rPr lang="ru-RU" sz="8800" b="1" dirty="0" smtClean="0">
                <a:solidFill>
                  <a:srgbClr val="FF0000"/>
                </a:solidFill>
              </a:rPr>
              <a:t/>
            </a:r>
            <a:br>
              <a:rPr lang="ru-RU" sz="8800" b="1" dirty="0" smtClean="0">
                <a:solidFill>
                  <a:srgbClr val="FF0000"/>
                </a:solidFill>
              </a:rPr>
            </a:br>
            <a:r>
              <a:rPr lang="ru-RU" sz="9600" b="1" dirty="0" smtClean="0">
                <a:solidFill>
                  <a:srgbClr val="FF0000"/>
                </a:solidFill>
              </a:rPr>
              <a:t>за</a:t>
            </a:r>
            <a:r>
              <a:rPr lang="ru-RU" sz="8800" b="1" dirty="0" smtClean="0">
                <a:solidFill>
                  <a:srgbClr val="FF0000"/>
                </a:solidFill>
              </a:rPr>
              <a:t> </a:t>
            </a:r>
            <a:r>
              <a:rPr lang="ru-RU" sz="9600" b="1" dirty="0" smtClean="0">
                <a:solidFill>
                  <a:srgbClr val="FF0000"/>
                </a:solidFill>
              </a:rPr>
              <a:t>внимание!</a:t>
            </a:r>
            <a:endParaRPr lang="ru-RU" sz="9600" b="1" dirty="0">
              <a:solidFill>
                <a:srgbClr val="FF0000"/>
              </a:solidFill>
            </a:endParaRPr>
          </a:p>
        </p:txBody>
      </p:sp>
      <p:sp>
        <p:nvSpPr>
          <p:cNvPr id="3" name="Текст 2"/>
          <p:cNvSpPr>
            <a:spLocks noGrp="1"/>
          </p:cNvSpPr>
          <p:nvPr>
            <p:ph type="body" idx="1"/>
          </p:nvPr>
        </p:nvSpPr>
        <p:spPr>
          <a:xfrm flipV="1">
            <a:off x="468344" y="6381328"/>
            <a:ext cx="8183880" cy="288032"/>
          </a:xfrm>
        </p:spPr>
        <p:txBody>
          <a:bodyPr>
            <a:normAutofit fontScale="92500" lnSpcReduction="10000"/>
          </a:bodyPr>
          <a:lstStyle/>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642919"/>
            <a:ext cx="7772400" cy="1000132"/>
          </a:xfrm>
        </p:spPr>
        <p:txBody>
          <a:bodyPr>
            <a:normAutofit fontScale="90000"/>
          </a:bodyPr>
          <a:lstStyle/>
          <a:p>
            <a:pPr algn="r"/>
            <a:r>
              <a:rPr lang="ru-RU" sz="3200" b="1" dirty="0" smtClean="0">
                <a:solidFill>
                  <a:schemeClr val="tx1"/>
                </a:solidFill>
                <a:effectLst/>
                <a:latin typeface="Times New Roman" pitchFamily="18" charset="0"/>
                <a:cs typeface="Times New Roman" pitchFamily="18" charset="0"/>
              </a:rPr>
              <a:t>«Любить Родину - значит знать её»</a:t>
            </a:r>
            <a:br>
              <a:rPr lang="ru-RU" sz="3200" b="1" dirty="0" smtClean="0">
                <a:solidFill>
                  <a:schemeClr val="tx1"/>
                </a:solidFill>
                <a:effectLst/>
                <a:latin typeface="Times New Roman" pitchFamily="18" charset="0"/>
                <a:cs typeface="Times New Roman" pitchFamily="18" charset="0"/>
              </a:rPr>
            </a:br>
            <a:r>
              <a:rPr lang="ru-RU" sz="3200" b="1" dirty="0" smtClean="0">
                <a:solidFill>
                  <a:schemeClr val="tx1"/>
                </a:solidFill>
                <a:effectLst/>
                <a:latin typeface="Times New Roman" pitchFamily="18" charset="0"/>
                <a:cs typeface="Times New Roman" pitchFamily="18" charset="0"/>
              </a:rPr>
              <a:t>В.Г. Белинский </a:t>
            </a:r>
            <a:endParaRPr lang="ru-RU" sz="3200" b="1" dirty="0">
              <a:solidFill>
                <a:schemeClr val="tx1"/>
              </a:solidFill>
              <a:effectLst/>
              <a:latin typeface="Times New Roman" pitchFamily="18" charset="0"/>
              <a:cs typeface="Times New Roman" pitchFamily="18" charset="0"/>
            </a:endParaRPr>
          </a:p>
        </p:txBody>
      </p:sp>
      <p:sp>
        <p:nvSpPr>
          <p:cNvPr id="3" name="Текст 2"/>
          <p:cNvSpPr>
            <a:spLocks noGrp="1"/>
          </p:cNvSpPr>
          <p:nvPr>
            <p:ph type="body" idx="1"/>
          </p:nvPr>
        </p:nvSpPr>
        <p:spPr>
          <a:xfrm>
            <a:off x="722313" y="2000240"/>
            <a:ext cx="7772400" cy="4572032"/>
          </a:xfrm>
        </p:spPr>
        <p:txBody>
          <a:bodyPr>
            <a:normAutofit/>
          </a:bodyPr>
          <a:lstStyle/>
          <a:p>
            <a:r>
              <a:rPr lang="ru-RU" sz="3000" b="1" dirty="0" smtClean="0">
                <a:solidFill>
                  <a:schemeClr val="tx1"/>
                </a:solidFill>
              </a:rPr>
              <a:t>Касаясь трёх великих океанов,</a:t>
            </a:r>
            <a:br>
              <a:rPr lang="ru-RU" sz="3000" b="1" dirty="0" smtClean="0">
                <a:solidFill>
                  <a:schemeClr val="tx1"/>
                </a:solidFill>
              </a:rPr>
            </a:br>
            <a:r>
              <a:rPr lang="ru-RU" sz="3000" b="1" dirty="0" smtClean="0">
                <a:solidFill>
                  <a:schemeClr val="tx1"/>
                </a:solidFill>
              </a:rPr>
              <a:t>Она лежит, раскинув города,</a:t>
            </a:r>
            <a:br>
              <a:rPr lang="ru-RU" sz="3000" b="1" dirty="0" smtClean="0">
                <a:solidFill>
                  <a:schemeClr val="tx1"/>
                </a:solidFill>
              </a:rPr>
            </a:br>
            <a:r>
              <a:rPr lang="ru-RU" sz="3000" b="1" dirty="0" smtClean="0">
                <a:solidFill>
                  <a:schemeClr val="tx1"/>
                </a:solidFill>
              </a:rPr>
              <a:t>Покрыта сетью меридианов,</a:t>
            </a:r>
            <a:br>
              <a:rPr lang="ru-RU" sz="3000" b="1" dirty="0" smtClean="0">
                <a:solidFill>
                  <a:schemeClr val="tx1"/>
                </a:solidFill>
              </a:rPr>
            </a:br>
            <a:r>
              <a:rPr lang="ru-RU" sz="3000" b="1" dirty="0" smtClean="0">
                <a:solidFill>
                  <a:schemeClr val="tx1"/>
                </a:solidFill>
              </a:rPr>
              <a:t>Непобедима, широка, горда.</a:t>
            </a:r>
          </a:p>
          <a:p>
            <a:endParaRPr lang="ru-RU" sz="2800" b="1" i="1" dirty="0" smtClean="0">
              <a:solidFill>
                <a:schemeClr val="tx1"/>
              </a:solidFill>
            </a:endParaRPr>
          </a:p>
          <a:p>
            <a:r>
              <a:rPr lang="ru-RU" sz="2800" b="1" i="1" dirty="0" smtClean="0">
                <a:solidFill>
                  <a:schemeClr val="tx1"/>
                </a:solidFill>
              </a:rPr>
              <a:t>К. Симонов</a:t>
            </a:r>
          </a:p>
          <a:p>
            <a:endParaRPr lang="ru-RU" i="1" dirty="0" smtClean="0"/>
          </a:p>
          <a:p>
            <a:endParaRPr lang="ru-RU" b="1" i="1" dirty="0" smtClean="0">
              <a:solidFill>
                <a:schemeClr val="tx1"/>
              </a:solidFill>
            </a:endParaRPr>
          </a:p>
          <a:p>
            <a:pPr lvl="0"/>
            <a:r>
              <a:rPr lang="ru-RU" sz="2800" b="1" i="1" dirty="0" smtClean="0">
                <a:solidFill>
                  <a:schemeClr val="tx1"/>
                </a:solidFill>
                <a:latin typeface="Times New Roman" pitchFamily="18" charset="0"/>
                <a:cs typeface="Times New Roman" pitchFamily="18" charset="0"/>
              </a:rPr>
              <a:t>1. Какими океанами омывается Россия?</a:t>
            </a:r>
            <a:r>
              <a:rPr lang="ru-RU" sz="2800" b="1" dirty="0" smtClean="0">
                <a:solidFill>
                  <a:schemeClr val="tx1"/>
                </a:solidFill>
                <a:latin typeface="Times New Roman" pitchFamily="18" charset="0"/>
                <a:cs typeface="Times New Roman" pitchFamily="18" charset="0"/>
              </a:rPr>
              <a:t> </a:t>
            </a:r>
          </a:p>
          <a:p>
            <a:pPr lvl="0"/>
            <a:r>
              <a:rPr lang="ru-RU" sz="2800" b="1" i="1" dirty="0" smtClean="0">
                <a:solidFill>
                  <a:schemeClr val="tx1"/>
                </a:solidFill>
                <a:latin typeface="Times New Roman" pitchFamily="18" charset="0"/>
                <a:cs typeface="Times New Roman" pitchFamily="18" charset="0"/>
              </a:rPr>
              <a:t>2. Как вы понимаете слова «непобедима, широка, горда»?</a:t>
            </a:r>
            <a:r>
              <a:rPr lang="ru-RU" sz="2800" b="1" dirty="0" smtClean="0">
                <a:solidFill>
                  <a:schemeClr val="tx1"/>
                </a:solidFill>
                <a:latin typeface="Times New Roman" pitchFamily="18" charset="0"/>
                <a:cs typeface="Times New Roman" pitchFamily="18" charset="0"/>
              </a:rPr>
              <a:t> </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571480"/>
            <a:ext cx="7772400" cy="4643470"/>
          </a:xfrm>
        </p:spPr>
        <p:txBody>
          <a:bodyPr>
            <a:normAutofit/>
          </a:bodyPr>
          <a:lstStyle/>
          <a:p>
            <a:r>
              <a:rPr lang="ru-RU" sz="2000" b="1" dirty="0" smtClean="0">
                <a:solidFill>
                  <a:srgbClr val="000000"/>
                </a:solidFill>
                <a:effectLst/>
                <a:latin typeface="Times New Roman" pitchFamily="18" charset="0"/>
                <a:cs typeface="Times New Roman" pitchFamily="18" charset="0"/>
              </a:rPr>
              <a:t>Как велика моя страна,</a:t>
            </a:r>
            <a:br>
              <a:rPr lang="ru-RU" sz="2000" b="1" dirty="0" smtClean="0">
                <a:solidFill>
                  <a:srgbClr val="000000"/>
                </a:solidFill>
                <a:effectLst/>
                <a:latin typeface="Times New Roman" pitchFamily="18" charset="0"/>
                <a:cs typeface="Times New Roman" pitchFamily="18" charset="0"/>
              </a:rPr>
            </a:br>
            <a:r>
              <a:rPr lang="ru-RU" sz="2000" b="1" dirty="0" smtClean="0">
                <a:solidFill>
                  <a:srgbClr val="000000"/>
                </a:solidFill>
                <a:effectLst/>
                <a:latin typeface="Times New Roman" pitchFamily="18" charset="0"/>
                <a:cs typeface="Times New Roman" pitchFamily="18" charset="0"/>
              </a:rPr>
              <a:t>Как широки её просторы!</a:t>
            </a:r>
            <a:br>
              <a:rPr lang="ru-RU" sz="2000" b="1" dirty="0" smtClean="0">
                <a:solidFill>
                  <a:srgbClr val="000000"/>
                </a:solidFill>
                <a:effectLst/>
                <a:latin typeface="Times New Roman" pitchFamily="18" charset="0"/>
                <a:cs typeface="Times New Roman" pitchFamily="18" charset="0"/>
              </a:rPr>
            </a:br>
            <a:r>
              <a:rPr lang="ru-RU" sz="2000" b="1" dirty="0" smtClean="0">
                <a:solidFill>
                  <a:srgbClr val="000000"/>
                </a:solidFill>
                <a:effectLst/>
                <a:latin typeface="Times New Roman" pitchFamily="18" charset="0"/>
                <a:cs typeface="Times New Roman" pitchFamily="18" charset="0"/>
              </a:rPr>
              <a:t>Озёра, реки и поля,</a:t>
            </a:r>
            <a:br>
              <a:rPr lang="ru-RU" sz="2000" b="1" dirty="0" smtClean="0">
                <a:solidFill>
                  <a:srgbClr val="000000"/>
                </a:solidFill>
                <a:effectLst/>
                <a:latin typeface="Times New Roman" pitchFamily="18" charset="0"/>
                <a:cs typeface="Times New Roman" pitchFamily="18" charset="0"/>
              </a:rPr>
            </a:br>
            <a:r>
              <a:rPr lang="ru-RU" sz="2000" b="1" dirty="0" smtClean="0">
                <a:solidFill>
                  <a:srgbClr val="000000"/>
                </a:solidFill>
                <a:effectLst/>
                <a:latin typeface="Times New Roman" pitchFamily="18" charset="0"/>
                <a:cs typeface="Times New Roman" pitchFamily="18" charset="0"/>
              </a:rPr>
              <a:t>Леса, и степь, и горы…</a:t>
            </a:r>
            <a:br>
              <a:rPr lang="ru-RU" sz="2000" b="1" dirty="0" smtClean="0">
                <a:solidFill>
                  <a:srgbClr val="000000"/>
                </a:solidFill>
                <a:effectLst/>
                <a:latin typeface="Times New Roman" pitchFamily="18" charset="0"/>
                <a:cs typeface="Times New Roman" pitchFamily="18" charset="0"/>
              </a:rPr>
            </a:br>
            <a:r>
              <a:rPr lang="ru-RU" sz="2000" b="1" dirty="0" smtClean="0">
                <a:solidFill>
                  <a:srgbClr val="000000"/>
                </a:solidFill>
                <a:effectLst/>
                <a:latin typeface="Times New Roman" pitchFamily="18" charset="0"/>
                <a:cs typeface="Times New Roman" pitchFamily="18" charset="0"/>
              </a:rPr>
              <a:t>Раскинулась моя страна</a:t>
            </a:r>
            <a:br>
              <a:rPr lang="ru-RU" sz="2000" b="1" dirty="0" smtClean="0">
                <a:solidFill>
                  <a:srgbClr val="000000"/>
                </a:solidFill>
                <a:effectLst/>
                <a:latin typeface="Times New Roman" pitchFamily="18" charset="0"/>
                <a:cs typeface="Times New Roman" pitchFamily="18" charset="0"/>
              </a:rPr>
            </a:br>
            <a:r>
              <a:rPr lang="ru-RU" sz="2000" b="1" dirty="0" smtClean="0">
                <a:solidFill>
                  <a:srgbClr val="000000"/>
                </a:solidFill>
                <a:effectLst/>
                <a:latin typeface="Times New Roman" pitchFamily="18" charset="0"/>
                <a:cs typeface="Times New Roman" pitchFamily="18" charset="0"/>
              </a:rPr>
              <a:t>От севера до юга:</a:t>
            </a:r>
            <a:br>
              <a:rPr lang="ru-RU" sz="2000" b="1" dirty="0" smtClean="0">
                <a:solidFill>
                  <a:srgbClr val="000000"/>
                </a:solidFill>
                <a:effectLst/>
                <a:latin typeface="Times New Roman" pitchFamily="18" charset="0"/>
                <a:cs typeface="Times New Roman" pitchFamily="18" charset="0"/>
              </a:rPr>
            </a:br>
            <a:r>
              <a:rPr lang="ru-RU" sz="2000" b="1" dirty="0" smtClean="0">
                <a:solidFill>
                  <a:srgbClr val="000000"/>
                </a:solidFill>
                <a:effectLst/>
                <a:latin typeface="Times New Roman" pitchFamily="18" charset="0"/>
                <a:cs typeface="Times New Roman" pitchFamily="18" charset="0"/>
              </a:rPr>
              <a:t>Когда в одном краю весна,</a:t>
            </a:r>
            <a:br>
              <a:rPr lang="ru-RU" sz="2000" b="1" dirty="0" smtClean="0">
                <a:solidFill>
                  <a:srgbClr val="000000"/>
                </a:solidFill>
                <a:effectLst/>
                <a:latin typeface="Times New Roman" pitchFamily="18" charset="0"/>
                <a:cs typeface="Times New Roman" pitchFamily="18" charset="0"/>
              </a:rPr>
            </a:br>
            <a:r>
              <a:rPr lang="ru-RU" sz="2000" b="1" dirty="0" smtClean="0">
                <a:solidFill>
                  <a:srgbClr val="000000"/>
                </a:solidFill>
                <a:effectLst/>
                <a:latin typeface="Times New Roman" pitchFamily="18" charset="0"/>
                <a:cs typeface="Times New Roman" pitchFamily="18" charset="0"/>
              </a:rPr>
              <a:t>В другом – снега и вьюга.</a:t>
            </a:r>
            <a:br>
              <a:rPr lang="ru-RU" sz="2000" b="1" dirty="0" smtClean="0">
                <a:solidFill>
                  <a:srgbClr val="000000"/>
                </a:solidFill>
                <a:effectLst/>
                <a:latin typeface="Times New Roman" pitchFamily="18" charset="0"/>
                <a:cs typeface="Times New Roman" pitchFamily="18" charset="0"/>
              </a:rPr>
            </a:br>
            <a:r>
              <a:rPr lang="ru-RU" sz="2000" b="1" dirty="0" smtClean="0">
                <a:solidFill>
                  <a:srgbClr val="000000"/>
                </a:solidFill>
                <a:effectLst/>
                <a:latin typeface="Times New Roman" pitchFamily="18" charset="0"/>
                <a:cs typeface="Times New Roman" pitchFamily="18" charset="0"/>
              </a:rPr>
              <a:t>В Москве ложатся спать сейчас,</a:t>
            </a:r>
            <a:br>
              <a:rPr lang="ru-RU" sz="2000" b="1" dirty="0" smtClean="0">
                <a:solidFill>
                  <a:srgbClr val="000000"/>
                </a:solidFill>
                <a:effectLst/>
                <a:latin typeface="Times New Roman" pitchFamily="18" charset="0"/>
                <a:cs typeface="Times New Roman" pitchFamily="18" charset="0"/>
              </a:rPr>
            </a:br>
            <a:r>
              <a:rPr lang="ru-RU" sz="2000" b="1" dirty="0" smtClean="0">
                <a:solidFill>
                  <a:srgbClr val="000000"/>
                </a:solidFill>
                <a:effectLst/>
                <a:latin typeface="Times New Roman" pitchFamily="18" charset="0"/>
                <a:cs typeface="Times New Roman" pitchFamily="18" charset="0"/>
              </a:rPr>
              <a:t>Луна глядит в оконце.</a:t>
            </a:r>
            <a:br>
              <a:rPr lang="ru-RU" sz="2000" b="1" dirty="0" smtClean="0">
                <a:solidFill>
                  <a:srgbClr val="000000"/>
                </a:solidFill>
                <a:effectLst/>
                <a:latin typeface="Times New Roman" pitchFamily="18" charset="0"/>
                <a:cs typeface="Times New Roman" pitchFamily="18" charset="0"/>
              </a:rPr>
            </a:br>
            <a:r>
              <a:rPr lang="ru-RU" sz="2000" b="1" dirty="0" smtClean="0">
                <a:solidFill>
                  <a:srgbClr val="000000"/>
                </a:solidFill>
                <a:effectLst/>
                <a:latin typeface="Times New Roman" pitchFamily="18" charset="0"/>
                <a:cs typeface="Times New Roman" pitchFamily="18" charset="0"/>
              </a:rPr>
              <a:t>Дальневосточник в тот же час</a:t>
            </a:r>
            <a:br>
              <a:rPr lang="ru-RU" sz="2000" b="1" dirty="0" smtClean="0">
                <a:solidFill>
                  <a:srgbClr val="000000"/>
                </a:solidFill>
                <a:effectLst/>
                <a:latin typeface="Times New Roman" pitchFamily="18" charset="0"/>
                <a:cs typeface="Times New Roman" pitchFamily="18" charset="0"/>
              </a:rPr>
            </a:br>
            <a:r>
              <a:rPr lang="ru-RU" sz="2000" b="1" dirty="0" smtClean="0">
                <a:solidFill>
                  <a:srgbClr val="000000"/>
                </a:solidFill>
                <a:effectLst/>
                <a:latin typeface="Times New Roman" pitchFamily="18" charset="0"/>
                <a:cs typeface="Times New Roman" pitchFamily="18" charset="0"/>
              </a:rPr>
              <a:t>Встаёт, встречая солнце.</a:t>
            </a:r>
            <a:br>
              <a:rPr lang="ru-RU" sz="2000" b="1" dirty="0" smtClean="0">
                <a:solidFill>
                  <a:srgbClr val="000000"/>
                </a:solidFill>
                <a:effectLst/>
                <a:latin typeface="Times New Roman" pitchFamily="18" charset="0"/>
                <a:cs typeface="Times New Roman" pitchFamily="18" charset="0"/>
              </a:rPr>
            </a:br>
            <a:r>
              <a:rPr lang="ru-RU" sz="2000" b="1" dirty="0" smtClean="0">
                <a:solidFill>
                  <a:srgbClr val="000000"/>
                </a:solidFill>
                <a:effectLst/>
                <a:latin typeface="Times New Roman" pitchFamily="18" charset="0"/>
                <a:cs typeface="Times New Roman" pitchFamily="18" charset="0"/>
              </a:rPr>
              <a:t>                                 Н. Забила</a:t>
            </a:r>
            <a:r>
              <a:rPr lang="ru-RU" sz="2000" dirty="0" smtClean="0"/>
              <a:t/>
            </a:r>
            <a:br>
              <a:rPr lang="ru-RU" sz="2000" dirty="0" smtClean="0"/>
            </a:br>
            <a:r>
              <a:rPr lang="ru-RU" sz="2000" dirty="0" smtClean="0"/>
              <a:t/>
            </a:r>
            <a:br>
              <a:rPr lang="ru-RU" sz="2000" dirty="0" smtClean="0"/>
            </a:br>
            <a:endParaRPr lang="ru-RU" sz="2000" dirty="0"/>
          </a:p>
        </p:txBody>
      </p:sp>
      <p:sp>
        <p:nvSpPr>
          <p:cNvPr id="3" name="Текст 2"/>
          <p:cNvSpPr>
            <a:spLocks noGrp="1"/>
          </p:cNvSpPr>
          <p:nvPr>
            <p:ph type="body" idx="1"/>
          </p:nvPr>
        </p:nvSpPr>
        <p:spPr>
          <a:xfrm>
            <a:off x="722313" y="4714884"/>
            <a:ext cx="7772400" cy="1785950"/>
          </a:xfrm>
        </p:spPr>
        <p:txBody>
          <a:bodyPr>
            <a:normAutofit/>
          </a:bodyPr>
          <a:lstStyle/>
          <a:p>
            <a:r>
              <a:rPr lang="ru-RU" b="1" i="1" dirty="0" smtClean="0">
                <a:solidFill>
                  <a:schemeClr val="tx1"/>
                </a:solidFill>
              </a:rPr>
              <a:t>Вопросы и задания: </a:t>
            </a:r>
            <a:endParaRPr lang="ru-RU" b="1" dirty="0" smtClean="0">
              <a:solidFill>
                <a:schemeClr val="tx1"/>
              </a:solidFill>
            </a:endParaRPr>
          </a:p>
          <a:p>
            <a:pPr lvl="0"/>
            <a:r>
              <a:rPr lang="ru-RU" b="1" i="1" dirty="0" smtClean="0">
                <a:solidFill>
                  <a:schemeClr val="tx1"/>
                </a:solidFill>
              </a:rPr>
              <a:t>1. Что можно сказать о величине территории России по стихотворению Н.Забила?</a:t>
            </a:r>
            <a:r>
              <a:rPr lang="ru-RU" b="1" dirty="0" smtClean="0">
                <a:solidFill>
                  <a:schemeClr val="tx1"/>
                </a:solidFill>
              </a:rPr>
              <a:t> </a:t>
            </a:r>
          </a:p>
          <a:p>
            <a:pPr lvl="0"/>
            <a:r>
              <a:rPr lang="ru-RU" b="1" i="1" dirty="0" smtClean="0">
                <a:solidFill>
                  <a:schemeClr val="tx1"/>
                </a:solidFill>
              </a:rPr>
              <a:t>2. Определите по карте протяженность России с севера на юг и с запада на восток.</a:t>
            </a:r>
            <a:r>
              <a:rPr lang="ru-RU" b="1" dirty="0" smtClean="0">
                <a:solidFill>
                  <a:schemeClr val="tx1"/>
                </a:solidFill>
              </a:rPr>
              <a:t> </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44" y="642918"/>
            <a:ext cx="8183880" cy="4962354"/>
          </a:xfrm>
        </p:spPr>
        <p:txBody>
          <a:bodyPr>
            <a:normAutofit fontScale="90000"/>
          </a:bodyPr>
          <a:lstStyle/>
          <a:p>
            <a:r>
              <a:rPr lang="ru-RU" sz="1300" b="1" dirty="0" smtClean="0">
                <a:solidFill>
                  <a:schemeClr val="tx1"/>
                </a:solidFill>
              </a:rPr>
              <a:t>Между Волгой и Доном чубатым,</a:t>
            </a:r>
            <a:br>
              <a:rPr lang="ru-RU" sz="1300" b="1" dirty="0" smtClean="0">
                <a:solidFill>
                  <a:schemeClr val="tx1"/>
                </a:solidFill>
              </a:rPr>
            </a:br>
            <a:r>
              <a:rPr lang="ru-RU" sz="1300" b="1" dirty="0" smtClean="0">
                <a:solidFill>
                  <a:schemeClr val="tx1"/>
                </a:solidFill>
              </a:rPr>
              <a:t>Вольной вольницей, ширью хмельной</a:t>
            </a:r>
            <a:br>
              <a:rPr lang="ru-RU" sz="1300" b="1" dirty="0" smtClean="0">
                <a:solidFill>
                  <a:schemeClr val="tx1"/>
                </a:solidFill>
              </a:rPr>
            </a:br>
            <a:r>
              <a:rPr lang="ru-RU" sz="1300" b="1" dirty="0" smtClean="0">
                <a:solidFill>
                  <a:schemeClr val="tx1"/>
                </a:solidFill>
              </a:rPr>
              <a:t>Простирается щедрый, богатый</a:t>
            </a:r>
            <a:br>
              <a:rPr lang="ru-RU" sz="1300" b="1" dirty="0" smtClean="0">
                <a:solidFill>
                  <a:schemeClr val="tx1"/>
                </a:solidFill>
              </a:rPr>
            </a:br>
            <a:r>
              <a:rPr lang="ru-RU" sz="1300" b="1" dirty="0" smtClean="0">
                <a:solidFill>
                  <a:schemeClr val="tx1"/>
                </a:solidFill>
              </a:rPr>
              <a:t>Край, что сердцу навеки родной.</a:t>
            </a:r>
            <a:br>
              <a:rPr lang="ru-RU" sz="1300" b="1" dirty="0" smtClean="0">
                <a:solidFill>
                  <a:schemeClr val="tx1"/>
                </a:solidFill>
              </a:rPr>
            </a:br>
            <a:r>
              <a:rPr lang="ru-RU" sz="1300" b="1" dirty="0" smtClean="0">
                <a:solidFill>
                  <a:schemeClr val="tx1"/>
                </a:solidFill>
              </a:rPr>
              <a:t/>
            </a:r>
            <a:br>
              <a:rPr lang="ru-RU" sz="1300" b="1" dirty="0" smtClean="0">
                <a:solidFill>
                  <a:schemeClr val="tx1"/>
                </a:solidFill>
              </a:rPr>
            </a:br>
            <a:r>
              <a:rPr lang="ru-RU" sz="1300" b="1" dirty="0" smtClean="0">
                <a:solidFill>
                  <a:schemeClr val="tx1"/>
                </a:solidFill>
              </a:rPr>
              <a:t>Сколько солнца, бездонного неба.</a:t>
            </a:r>
            <a:br>
              <a:rPr lang="ru-RU" sz="1300" b="1" dirty="0" smtClean="0">
                <a:solidFill>
                  <a:schemeClr val="tx1"/>
                </a:solidFill>
              </a:rPr>
            </a:br>
            <a:r>
              <a:rPr lang="ru-RU" sz="1300" b="1" dirty="0" smtClean="0">
                <a:solidFill>
                  <a:schemeClr val="tx1"/>
                </a:solidFill>
              </a:rPr>
              <a:t>Степь без края... Белёсый ковыль.</a:t>
            </a:r>
            <a:br>
              <a:rPr lang="ru-RU" sz="1300" b="1" dirty="0" smtClean="0">
                <a:solidFill>
                  <a:schemeClr val="tx1"/>
                </a:solidFill>
              </a:rPr>
            </a:br>
            <a:r>
              <a:rPr lang="ru-RU" sz="1300" b="1" dirty="0" smtClean="0">
                <a:solidFill>
                  <a:schemeClr val="tx1"/>
                </a:solidFill>
              </a:rPr>
              <a:t>Словно горы чистейшего снега –</a:t>
            </a:r>
            <a:br>
              <a:rPr lang="ru-RU" sz="1300" b="1" dirty="0" smtClean="0">
                <a:solidFill>
                  <a:schemeClr val="tx1"/>
                </a:solidFill>
              </a:rPr>
            </a:br>
            <a:r>
              <a:rPr lang="ru-RU" sz="1300" b="1" dirty="0" smtClean="0">
                <a:solidFill>
                  <a:schemeClr val="tx1"/>
                </a:solidFill>
              </a:rPr>
              <a:t>Солончак средь зелёной травы.</a:t>
            </a:r>
            <a:br>
              <a:rPr lang="ru-RU" sz="1300" b="1" dirty="0" smtClean="0">
                <a:solidFill>
                  <a:schemeClr val="tx1"/>
                </a:solidFill>
              </a:rPr>
            </a:br>
            <a:r>
              <a:rPr lang="ru-RU" sz="1300" b="1" dirty="0" smtClean="0">
                <a:solidFill>
                  <a:schemeClr val="tx1"/>
                </a:solidFill>
              </a:rPr>
              <a:t/>
            </a:r>
            <a:br>
              <a:rPr lang="ru-RU" sz="1300" b="1" dirty="0" smtClean="0">
                <a:solidFill>
                  <a:schemeClr val="tx1"/>
                </a:solidFill>
              </a:rPr>
            </a:br>
            <a:r>
              <a:rPr lang="ru-RU" sz="1300" b="1" dirty="0" smtClean="0">
                <a:solidFill>
                  <a:schemeClr val="tx1"/>
                </a:solidFill>
              </a:rPr>
              <a:t>Море красных и жёлтых тюльпанов</a:t>
            </a:r>
            <a:br>
              <a:rPr lang="ru-RU" sz="1300" b="1" dirty="0" smtClean="0">
                <a:solidFill>
                  <a:schemeClr val="tx1"/>
                </a:solidFill>
              </a:rPr>
            </a:br>
            <a:r>
              <a:rPr lang="ru-RU" sz="1300" b="1" dirty="0" smtClean="0">
                <a:solidFill>
                  <a:schemeClr val="tx1"/>
                </a:solidFill>
              </a:rPr>
              <a:t>Разливается ранней весной.</a:t>
            </a:r>
            <a:br>
              <a:rPr lang="ru-RU" sz="1300" b="1" dirty="0" smtClean="0">
                <a:solidFill>
                  <a:schemeClr val="tx1"/>
                </a:solidFill>
              </a:rPr>
            </a:br>
            <a:r>
              <a:rPr lang="ru-RU" sz="1300" b="1" dirty="0" smtClean="0">
                <a:solidFill>
                  <a:schemeClr val="tx1"/>
                </a:solidFill>
              </a:rPr>
              <a:t>Свежим утром от запахов пряных</a:t>
            </a:r>
            <a:br>
              <a:rPr lang="ru-RU" sz="1300" b="1" dirty="0" smtClean="0">
                <a:solidFill>
                  <a:schemeClr val="tx1"/>
                </a:solidFill>
              </a:rPr>
            </a:br>
            <a:r>
              <a:rPr lang="ru-RU" sz="1300" b="1" dirty="0" smtClean="0">
                <a:solidFill>
                  <a:schemeClr val="tx1"/>
                </a:solidFill>
              </a:rPr>
              <a:t>Сердце тает, находит покой.</a:t>
            </a:r>
            <a:br>
              <a:rPr lang="ru-RU" sz="1300" b="1" dirty="0" smtClean="0">
                <a:solidFill>
                  <a:schemeClr val="tx1"/>
                </a:solidFill>
              </a:rPr>
            </a:br>
            <a:r>
              <a:rPr lang="ru-RU" sz="1300" b="1" dirty="0" smtClean="0">
                <a:solidFill>
                  <a:schemeClr val="tx1"/>
                </a:solidFill>
              </a:rPr>
              <a:t/>
            </a:r>
            <a:br>
              <a:rPr lang="ru-RU" sz="1300" b="1" dirty="0" smtClean="0">
                <a:solidFill>
                  <a:schemeClr val="tx1"/>
                </a:solidFill>
              </a:rPr>
            </a:br>
            <a:r>
              <a:rPr lang="ru-RU" sz="1300" b="1" dirty="0" smtClean="0">
                <a:solidFill>
                  <a:schemeClr val="tx1"/>
                </a:solidFill>
              </a:rPr>
              <a:t>Ветер лёгкой прохладою манит,</a:t>
            </a:r>
            <a:br>
              <a:rPr lang="ru-RU" sz="1300" b="1" dirty="0" smtClean="0">
                <a:solidFill>
                  <a:schemeClr val="tx1"/>
                </a:solidFill>
              </a:rPr>
            </a:br>
            <a:r>
              <a:rPr lang="ru-RU" sz="1300" b="1" dirty="0" smtClean="0">
                <a:solidFill>
                  <a:schemeClr val="tx1"/>
                </a:solidFill>
              </a:rPr>
              <a:t>Только волны бегут по степи.</a:t>
            </a:r>
            <a:br>
              <a:rPr lang="ru-RU" sz="1300" b="1" dirty="0" smtClean="0">
                <a:solidFill>
                  <a:schemeClr val="tx1"/>
                </a:solidFill>
              </a:rPr>
            </a:br>
            <a:r>
              <a:rPr lang="ru-RU" sz="1300" b="1" dirty="0" smtClean="0">
                <a:solidFill>
                  <a:schemeClr val="tx1"/>
                </a:solidFill>
              </a:rPr>
              <a:t>Запах трав перезревших дурманит,</a:t>
            </a:r>
            <a:br>
              <a:rPr lang="ru-RU" sz="1300" b="1" dirty="0" smtClean="0">
                <a:solidFill>
                  <a:schemeClr val="tx1"/>
                </a:solidFill>
              </a:rPr>
            </a:br>
            <a:r>
              <a:rPr lang="ru-RU" sz="1300" b="1" dirty="0" smtClean="0">
                <a:solidFill>
                  <a:schemeClr val="tx1"/>
                </a:solidFill>
              </a:rPr>
              <a:t>В жилах кровь от простора кипит.</a:t>
            </a:r>
            <a:br>
              <a:rPr lang="ru-RU" sz="1300" b="1" dirty="0" smtClean="0">
                <a:solidFill>
                  <a:schemeClr val="tx1"/>
                </a:solidFill>
              </a:rPr>
            </a:br>
            <a:r>
              <a:rPr lang="ru-RU" sz="1300" b="1" dirty="0" smtClean="0">
                <a:solidFill>
                  <a:schemeClr val="tx1"/>
                </a:solidFill>
              </a:rPr>
              <a:t/>
            </a:r>
            <a:br>
              <a:rPr lang="ru-RU" sz="1300" b="1" dirty="0" smtClean="0">
                <a:solidFill>
                  <a:schemeClr val="tx1"/>
                </a:solidFill>
              </a:rPr>
            </a:br>
            <a:r>
              <a:rPr lang="ru-RU" sz="1300" b="1" dirty="0" smtClean="0">
                <a:solidFill>
                  <a:schemeClr val="tx1"/>
                </a:solidFill>
              </a:rPr>
              <a:t>Ширь степная, казачьи мотивы,</a:t>
            </a:r>
            <a:br>
              <a:rPr lang="ru-RU" sz="1300" b="1" dirty="0" smtClean="0">
                <a:solidFill>
                  <a:schemeClr val="tx1"/>
                </a:solidFill>
              </a:rPr>
            </a:br>
            <a:r>
              <a:rPr lang="ru-RU" sz="1300" b="1" dirty="0" smtClean="0">
                <a:solidFill>
                  <a:schemeClr val="tx1"/>
                </a:solidFill>
              </a:rPr>
              <a:t>Конский топот, гулянья размах.</a:t>
            </a:r>
            <a:br>
              <a:rPr lang="ru-RU" sz="1300" b="1" dirty="0" smtClean="0">
                <a:solidFill>
                  <a:schemeClr val="tx1"/>
                </a:solidFill>
              </a:rPr>
            </a:br>
            <a:r>
              <a:rPr lang="ru-RU" sz="1300" b="1" dirty="0" smtClean="0">
                <a:solidFill>
                  <a:schemeClr val="tx1"/>
                </a:solidFill>
              </a:rPr>
              <a:t>Сколько прелести, мощи и силы</a:t>
            </a:r>
            <a:br>
              <a:rPr lang="ru-RU" sz="1300" b="1" dirty="0" smtClean="0">
                <a:solidFill>
                  <a:schemeClr val="tx1"/>
                </a:solidFill>
              </a:rPr>
            </a:br>
            <a:r>
              <a:rPr lang="ru-RU" sz="1300" b="1" dirty="0" smtClean="0">
                <a:solidFill>
                  <a:schemeClr val="tx1"/>
                </a:solidFill>
              </a:rPr>
              <a:t>В этих южных, бескрайних степях!</a:t>
            </a:r>
            <a:r>
              <a:rPr lang="ru-RU" dirty="0" smtClean="0"/>
              <a:t/>
            </a:r>
            <a:br>
              <a:rPr lang="ru-RU" dirty="0" smtClean="0"/>
            </a:br>
            <a:endParaRPr lang="ru-RU" dirty="0"/>
          </a:p>
        </p:txBody>
      </p:sp>
      <p:sp>
        <p:nvSpPr>
          <p:cNvPr id="3" name="Текст 2"/>
          <p:cNvSpPr>
            <a:spLocks noGrp="1"/>
          </p:cNvSpPr>
          <p:nvPr>
            <p:ph type="body" idx="1"/>
          </p:nvPr>
        </p:nvSpPr>
        <p:spPr>
          <a:xfrm>
            <a:off x="468344" y="5214950"/>
            <a:ext cx="8183880" cy="1214446"/>
          </a:xfrm>
        </p:spPr>
        <p:txBody>
          <a:bodyPr>
            <a:normAutofit fontScale="92500"/>
          </a:bodyPr>
          <a:lstStyle/>
          <a:p>
            <a:r>
              <a:rPr lang="ru-RU" b="1" i="1" dirty="0" smtClean="0">
                <a:solidFill>
                  <a:schemeClr val="tx1"/>
                </a:solidFill>
              </a:rPr>
              <a:t>Вопросы: </a:t>
            </a:r>
            <a:endParaRPr lang="ru-RU" b="1" dirty="0" smtClean="0">
              <a:solidFill>
                <a:schemeClr val="tx1"/>
              </a:solidFill>
            </a:endParaRPr>
          </a:p>
          <a:p>
            <a:pPr lvl="0"/>
            <a:r>
              <a:rPr lang="ru-RU" b="1" i="1" dirty="0" smtClean="0">
                <a:solidFill>
                  <a:schemeClr val="tx1"/>
                </a:solidFill>
              </a:rPr>
              <a:t>1. Какой вы представили степь, дайте  словесное описание.</a:t>
            </a:r>
            <a:r>
              <a:rPr lang="ru-RU" b="1" dirty="0" smtClean="0">
                <a:solidFill>
                  <a:schemeClr val="tx1"/>
                </a:solidFill>
              </a:rPr>
              <a:t> </a:t>
            </a:r>
          </a:p>
          <a:p>
            <a:pPr lvl="0"/>
            <a:r>
              <a:rPr lang="ru-RU" b="1" i="1" dirty="0" smtClean="0">
                <a:solidFill>
                  <a:schemeClr val="tx1"/>
                </a:solidFill>
              </a:rPr>
              <a:t>2. Каковы особенности природы, описанные автором в стихотворении?</a:t>
            </a:r>
            <a:r>
              <a:rPr lang="ru-RU" b="1" dirty="0" smtClean="0">
                <a:solidFill>
                  <a:schemeClr val="tx1"/>
                </a:solidFill>
              </a:rPr>
              <a:t> </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509120"/>
            <a:ext cx="8183880" cy="676656"/>
          </a:xfrm>
        </p:spPr>
        <p:txBody>
          <a:bodyPr/>
          <a:lstStyle/>
          <a:p>
            <a:endParaRPr lang="ru-RU" dirty="0"/>
          </a:p>
        </p:txBody>
      </p:sp>
      <p:sp>
        <p:nvSpPr>
          <p:cNvPr id="3" name="Текст 2"/>
          <p:cNvSpPr>
            <a:spLocks noGrp="1"/>
          </p:cNvSpPr>
          <p:nvPr>
            <p:ph type="body" idx="1"/>
          </p:nvPr>
        </p:nvSpPr>
        <p:spPr/>
        <p:txBody>
          <a:bodyPr>
            <a:normAutofit fontScale="25000" lnSpcReduction="20000"/>
          </a:bodyPr>
          <a:lstStyle/>
          <a:p>
            <a:r>
              <a:rPr lang="ru-RU" sz="2400" b="1" dirty="0" smtClean="0"/>
              <a:t>       </a:t>
            </a:r>
            <a:r>
              <a:rPr lang="ru-RU" sz="14400" b="1" dirty="0" smtClean="0"/>
              <a:t>степь</a:t>
            </a:r>
            <a:endParaRPr lang="ru-RU" sz="14400" b="1" dirty="0"/>
          </a:p>
        </p:txBody>
      </p:sp>
      <p:pic>
        <p:nvPicPr>
          <p:cNvPr id="1026" name="Picture 2" descr="step002_pr"/>
          <p:cNvPicPr>
            <a:picLocks noChangeAspect="1" noChangeArrowheads="1"/>
          </p:cNvPicPr>
          <p:nvPr/>
        </p:nvPicPr>
        <p:blipFill>
          <a:blip r:embed="rId2" cstate="print"/>
          <a:srcRect/>
          <a:stretch>
            <a:fillRect/>
          </a:stretch>
        </p:blipFill>
        <p:spPr bwMode="auto">
          <a:xfrm>
            <a:off x="163639" y="188640"/>
            <a:ext cx="5546599" cy="4084910"/>
          </a:xfrm>
          <a:prstGeom prst="rect">
            <a:avLst/>
          </a:prstGeom>
          <a:noFill/>
          <a:ln w="9525">
            <a:noFill/>
            <a:miter lim="800000"/>
            <a:headEnd/>
            <a:tailEnd/>
          </a:ln>
        </p:spPr>
      </p:pic>
      <p:pic>
        <p:nvPicPr>
          <p:cNvPr id="1027" name="Picture 3" descr="step005_pr"/>
          <p:cNvPicPr>
            <a:picLocks noChangeAspect="1" noChangeArrowheads="1"/>
          </p:cNvPicPr>
          <p:nvPr/>
        </p:nvPicPr>
        <p:blipFill>
          <a:blip r:embed="rId3" cstate="print"/>
          <a:srcRect/>
          <a:stretch>
            <a:fillRect/>
          </a:stretch>
        </p:blipFill>
        <p:spPr bwMode="auto">
          <a:xfrm>
            <a:off x="3635896" y="2518902"/>
            <a:ext cx="5230441" cy="40784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44" y="428604"/>
            <a:ext cx="8183880" cy="6000792"/>
          </a:xfrm>
        </p:spPr>
        <p:txBody>
          <a:bodyPr>
            <a:normAutofit/>
          </a:bodyPr>
          <a:lstStyle/>
          <a:p>
            <a:r>
              <a:rPr lang="ru-RU" sz="2000" b="1" i="1" dirty="0" smtClean="0">
                <a:solidFill>
                  <a:schemeClr val="tx1"/>
                </a:solidFill>
                <a:latin typeface="Times New Roman" pitchFamily="18" charset="0"/>
                <a:cs typeface="Times New Roman" pitchFamily="18" charset="0"/>
              </a:rPr>
              <a:t>Николай Якушев</a:t>
            </a:r>
            <a:r>
              <a:rPr lang="ru-RU" sz="2000" b="1" dirty="0" smtClean="0">
                <a:solidFill>
                  <a:schemeClr val="tx1"/>
                </a:solidFill>
                <a:latin typeface="Times New Roman" pitchFamily="18" charset="0"/>
                <a:cs typeface="Times New Roman" pitchFamily="18" charset="0"/>
              </a:rPr>
              <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О Волге</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Неприметен ничем, не широк,</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По просторам Валдайского края</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Еле слышно журчит ручеёк,</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Меж каменьями путь выбирая.</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То он моет прибрежный песок,</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То внезапно в кустах пропадает,</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И не знает ещё ручеёк,</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Что его впереди ожидает.</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Сколько вёрст ему надо пройти.</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Сквозь какие преграды пробиться,</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Сколько рек с ним сольётся в пути,</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Сколько чаек над ним закружится.</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Сколько долгих минует годов,</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Сколько волн разойдётся кругами.</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Сколько встанет больших городов</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Над крутыми его берегами.</a:t>
            </a:r>
            <a:r>
              <a:rPr lang="ru-RU" sz="1800" dirty="0" smtClean="0"/>
              <a:t/>
            </a:r>
            <a:br>
              <a:rPr lang="ru-RU" sz="1800" dirty="0" smtClean="0"/>
            </a:br>
            <a:endParaRPr lang="ru-RU" sz="1800" dirty="0"/>
          </a:p>
        </p:txBody>
      </p:sp>
      <p:sp>
        <p:nvSpPr>
          <p:cNvPr id="3" name="Текст 2"/>
          <p:cNvSpPr>
            <a:spLocks noGrp="1"/>
          </p:cNvSpPr>
          <p:nvPr>
            <p:ph type="body" idx="1"/>
          </p:nvPr>
        </p:nvSpPr>
        <p:spPr>
          <a:xfrm flipV="1">
            <a:off x="285720" y="6858000"/>
            <a:ext cx="8183880" cy="455726"/>
          </a:xfrm>
        </p:spPr>
        <p:txBody>
          <a:bodyPr/>
          <a:lstStyle/>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467</TotalTime>
  <Words>664</Words>
  <Application>Microsoft Office PowerPoint</Application>
  <PresentationFormat>Экран (4:3)</PresentationFormat>
  <Paragraphs>147</Paragraphs>
  <Slides>42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Аспект</vt:lpstr>
      <vt:lpstr>II ФЕСТИВАЛЬ ПЕДАГОГИЧЕСКОГО МАСТЕРСТВА МОУ «СОШ С.МИЛОРАДОВКА»</vt:lpstr>
      <vt:lpstr>  Географии основы Заставляют стать поэтом! Не опишешь тусклым словом Нашу яркую планету… И.И. Ландо  </vt:lpstr>
      <vt:lpstr>В. А. Сухомлинский писал: "Если ученику, скажем, восьмого класса задано сегодня по учебнику 10 страниц материала - значит, он станет тружеником - мыслителем лишь тогда, когда прочитает в этот день 20, 30, 40 страниц интересной научной книги, из журнала - не для запоминания, не для заучивания, а просто из потребности мыслить, узнавать, открывать, постигать, наконец, изумляться."</vt:lpstr>
      <vt:lpstr>Цели:  1. Вовлечение каждого ученика в активный   познавательный процесс; 2.  воспитание у детей интереса к географии; 3.  воспитание чувства патриотизма. </vt:lpstr>
      <vt:lpstr>«Любить Родину - значит знать её» В.Г. Белинский </vt:lpstr>
      <vt:lpstr>Как велика моя страна, Как широки её просторы! Озёра, реки и поля, Леса, и степь, и горы… Раскинулась моя страна От севера до юга: Когда в одном краю весна, В другом – снега и вьюга. В Москве ложатся спать сейчас, Луна глядит в оконце. Дальневосточник в тот же час Встаёт, встречая солнце.                                  Н. Забила  </vt:lpstr>
      <vt:lpstr>Между Волгой и Доном чубатым, Вольной вольницей, ширью хмельной Простирается щедрый, богатый Край, что сердцу навеки родной.  Сколько солнца, бездонного неба. Степь без края... Белёсый ковыль. Словно горы чистейшего снега – Солончак средь зелёной травы.  Море красных и жёлтых тюльпанов Разливается ранней весной. Свежим утром от запахов пряных Сердце тает, находит покой.  Ветер лёгкой прохладою манит, Только волны бегут по степи. Запах трав перезревших дурманит, В жилах кровь от простора кипит.  Ширь степная, казачьи мотивы, Конский топот, гулянья размах. Сколько прелести, мощи и силы В этих южных, бескрайних степях! </vt:lpstr>
      <vt:lpstr>Слайд 8</vt:lpstr>
      <vt:lpstr>Николай Якушев О Волге Неприметен ничем, не широк, По просторам Валдайского края Еле слышно журчит ручеёк, Меж каменьями путь выбирая. То он моет прибрежный песок, То внезапно в кустах пропадает, И не знает ещё ручеёк, Что его впереди ожидает. Сколько вёрст ему надо пройти. Сквозь какие преграды пробиться, Сколько рек с ним сольётся в пути, Сколько чаек над ним закружится. Сколько долгих минует годов, Сколько волн разойдётся кругами. Сколько встанет больших городов Над крутыми его берегами. </vt:lpstr>
      <vt:lpstr>фото</vt:lpstr>
      <vt:lpstr> ПРИРОДНЫЕ ЗОНЫ. ТУНДРА.</vt:lpstr>
      <vt:lpstr>По широкой тундре едешь дни и ночи, Но нигде не встретишь леса или рощи,  Лишь торчат сугробы вдоль болотных кочек,  Да в снегу кустарник борозду полощет.  </vt:lpstr>
      <vt:lpstr>Слайд 13</vt:lpstr>
      <vt:lpstr>Описать климат тундры, используя климатическую карту и стихи  </vt:lpstr>
      <vt:lpstr>Какой климатический фактор оказывает большое влияние на климат тундры? </vt:lpstr>
      <vt:lpstr>Какие типы погод преобладают в тундре? </vt:lpstr>
      <vt:lpstr>Как климат влияет на речную сеть и количество озер в тундре? </vt:lpstr>
      <vt:lpstr>Описаны в стихах Л. Лапцуя природные явления, характерные тундре. Назвать эти явления, прочитав стихотворения. Объяснить причины их проявления. </vt:lpstr>
      <vt:lpstr>О каком явлении идет речь? </vt:lpstr>
      <vt:lpstr>Слайд 20</vt:lpstr>
      <vt:lpstr>Описать растительный мир тундры. </vt:lpstr>
      <vt:lpstr>                          ягель                                       ягель                                              карликовая ива          карликовый лес                                                   морошка</vt:lpstr>
      <vt:lpstr>                брусника                                                 голубика                    черника                                                  водяника</vt:lpstr>
      <vt:lpstr>Назовите животных тундры </vt:lpstr>
      <vt:lpstr>                      Песец                                                            Полярная сова                Белая куропатка                                                        Волк                                              </vt:lpstr>
      <vt:lpstr>Пастухи поедут в стадо, Ладит снасти зверолов. А рыбацкая бригада Привезет большой улов. </vt:lpstr>
      <vt:lpstr>Слайд 27</vt:lpstr>
      <vt:lpstr>Умирает в тундре южная трава, А на юге наша ягода мертва. Без родного воспитания вовек Не научится быть мудрым человек. Наши дети подрастают не спеша,  Их качают колыбели аргиша. Дышат снегом, дышат запахом цветов, Учат азбуку пернатых голосов. Учат тропки и звериные следы, Как олени, добродушны и горды. Знай, природы никогда Не иссякнет чаша, лишь Черпай из нее с умом Ты не потеряв стыда. А как будешь из нее Черпать, днем живя одним, Не оставишь ничего Ты наследникам своим. </vt:lpstr>
      <vt:lpstr>6 класс. Тема урока «Горные породы, слагающие земную кору» 6 класс. Тема урока «Географические координаты» 6 класс. Тема урока «Годовое движение Земли» 6 класс. Тема урока «Ветер»  6 класс. Тема урока «Температура воздуха» 6 класс. Тема урока «Облака» 6 класс. Тема урока «Рельеф суши. Горы.» 7 класс. Тема урока «Жизнь в океане» 7 класс. Тема урока «Природные зоны» 8 класс. Тема урока «Природные зоны России» 8 класс. Тема урока «Европейский Север» 9 класс. Тема урока «Чёрная металлургия»  </vt:lpstr>
      <vt:lpstr>Отрывок из романа Ж. Верна “Таинственный остров”:   “Потоки лавы перелились через стену, и огненная река устремилась на берег у Гранитного дворца. Это было неописуемо страшное зрелище. Ночью казалось, что низвергается настоящая Ниагара из расплавленного чугуна: сверху – огненные пары, снизу – кипящая лава”. “…в ночь на 9-е из кратера под грохот оглушительных взрывов поднялся огромный столб дыма, больше трех тысяч футов высоты. Стена пещеры Дакара, очевидно, не выдержала давления газов, и море, проникнув через центральный очаг в огнедышащую пропасть, превратилось в пар. Кратер не давал этой массе пара достаточно просторного выхода. Взрыв, который мог быть услышан на расстоянии ста миль, потряс воздух. Гора Франклина разлетелась на куски и обрушилась в море. Через несколько минут волны Тихого океана покрывали то место, где был остров Линкольна”. </vt:lpstr>
      <vt:lpstr>Отрывок из романа Ж.Верна “Дети капитана Гранта”:  “27 июня 1862 года трехмачтовое судно “Британия”, из Глазго, потерпело крушение в тысяче пятистах лье от Патагонии, в Южном полушарии. Два матроса и капитан Грант добрались до острова Табор… Там, постоянно терпя жестокие лишения, они бросили этот документ под сто пятьдесят третьим градусом долготы и тридцать седьмым градусом широты, окажите им помощь, или они погибнут”.</vt:lpstr>
      <vt:lpstr>С помощью стихотворений поэтов, назовите силу ветра: </vt:lpstr>
      <vt:lpstr>Вывод: в течении суток температура воздуха меняется. </vt:lpstr>
      <vt:lpstr>Из каких видов облаков выпадает: А) сильный, ливневый дождь как из ведра; Б) мелкий, как сквозь сито Для какого времени года они более характерны? </vt:lpstr>
      <vt:lpstr>Отрывок из книги советского геолога  В. А.   Варсанофьевой «Жизнь гор»:  "Сядем с вами на одну из тех больших каменных плит, которыми усыпана поверхность ледника, и посмотрим кругом. В тени под навесом скал, куда с утра не заглядывали еще лучи солнца, стоит ночная прохлада. Камни холодны как лед, и вас насквозь пронизывает свежий воздух. Здесь еще сейчас чувствуется, как холодно было ночью на этих высотах, какой мороз сковывал эти скалы. Зато там, куда падают солнечные лучи, совсем тепло.  Под их горячей лаской можно сидеть на поверхности ледника в одном легком платье. Как ослепителен свет солнца в чистом воздухе горных вершин, как сильно накаляют его лучи поверхности камней и скал! Солнце является источником могучих сил, совершающих великую работу преобразования лика нашей планеты. Прислушайтесь к тому, что происходит вокруг нас»</vt:lpstr>
      <vt:lpstr>Отрывок из дневника И.Д. Папанина «Жизнь на льдине»:  «Сутки за сутками тянутся почти сплошные сумерки; солнце ходит уже низко над горизонтом… Скоро, совсем скоро — полярная ночь. Прощай дорогое солнышко, теперь мы тебя долго не увидим!..» </vt:lpstr>
      <vt:lpstr>Отрывок из романа Ж.Верна “20 тысяч лье под водой”:  “… я пробовал все эти кушанья не из жадности, а из любопытства, как зачарованный слушая капитана Немо.  - Море, - продолжал он, не только кормит меня, но и одевает. Ткань, из которой сшита ваша одежда, соткана из биссусов некоторых морских ракушек. Она окрашена, по примеру древних, соком пурпурницы, а фиолетовый оттенок получен при помощи экстракта из средиземноморских моллюсков – аплизий. Духи, стоящие на туалетном столике отведенной вам каюты, - продукт сухой перегонки некоторых морских растений. Тюфяк на вашей постели сделан из лучших океанских трав. Перо, которым вы будете писать, сделано из китового уса, чернила – из выделений желез каракатицы. Все, чем я пользуюсь сейчас, поставляется морем, и все это когда-нибудь вернется к нему.  - Вы любите море, капитан?  - О да, я люблю его. Море – это все. Оно покрывает семь десятых земного шара. Его испарения свежи и живительны. В его огромной пустыне человек не чувствует себя одиноким, потому что все время ощущает дыхание жизни вокруг себя. В самом деле, ведь в море есть все три царства природы: минеральное, растительное и животное. Море – обширный резервуар природы. Жизнь на земном шаре началась в море, и, кто знает, не в море ли она и окончится? В море – высшее спокойствие…” </vt:lpstr>
      <vt:lpstr>Отрывок из сказки С.Лагерлеф “Чудесные приключения Нильса с дикими гусями” :  “Первыми попрощались с Нильсом вишневые сады. - Дальше нам нельзя! Ты думаешь, это снег на наших ветках? Нет, это цветы. Мы боимся, что их прихватит утренним морозом и они облетят раньше времени… Потом отстали пашни, с ними остановились на месте и села. Ведь в селах живут крестьяне. Как же им уйти от полей, на которых они выращивают хлеб? Зеленые луга, где паслись коровы и лошади, нехотя свернули в сторону, уступая дорогу топким, мшистым болотам. А куда подевались леса? Еще недавно Нильс летел над такими густыми чащами, что за верхушками деревьев и земли не было видно. Но сейчас деревья будто рассорились. Растут вразброд, каждое само по себе. Буков давно и в помине нет. Вот и дуб остановился… Березки и сосны тоже испугались севера. Назад-то они, правда, не повернули, зато скрючились и пригнулись к самой земле”. </vt:lpstr>
      <vt:lpstr>Пустыня - Это рай и ад вместе, Это пещера с сокровищами, которую охраняет чудовище по имени Солнце; Нет страшнее солнца в пустыне и нет выше. (Н. Джумаев)  Вопросы учителя: 1. Что же такое пустыня: "рай или ад"? 2. Как вы понимаете слова "Нет страшнее и нет выше солнца в пустыне"? </vt:lpstr>
      <vt:lpstr> Е. Баратынский  Суровый край, его красами, Пугаясь, дивятся взоры! На горы каменные там Поверглись каменные горы; Синея, всходят до небес их своенравные громады; На них шумит сосновый лес; С них бурно льются водопады; Там дол очей не веселит; Гранитной лавой он облит; Главу одевши в мох печальный, Огромным сторожем стоит. На нем гранит пирамидальный. По дряхлым скалам бродит взгляд; Пришелец исполнен смутной думы: Но мира ль давнего лежат Пред ним развалины угрюмо?  Примерные вопросы для беседы: 1. Какие чувства, ощущения возникли у вас при чтении произведения Е. Баратынского? 2. Какие компоненты природы Европейского Севера упоминаются в данном стихотворении? 3. Попробуйте установить зависимость между ними, доказать, что все в природе взаимосвязано "разумно и неразделимо". 4. Как вы думаете, какими словами данного произведения можно подвести итог описанию природы Европейского Севера? 5. Найдите в тексте учебника конкретное подтверждение слов "суровый край". </vt:lpstr>
      <vt:lpstr>Отрывок из романа Ж. Верна “Таинственный остров”:  “…На другой день Сайрес Смит в сопровождении Харберта отправился искать древние формации, из которых он отобрал образчики руды. Он обнаружил ее залежи на поверхности земли, близ истоков Красного ручья. Эта руда, обильно насыщенная железом, прекрасно подходила для того способа восстановления, который придумал применить инженер. Он хотел воспользоваться каталонским способом, внеся в него некоторые упрощения… Этот способ, вероятно, применялся еще первыми металлургами на Земле. То, что удалось первым потомкам Адама и давало хорошие результаты в местностях богатых рудой и топливом, не могло не удастся жителям острова Линкольна. Каменный уголь, так же как и руду, удалось без труда собрать поблизости прямо с поверхности земли”. </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фестиваль</dc:title>
  <dc:creator>Директор</dc:creator>
  <cp:lastModifiedBy>Василий Гаврин</cp:lastModifiedBy>
  <cp:revision>53</cp:revision>
  <dcterms:created xsi:type="dcterms:W3CDTF">2012-03-13T17:01:49Z</dcterms:created>
  <dcterms:modified xsi:type="dcterms:W3CDTF">2015-01-20T13:45:53Z</dcterms:modified>
</cp:coreProperties>
</file>