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8" r:id="rId4"/>
    <p:sldId id="265" r:id="rId5"/>
    <p:sldId id="258" r:id="rId6"/>
    <p:sldId id="259" r:id="rId7"/>
    <p:sldId id="260" r:id="rId8"/>
    <p:sldId id="261" r:id="rId9"/>
    <p:sldId id="269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A50021"/>
    <a:srgbClr val="FF9933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65" autoAdjust="0"/>
  </p:normalViewPr>
  <p:slideViewPr>
    <p:cSldViewPr>
      <p:cViewPr varScale="1">
        <p:scale>
          <a:sx n="82" d="100"/>
          <a:sy n="82" d="100"/>
        </p:scale>
        <p:origin x="-9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DDD9C-D7CF-43BF-B37E-FE5BC7EE4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D5F82-1698-449D-BC52-E17A637D3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E276B-867A-499F-A0E4-4F942C2297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C9CDD-17CC-44FA-8920-FC25DC5145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082DA-5F51-4F34-A2B5-7DEBD55E2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491FB-B23B-4722-876E-C4110250C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FBF8D-01F1-429D-B273-4135BE092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45319-0EE1-4F83-B967-52C4233B1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A2EE9-D98F-4CAA-9C13-B8A6AA1AAA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EBE81-9C14-45D2-B2AB-D6D894DCE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DAD1C-77CE-42BD-BED0-DCB3EE4A2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6000"/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D92435A-3B95-426E-8909-A8FF5CE5D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E:\&#1091;&#1095;&#1080;&#1090;&#1077;&#1083;&#1100;%20&#1075;&#1086;&#1076;&#1072;\&#1076;&#1083;&#1103;%20&#1091;&#1088;&#1086;&#1082;&#1072;\&#1091;&#1088;&#1086;&#1082;%20121212\&#1087;&#1086;&#1075;&#1080;&#1073;&#1096;&#1080;&#1081;%20&#1084;&#1080;&#1088;%201.wm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157788"/>
            <a:ext cx="6400800" cy="105568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5" name="погибший мир 1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8279935" cy="6210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 flipV="1">
            <a:off x="8604250" y="6453188"/>
            <a:ext cx="395288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676456" y="6165304"/>
            <a:ext cx="467544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051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772400" cy="137001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1844675"/>
            <a:ext cx="6400800" cy="4105275"/>
          </a:xfrm>
        </p:spPr>
        <p:txBody>
          <a:bodyPr/>
          <a:lstStyle/>
          <a:p>
            <a:pPr eaLnBrk="1" hangingPunct="1"/>
            <a:r>
              <a:rPr lang="ru-RU" smtClean="0"/>
              <a:t>         </a:t>
            </a:r>
          </a:p>
          <a:p>
            <a:pPr eaLnBrk="1" hangingPunct="1"/>
            <a:r>
              <a:rPr lang="ru-RU" sz="4800" b="1" i="1" smtClean="0">
                <a:solidFill>
                  <a:srgbClr val="0033CC"/>
                </a:solidFill>
              </a:rPr>
              <a:t>Законы укрепляют государство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Содержимое 3" descr="inde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8175" y="107950"/>
            <a:ext cx="4895850" cy="657701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748464" y="6597352"/>
            <a:ext cx="395536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Содержимое 3" descr="008-1597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88900"/>
            <a:ext cx="6769100" cy="6769100"/>
          </a:xfr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9000"/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babylon.jpg"/>
          <p:cNvPicPr>
            <a:picLocks noChangeAspect="1"/>
          </p:cNvPicPr>
          <p:nvPr/>
        </p:nvPicPr>
        <p:blipFill>
          <a:blip r:embed="rId2" cstate="print"/>
          <a:srcRect b="7709"/>
          <a:stretch>
            <a:fillRect/>
          </a:stretch>
        </p:blipFill>
        <p:spPr bwMode="auto">
          <a:xfrm>
            <a:off x="179388" y="674688"/>
            <a:ext cx="6769100" cy="602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030663" y="-242888"/>
            <a:ext cx="5113337" cy="1052513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A50021"/>
                </a:solidFill>
              </a:rPr>
              <a:t>Двуречье Междуречье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460432" y="6669360"/>
            <a:ext cx="683568" cy="18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!</a:t>
            </a:r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8604448" y="6453336"/>
            <a:ext cx="539552" cy="17832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Заполни пропуски: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50825" y="1125538"/>
            <a:ext cx="8147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Из многочисленных городов Древнего Междуречья самыми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крупными были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95513" y="1557338"/>
            <a:ext cx="760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Ур</a:t>
            </a:r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2339975" y="1557338"/>
            <a:ext cx="965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    и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76600" y="1557338"/>
            <a:ext cx="9064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Урук.</a:t>
            </a:r>
          </a:p>
        </p:txBody>
      </p:sp>
      <p:sp>
        <p:nvSpPr>
          <p:cNvPr id="4103" name="TextBox 7"/>
          <p:cNvSpPr txBox="1">
            <a:spLocks noChangeArrowheads="1"/>
          </p:cNvSpPr>
          <p:nvPr/>
        </p:nvSpPr>
        <p:spPr bwMode="auto">
          <a:xfrm>
            <a:off x="179388" y="1916113"/>
            <a:ext cx="6372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Жители Междуречья почитали  Бога Солнца -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27763" y="1916113"/>
            <a:ext cx="1412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Шамаша,</a:t>
            </a:r>
          </a:p>
        </p:txBody>
      </p:sp>
      <p:sp>
        <p:nvSpPr>
          <p:cNvPr id="4105" name="TextBox 9"/>
          <p:cNvSpPr txBox="1">
            <a:spLocks noChangeArrowheads="1"/>
          </p:cNvSpPr>
          <p:nvPr/>
        </p:nvSpPr>
        <p:spPr bwMode="auto">
          <a:xfrm>
            <a:off x="7451725" y="1916113"/>
            <a:ext cx="777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Бога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101013" y="1916113"/>
            <a:ext cx="1042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Луны-</a:t>
            </a:r>
          </a:p>
        </p:txBody>
      </p:sp>
      <p:sp>
        <p:nvSpPr>
          <p:cNvPr id="4107" name="TextBox 11"/>
          <p:cNvSpPr txBox="1">
            <a:spLocks noChangeArrowheads="1"/>
          </p:cNvSpPr>
          <p:nvPr/>
        </p:nvSpPr>
        <p:spPr bwMode="auto">
          <a:xfrm>
            <a:off x="250825" y="2349500"/>
            <a:ext cx="26654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Сина, Бога Воды -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00338" y="2349500"/>
            <a:ext cx="6016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Эа.</a:t>
            </a:r>
          </a:p>
        </p:txBody>
      </p:sp>
      <p:sp>
        <p:nvSpPr>
          <p:cNvPr id="4109" name="TextBox 13"/>
          <p:cNvSpPr txBox="1">
            <a:spLocks noChangeArrowheads="1"/>
          </p:cNvSpPr>
          <p:nvPr/>
        </p:nvSpPr>
        <p:spPr bwMode="auto">
          <a:xfrm>
            <a:off x="179388" y="2781300"/>
            <a:ext cx="6351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 Древнем Междуречье было особое письмо -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443663" y="2781300"/>
            <a:ext cx="17129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клинопись.</a:t>
            </a:r>
          </a:p>
        </p:txBody>
      </p:sp>
      <p:sp>
        <p:nvSpPr>
          <p:cNvPr id="4111" name="TextBox 15"/>
          <p:cNvSpPr txBox="1">
            <a:spLocks noChangeArrowheads="1"/>
          </p:cNvSpPr>
          <p:nvPr/>
        </p:nvSpPr>
        <p:spPr bwMode="auto">
          <a:xfrm>
            <a:off x="179388" y="3213100"/>
            <a:ext cx="99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Число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116013" y="3213100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60</a:t>
            </a:r>
          </a:p>
        </p:txBody>
      </p:sp>
      <p:sp>
        <p:nvSpPr>
          <p:cNvPr id="4113" name="TextBox 17"/>
          <p:cNvSpPr txBox="1">
            <a:spLocks noChangeArrowheads="1"/>
          </p:cNvSpPr>
          <p:nvPr/>
        </p:nvSpPr>
        <p:spPr bwMode="auto">
          <a:xfrm>
            <a:off x="1547813" y="3213100"/>
            <a:ext cx="3471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они считали священным.</a:t>
            </a:r>
          </a:p>
        </p:txBody>
      </p:sp>
      <p:sp>
        <p:nvSpPr>
          <p:cNvPr id="4114" name="TextBox 18"/>
          <p:cNvSpPr txBox="1">
            <a:spLocks noChangeArrowheads="1"/>
          </p:cNvSpPr>
          <p:nvPr/>
        </p:nvSpPr>
        <p:spPr bwMode="auto">
          <a:xfrm>
            <a:off x="179388" y="3644900"/>
            <a:ext cx="3873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Государство возникло более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995738" y="3644900"/>
            <a:ext cx="86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пяти</a:t>
            </a:r>
            <a:r>
              <a:rPr lang="ru-RU"/>
              <a:t> </a:t>
            </a:r>
          </a:p>
        </p:txBody>
      </p:sp>
      <p:sp>
        <p:nvSpPr>
          <p:cNvPr id="4116" name="Прямоугольник 20"/>
          <p:cNvSpPr>
            <a:spLocks noChangeArrowheads="1"/>
          </p:cNvSpPr>
          <p:nvPr/>
        </p:nvSpPr>
        <p:spPr bwMode="auto">
          <a:xfrm>
            <a:off x="4716463" y="3644900"/>
            <a:ext cx="3035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тысяч лет тому назад.</a:t>
            </a:r>
          </a:p>
        </p:txBody>
      </p:sp>
      <p:sp>
        <p:nvSpPr>
          <p:cNvPr id="4117" name="Прямоугольник 21"/>
          <p:cNvSpPr>
            <a:spLocks noChangeArrowheads="1"/>
          </p:cNvSpPr>
          <p:nvPr/>
        </p:nvSpPr>
        <p:spPr bwMode="auto">
          <a:xfrm>
            <a:off x="179388" y="4149725"/>
            <a:ext cx="32385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В Древнем Вавилоне с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276600" y="4149725"/>
            <a:ext cx="8001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1792</a:t>
            </a:r>
          </a:p>
        </p:txBody>
      </p:sp>
      <p:sp>
        <p:nvSpPr>
          <p:cNvPr id="4119" name="TextBox 23"/>
          <p:cNvSpPr txBox="1">
            <a:spLocks noChangeArrowheads="1"/>
          </p:cNvSpPr>
          <p:nvPr/>
        </p:nvSpPr>
        <p:spPr bwMode="auto">
          <a:xfrm>
            <a:off x="4067175" y="4149725"/>
            <a:ext cx="5048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по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00563" y="4149725"/>
            <a:ext cx="8001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1750</a:t>
            </a:r>
          </a:p>
        </p:txBody>
      </p:sp>
      <p:sp>
        <p:nvSpPr>
          <p:cNvPr id="4121" name="TextBox 25"/>
          <p:cNvSpPr txBox="1">
            <a:spLocks noChangeArrowheads="1"/>
          </p:cNvSpPr>
          <p:nvPr/>
        </p:nvSpPr>
        <p:spPr bwMode="auto">
          <a:xfrm>
            <a:off x="5219700" y="4149725"/>
            <a:ext cx="31924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год до н.э. правил царь</a:t>
            </a:r>
          </a:p>
        </p:txBody>
      </p:sp>
      <p:sp>
        <p:nvSpPr>
          <p:cNvPr id="4122" name="Прямоугольник 26"/>
          <p:cNvSpPr>
            <a:spLocks noChangeArrowheads="1"/>
          </p:cNvSpPr>
          <p:nvPr/>
        </p:nvSpPr>
        <p:spPr bwMode="auto">
          <a:xfrm>
            <a:off x="179388" y="4652963"/>
            <a:ext cx="4992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Хаммурапи, который создал первые </a:t>
            </a:r>
            <a:endParaRPr lang="ru-RU" sz="240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003800" y="4652963"/>
            <a:ext cx="1223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законы.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8388424" y="6597352"/>
            <a:ext cx="755576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20" grpId="0"/>
      <p:bldP spid="23" grpId="0"/>
      <p:bldP spid="25" grpId="0"/>
      <p:bldP spid="28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36683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урока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564904"/>
            <a:ext cx="8798563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Вавилонский царь 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Хаммурапи и его законы</a:t>
            </a: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533632" y="6535664"/>
            <a:ext cx="610368" cy="32233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1050" y="-3175"/>
            <a:ext cx="5146675" cy="68611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-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785225" cy="4525962"/>
          </a:xfrm>
        </p:spPr>
        <p:txBody>
          <a:bodyPr/>
          <a:lstStyle/>
          <a:p>
            <a:pPr marL="0" lvl="3" indent="92075" algn="just" eaLnBrk="1" hangingPunct="1">
              <a:buFontTx/>
              <a:buNone/>
              <a:defRPr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Обязательные  </a:t>
            </a:r>
            <a:r>
              <a:rPr lang="ru-RU" sz="4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поведения</a:t>
            </a:r>
            <a:r>
              <a:rPr lang="ru-RU" sz="4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установленные высшим органом власти, за несоблюдение которых наступает </a:t>
            </a:r>
            <a:r>
              <a:rPr lang="ru-RU" sz="40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ответственность</a:t>
            </a:r>
            <a:r>
              <a:rPr lang="ru-RU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532440" y="6597352"/>
            <a:ext cx="504056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147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законов Хаммурапи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229600" cy="3733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b="1" i="1" smtClean="0">
                <a:solidFill>
                  <a:srgbClr val="A50021"/>
                </a:solidFill>
              </a:rPr>
              <a:t>  </a:t>
            </a:r>
            <a:r>
              <a:rPr lang="ru-RU" sz="4400" b="1" i="1" smtClean="0">
                <a:solidFill>
                  <a:srgbClr val="0033CC"/>
                </a:solidFill>
              </a:rPr>
              <a:t>«чтобы сильный не   угнетал слабого, чтобы оказать справедливость сироте и вдове». </a:t>
            </a:r>
          </a:p>
        </p:txBody>
      </p:sp>
      <p:pic>
        <p:nvPicPr>
          <p:cNvPr id="4" name="Рисунок 3" descr="ste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3546310"/>
            <a:ext cx="2483768" cy="3311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172878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24175"/>
            <a:ext cx="6400800" cy="2714625"/>
          </a:xfrm>
        </p:spPr>
        <p:txBody>
          <a:bodyPr/>
          <a:lstStyle/>
          <a:p>
            <a:pPr eaLnBrk="1" hangingPunct="1"/>
            <a:r>
              <a:rPr lang="ru-RU" smtClean="0"/>
              <a:t>  </a:t>
            </a:r>
            <a:r>
              <a:rPr lang="ru-RU" sz="4800" b="1" i="1" smtClean="0">
                <a:solidFill>
                  <a:srgbClr val="0033CC"/>
                </a:solidFill>
              </a:rPr>
              <a:t>Справедливы ли законы царя Хаммурапи?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0033CC"/>
                </a:solidFill>
              </a:rPr>
              <a:t>Гипотезы: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Законы крайне жестокие</a:t>
            </a:r>
          </a:p>
          <a:p>
            <a:pPr marL="514350" indent="-514350">
              <a:buFontTx/>
              <a:buAutoNum type="arabicPeriod"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Законы несправедливые по отношению рабам и зависимым людям</a:t>
            </a:r>
          </a:p>
          <a:p>
            <a:pPr marL="514350" indent="-514350">
              <a:buFontTx/>
              <a:buAutoNum type="arabicPeriod"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Законы необходимы, так как поддерживают порядок и защищают от долгового рабства</a:t>
            </a:r>
          </a:p>
          <a:p>
            <a:pPr marL="514350" indent="-514350">
              <a:buFontTx/>
              <a:buAutoNum type="arabicPeriod"/>
            </a:pPr>
            <a:endParaRPr lang="ru-RU" smtClean="0"/>
          </a:p>
          <a:p>
            <a:pPr marL="514350" indent="-514350">
              <a:buFontTx/>
              <a:buAutoNum type="arabicPeriod"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676456" y="6597352"/>
            <a:ext cx="467544" cy="260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168</Words>
  <Application>Microsoft Office PowerPoint</Application>
  <PresentationFormat>Экран (4:3)</PresentationFormat>
  <Paragraphs>53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Слайд 1</vt:lpstr>
      <vt:lpstr>Двуречье Междуречье</vt:lpstr>
      <vt:lpstr>Заполни пропуски:</vt:lpstr>
      <vt:lpstr>Тема урока</vt:lpstr>
      <vt:lpstr>Слайд 5</vt:lpstr>
      <vt:lpstr>Закон - </vt:lpstr>
      <vt:lpstr>Цель законов Хаммурапи</vt:lpstr>
      <vt:lpstr>Проблема</vt:lpstr>
      <vt:lpstr>Гипотезы:</vt:lpstr>
      <vt:lpstr>Вывод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ЕМОПТОАЯИЕС</dc:title>
  <dc:creator>user</dc:creator>
  <cp:lastModifiedBy>пк</cp:lastModifiedBy>
  <cp:revision>91</cp:revision>
  <dcterms:created xsi:type="dcterms:W3CDTF">2009-10-12T04:27:11Z</dcterms:created>
  <dcterms:modified xsi:type="dcterms:W3CDTF">2012-12-11T20:55:25Z</dcterms:modified>
</cp:coreProperties>
</file>