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57" r:id="rId4"/>
    <p:sldId id="294" r:id="rId5"/>
    <p:sldId id="295" r:id="rId6"/>
    <p:sldId id="296" r:id="rId7"/>
    <p:sldId id="297" r:id="rId8"/>
    <p:sldId id="298" r:id="rId9"/>
    <p:sldId id="290" r:id="rId10"/>
    <p:sldId id="299" r:id="rId11"/>
    <p:sldId id="303" r:id="rId12"/>
    <p:sldId id="307" r:id="rId13"/>
    <p:sldId id="311" r:id="rId14"/>
    <p:sldId id="315" r:id="rId15"/>
    <p:sldId id="291" r:id="rId16"/>
    <p:sldId id="300" r:id="rId17"/>
    <p:sldId id="304" r:id="rId18"/>
    <p:sldId id="308" r:id="rId19"/>
    <p:sldId id="312" r:id="rId20"/>
    <p:sldId id="317" r:id="rId21"/>
    <p:sldId id="292" r:id="rId22"/>
    <p:sldId id="301" r:id="rId23"/>
    <p:sldId id="305" r:id="rId24"/>
    <p:sldId id="309" r:id="rId25"/>
    <p:sldId id="313" r:id="rId26"/>
    <p:sldId id="316" r:id="rId27"/>
    <p:sldId id="293" r:id="rId28"/>
    <p:sldId id="302" r:id="rId29"/>
    <p:sldId id="306" r:id="rId30"/>
    <p:sldId id="310" r:id="rId31"/>
    <p:sldId id="314" r:id="rId32"/>
    <p:sldId id="318" r:id="rId33"/>
    <p:sldId id="319" r:id="rId34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939CF"/>
    <a:srgbClr val="FF99FF"/>
    <a:srgbClr val="FF33CC"/>
    <a:srgbClr val="3CC2F2"/>
    <a:srgbClr val="660033"/>
    <a:srgbClr val="FF66FF"/>
    <a:srgbClr val="800000"/>
    <a:srgbClr val="FFCC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93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476C1-CC53-4999-8886-B135B66CC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D2A10-BB9B-4761-BCEF-8DF673187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489E1-56CD-4AED-B124-AFDB20FF6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5CED-262B-498B-B2E9-002AACFB3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9FA73-96E8-412A-A852-ACE848381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C3B2D-3EBA-47C3-83E6-AD68CC26A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EF236-6835-4137-9CC2-757E30DDE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D3CFD-4F3B-4800-8CD6-F59931286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6435B-F8B9-4886-A2C9-CDADCC2A9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0A07-A318-4543-9A39-9D5A875EB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BF61B-8A74-49D1-8646-177C6F0BB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EF710CA5-5166-4BDE-823A-BA68DF106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10.xml"/><Relationship Id="rId18" Type="http://schemas.openxmlformats.org/officeDocument/2006/relationships/slide" Target="slide14.xml"/><Relationship Id="rId26" Type="http://schemas.openxmlformats.org/officeDocument/2006/relationships/slide" Target="slide21.xml"/><Relationship Id="rId39" Type="http://schemas.openxmlformats.org/officeDocument/2006/relationships/image" Target="../media/image9.wmf"/><Relationship Id="rId3" Type="http://schemas.openxmlformats.org/officeDocument/2006/relationships/control" Target="../activeX/activeX2.xml"/><Relationship Id="rId21" Type="http://schemas.openxmlformats.org/officeDocument/2006/relationships/slide" Target="slide18.xml"/><Relationship Id="rId34" Type="http://schemas.openxmlformats.org/officeDocument/2006/relationships/slide" Target="slide29.xml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2.xml"/><Relationship Id="rId33" Type="http://schemas.openxmlformats.org/officeDocument/2006/relationships/slide" Target="slide30.xml"/><Relationship Id="rId38" Type="http://schemas.openxmlformats.org/officeDocument/2006/relationships/image" Target="../media/image8.wmf"/><Relationship Id="rId2" Type="http://schemas.openxmlformats.org/officeDocument/2006/relationships/control" Target="../activeX/activeX1.xml"/><Relationship Id="rId16" Type="http://schemas.openxmlformats.org/officeDocument/2006/relationships/slide" Target="slide11.xml"/><Relationship Id="rId20" Type="http://schemas.openxmlformats.org/officeDocument/2006/relationships/slide" Target="slide15.xml"/><Relationship Id="rId29" Type="http://schemas.openxmlformats.org/officeDocument/2006/relationships/slide" Target="slide25.xml"/><Relationship Id="rId41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11" Type="http://schemas.openxmlformats.org/officeDocument/2006/relationships/slide" Target="slide7.xml"/><Relationship Id="rId24" Type="http://schemas.openxmlformats.org/officeDocument/2006/relationships/slide" Target="slide20.xml"/><Relationship Id="rId32" Type="http://schemas.openxmlformats.org/officeDocument/2006/relationships/slide" Target="slide27.xml"/><Relationship Id="rId37" Type="http://schemas.openxmlformats.org/officeDocument/2006/relationships/image" Target="../media/image7.png"/><Relationship Id="rId40" Type="http://schemas.openxmlformats.org/officeDocument/2006/relationships/image" Target="../media/image10.wmf"/><Relationship Id="rId5" Type="http://schemas.openxmlformats.org/officeDocument/2006/relationships/control" Target="../activeX/activeX4.xml"/><Relationship Id="rId15" Type="http://schemas.openxmlformats.org/officeDocument/2006/relationships/slide" Target="slide12.xml"/><Relationship Id="rId23" Type="http://schemas.openxmlformats.org/officeDocument/2006/relationships/slide" Target="slide19.xml"/><Relationship Id="rId28" Type="http://schemas.openxmlformats.org/officeDocument/2006/relationships/slide" Target="slide23.xml"/><Relationship Id="rId36" Type="http://schemas.openxmlformats.org/officeDocument/2006/relationships/slide" Target="slide32.xml"/><Relationship Id="rId10" Type="http://schemas.openxmlformats.org/officeDocument/2006/relationships/slide" Target="slide5.xml"/><Relationship Id="rId19" Type="http://schemas.openxmlformats.org/officeDocument/2006/relationships/slide" Target="slide16.xml"/><Relationship Id="rId31" Type="http://schemas.openxmlformats.org/officeDocument/2006/relationships/slide" Target="slide28.xml"/><Relationship Id="rId4" Type="http://schemas.openxmlformats.org/officeDocument/2006/relationships/control" Target="../activeX/activeX3.xml"/><Relationship Id="rId9" Type="http://schemas.openxmlformats.org/officeDocument/2006/relationships/slide" Target="slide6.xml"/><Relationship Id="rId14" Type="http://schemas.openxmlformats.org/officeDocument/2006/relationships/slide" Target="slide9.xml"/><Relationship Id="rId22" Type="http://schemas.openxmlformats.org/officeDocument/2006/relationships/slide" Target="slide17.xml"/><Relationship Id="rId27" Type="http://schemas.openxmlformats.org/officeDocument/2006/relationships/slide" Target="slide24.xml"/><Relationship Id="rId30" Type="http://schemas.openxmlformats.org/officeDocument/2006/relationships/slide" Target="slide26.xml"/><Relationship Id="rId35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-381000" y="457200"/>
            <a:ext cx="8991600" cy="6019800"/>
          </a:xfrm>
          <a:prstGeom prst="roundRect">
            <a:avLst/>
          </a:prstGeom>
          <a:solidFill>
            <a:srgbClr val="3939CF"/>
          </a:solidFill>
          <a:ln w="76200" cmpd="thickThin">
            <a:solidFill>
              <a:schemeClr val="bg2">
                <a:lumMod val="20000"/>
                <a:lumOff val="80000"/>
              </a:schemeClr>
            </a:solidFill>
            <a:prstDash val="solid"/>
          </a:ln>
          <a:scene3d>
            <a:camera prst="perspectiveLeft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cmpd="thickThin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7686" y="850098"/>
            <a:ext cx="7010400" cy="3046988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Южная Америка</a:t>
            </a:r>
            <a:endParaRPr lang="ru-RU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5" name="Рисунок 6" descr="19schoo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4464756"/>
            <a:ext cx="245850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049486"/>
            <a:ext cx="1565709" cy="2278341"/>
          </a:xfrm>
          <a:prstGeom prst="rect">
            <a:avLst/>
          </a:prstGeo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Анды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286000"/>
            <a:ext cx="68580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Самая длинная горная цепь на суше?</a:t>
            </a:r>
            <a:endParaRPr lang="ru-RU" sz="3600" b="1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E0E0E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3124200" y="687593"/>
            <a:ext cx="5250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Рельеф</a:t>
            </a:r>
            <a:r>
              <a:rPr lang="en-US" sz="4400" b="1" spc="50" dirty="0" smtClean="0">
                <a:ln w="1143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2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E0E0E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86" y="381000"/>
            <a:ext cx="2120128" cy="15900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err="1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в</a:t>
            </a:r>
            <a:r>
              <a:rPr lang="ru-RU" sz="36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дп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. </a:t>
            </a:r>
            <a:r>
              <a:rPr lang="ru-RU" sz="36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Анхель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457271"/>
            <a:ext cx="68580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Самый высокий водопад в мире? </a:t>
            </a:r>
            <a:endParaRPr lang="ru-RU" sz="3600" b="1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3048000" y="609600"/>
            <a:ext cx="504607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Внутренние воды</a:t>
            </a:r>
            <a:r>
              <a:rPr lang="en-US" sz="44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2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6" y="225700"/>
            <a:ext cx="2503714" cy="1877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Анаконда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734270"/>
            <a:ext cx="6858000" cy="646331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Самая большая на Земле змея?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514600" y="723447"/>
            <a:ext cx="5715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Природные зоны</a:t>
            </a:r>
            <a:r>
              <a:rPr lang="en-US" sz="4400" b="1" spc="50" dirty="0" smtClean="0">
                <a:ln w="11430"/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2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5" y="304800"/>
            <a:ext cx="2508329" cy="16764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На испанском языке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180273"/>
            <a:ext cx="6858000" cy="1754326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На каком языке говорит большинство населения Южной Америки?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656114" y="647971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Население</a:t>
            </a:r>
            <a:r>
              <a:rPr lang="en-US" sz="4400" b="1" spc="50" dirty="0" smtClean="0">
                <a:ln w="11430"/>
                <a:solidFill>
                  <a:schemeClr val="accent3">
                    <a:lumMod val="9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2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06" y="304800"/>
            <a:ext cx="2405743" cy="178981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Венесуэла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533471"/>
            <a:ext cx="68580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Государство на севере Южной </a:t>
            </a:r>
            <a:r>
              <a:rPr lang="ru-RU" sz="3600" b="1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мерики, столица - Каракас?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FF99FF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3171429" y="762000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Страны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2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FF99FF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rgbClr val="FF99FF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58" y="228600"/>
            <a:ext cx="1476771" cy="192300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мыс </a:t>
            </a:r>
            <a:r>
              <a:rPr lang="ru-RU" sz="36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Гальинас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457271"/>
            <a:ext cx="70104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charset="0"/>
              </a:rPr>
              <a:t>Крайняя северная точка материка?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623457" y="620485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Географическое положение</a:t>
            </a:r>
            <a:r>
              <a:rPr lang="en-US" sz="44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3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00" y="152400"/>
            <a:ext cx="1323135" cy="192535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Полуостров </a:t>
            </a:r>
            <a:r>
              <a:rPr lang="ru-RU" sz="36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Вальдес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332672"/>
            <a:ext cx="70104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Наименьшая высота Южной Америки</a:t>
            </a: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?</a:t>
            </a:r>
            <a:endParaRPr lang="ru-RU" sz="3600" b="1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E0E0E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3124200" y="708343"/>
            <a:ext cx="5410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Рельеф</a:t>
            </a:r>
            <a:r>
              <a:rPr lang="en-US" sz="4400" b="1" spc="50" dirty="0" smtClean="0">
                <a:ln w="1143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3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E0E0E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86" y="381000"/>
            <a:ext cx="2120128" cy="15900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оз. 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Титикака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180273"/>
            <a:ext cx="6858000" cy="1754326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Это озеро – самое большое по площади поверхности высокогорное озеро в мире? </a:t>
            </a:r>
            <a:endParaRPr lang="ru-RU" sz="3600" b="1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3276600" y="731838"/>
            <a:ext cx="5028456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Внутренние воды</a:t>
            </a:r>
            <a:r>
              <a:rPr lang="en-US" sz="44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3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6" y="225700"/>
            <a:ext cx="2503714" cy="1877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Сельва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581869"/>
            <a:ext cx="70104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Название влажных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э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кваториальных лесов?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736000" y="609600"/>
            <a:ext cx="5638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Природные зоны</a:t>
            </a:r>
            <a:r>
              <a:rPr lang="en-US" sz="4400" b="1" spc="50" dirty="0" smtClean="0">
                <a:ln w="11430"/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3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5" y="304800"/>
            <a:ext cx="2508329" cy="16764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метис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533471"/>
            <a:ext cx="68580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Потомок от браков европейцев с индейцами?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971800" y="609600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Население</a:t>
            </a:r>
            <a:r>
              <a:rPr lang="en-US" sz="4400" b="1" spc="50" dirty="0" smtClean="0">
                <a:ln w="11430"/>
                <a:solidFill>
                  <a:schemeClr val="accent3">
                    <a:lumMod val="9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3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06" y="304800"/>
            <a:ext cx="2405743" cy="178981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Text Box 51"/>
          <p:cNvSpPr txBox="1">
            <a:spLocks noChangeArrowheads="1"/>
          </p:cNvSpPr>
          <p:nvPr/>
        </p:nvSpPr>
        <p:spPr bwMode="auto">
          <a:xfrm>
            <a:off x="228600" y="319088"/>
            <a:ext cx="1752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Географическое положение</a:t>
            </a:r>
            <a:endParaRPr lang="en-US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112" name="Text Box 161"/>
          <p:cNvSpPr txBox="1">
            <a:spLocks noChangeArrowheads="1"/>
          </p:cNvSpPr>
          <p:nvPr/>
        </p:nvSpPr>
        <p:spPr bwMode="auto">
          <a:xfrm>
            <a:off x="1844040" y="319088"/>
            <a:ext cx="138684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Рельеф</a:t>
            </a:r>
            <a:endParaRPr lang="en-US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113" name="Text Box 162"/>
          <p:cNvSpPr txBox="1">
            <a:spLocks noChangeArrowheads="1"/>
          </p:cNvSpPr>
          <p:nvPr/>
        </p:nvSpPr>
        <p:spPr bwMode="auto">
          <a:xfrm>
            <a:off x="3230880" y="319088"/>
            <a:ext cx="134112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Внутренние воды</a:t>
            </a:r>
          </a:p>
        </p:txBody>
      </p:sp>
      <p:sp>
        <p:nvSpPr>
          <p:cNvPr id="3114" name="Text Box 163"/>
          <p:cNvSpPr txBox="1">
            <a:spLocks noChangeArrowheads="1"/>
          </p:cNvSpPr>
          <p:nvPr/>
        </p:nvSpPr>
        <p:spPr bwMode="auto">
          <a:xfrm>
            <a:off x="4617721" y="319088"/>
            <a:ext cx="128124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Природные зоны</a:t>
            </a:r>
            <a:endParaRPr lang="ru-RU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115" name="Text Box 164"/>
          <p:cNvSpPr txBox="1">
            <a:spLocks noChangeArrowheads="1"/>
          </p:cNvSpPr>
          <p:nvPr/>
        </p:nvSpPr>
        <p:spPr bwMode="auto">
          <a:xfrm>
            <a:off x="5978911" y="319088"/>
            <a:ext cx="130827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Население</a:t>
            </a:r>
          </a:p>
        </p:txBody>
      </p:sp>
      <p:sp>
        <p:nvSpPr>
          <p:cNvPr id="2213" name="Text Box 165"/>
          <p:cNvSpPr txBox="1">
            <a:spLocks noChangeArrowheads="1"/>
          </p:cNvSpPr>
          <p:nvPr/>
        </p:nvSpPr>
        <p:spPr bwMode="auto">
          <a:xfrm>
            <a:off x="7292880" y="319088"/>
            <a:ext cx="139392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Страны</a:t>
            </a:r>
            <a:endParaRPr lang="ru-RU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121" name="Text Box 171">
            <a:hlinkClick r:id="" action="ppaction://macro?name=team1"/>
          </p:cNvPr>
          <p:cNvSpPr txBox="1">
            <a:spLocks noChangeArrowheads="1"/>
          </p:cNvSpPr>
          <p:nvPr/>
        </p:nvSpPr>
        <p:spPr bwMode="auto">
          <a:xfrm>
            <a:off x="1219200" y="5503492"/>
            <a:ext cx="9906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Arial" pitchFamily="34" charset="0"/>
              </a:rPr>
              <a:t>1</a:t>
            </a:r>
            <a:endParaRPr lang="en-US" sz="2000" b="1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125" name="Text Box 178"/>
          <p:cNvSpPr txBox="1">
            <a:spLocks noChangeArrowheads="1"/>
          </p:cNvSpPr>
          <p:nvPr/>
        </p:nvSpPr>
        <p:spPr bwMode="auto">
          <a:xfrm>
            <a:off x="990600" y="5867400"/>
            <a:ext cx="1444625" cy="762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57" name="Скругленный прямоугольник 56">
            <a:hlinkClick r:id="rId7" action="ppaction://hlinksldjump"/>
          </p:cNvPr>
          <p:cNvSpPr/>
          <p:nvPr/>
        </p:nvSpPr>
        <p:spPr>
          <a:xfrm>
            <a:off x="185112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58" name="Скругленный прямоугольник 57">
            <a:hlinkClick r:id="rId8" action="ppaction://hlinksldjump"/>
          </p:cNvPr>
          <p:cNvSpPr/>
          <p:nvPr/>
        </p:nvSpPr>
        <p:spPr>
          <a:xfrm>
            <a:off x="45720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59" name="Скругленный прямоугольник 58">
            <a:hlinkClick r:id="rId9" action="ppaction://hlinksldjump"/>
          </p:cNvPr>
          <p:cNvSpPr/>
          <p:nvPr/>
        </p:nvSpPr>
        <p:spPr>
          <a:xfrm>
            <a:off x="463896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0" name="Скругленный прямоугольник 59">
            <a:hlinkClick r:id="rId10" action="ppaction://hlinksldjump"/>
          </p:cNvPr>
          <p:cNvSpPr/>
          <p:nvPr/>
        </p:nvSpPr>
        <p:spPr>
          <a:xfrm>
            <a:off x="324504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1" name="Скругленный прямоугольник 60">
            <a:hlinkClick r:id="rId11" action="ppaction://hlinksldjump"/>
          </p:cNvPr>
          <p:cNvSpPr/>
          <p:nvPr/>
        </p:nvSpPr>
        <p:spPr>
          <a:xfrm>
            <a:off x="603288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2" name="Скругленный прямоугольник 61">
            <a:hlinkClick r:id="rId12" action="ppaction://hlinksldjump"/>
          </p:cNvPr>
          <p:cNvSpPr/>
          <p:nvPr/>
        </p:nvSpPr>
        <p:spPr>
          <a:xfrm>
            <a:off x="742680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4" name="Скругленный прямоугольник 63">
            <a:hlinkClick r:id="rId13" action="ppaction://hlinksldjump"/>
          </p:cNvPr>
          <p:cNvSpPr/>
          <p:nvPr/>
        </p:nvSpPr>
        <p:spPr>
          <a:xfrm>
            <a:off x="185112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5" name="Скругленный прямоугольник 64">
            <a:hlinkClick r:id="rId14" action="ppaction://hlinksldjump"/>
          </p:cNvPr>
          <p:cNvSpPr/>
          <p:nvPr/>
        </p:nvSpPr>
        <p:spPr>
          <a:xfrm>
            <a:off x="45720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6" name="Скругленный прямоугольник 65">
            <a:hlinkClick r:id="rId15" action="ppaction://hlinksldjump"/>
          </p:cNvPr>
          <p:cNvSpPr/>
          <p:nvPr/>
        </p:nvSpPr>
        <p:spPr>
          <a:xfrm>
            <a:off x="463896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7" name="Скругленный прямоугольник 66">
            <a:hlinkClick r:id="rId16" action="ppaction://hlinksldjump"/>
          </p:cNvPr>
          <p:cNvSpPr/>
          <p:nvPr/>
        </p:nvSpPr>
        <p:spPr>
          <a:xfrm>
            <a:off x="324504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8" name="Скругленный прямоугольник 67">
            <a:hlinkClick r:id="rId17" action="ppaction://hlinksldjump"/>
          </p:cNvPr>
          <p:cNvSpPr/>
          <p:nvPr/>
        </p:nvSpPr>
        <p:spPr>
          <a:xfrm>
            <a:off x="603288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9" name="Скругленный прямоугольник 68">
            <a:hlinkClick r:id="rId18" action="ppaction://hlinksldjump"/>
          </p:cNvPr>
          <p:cNvSpPr/>
          <p:nvPr/>
        </p:nvSpPr>
        <p:spPr>
          <a:xfrm>
            <a:off x="742680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0" name="Скругленный прямоугольник 69">
            <a:hlinkClick r:id="rId19" action="ppaction://hlinksldjump"/>
          </p:cNvPr>
          <p:cNvSpPr/>
          <p:nvPr/>
        </p:nvSpPr>
        <p:spPr>
          <a:xfrm>
            <a:off x="184613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1" name="Скругленный прямоугольник 70">
            <a:hlinkClick r:id="rId20" action="ppaction://hlinksldjump"/>
          </p:cNvPr>
          <p:cNvSpPr/>
          <p:nvPr/>
        </p:nvSpPr>
        <p:spPr>
          <a:xfrm>
            <a:off x="45221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2" name="Скругленный прямоугольник 71">
            <a:hlinkClick r:id="rId21" action="ppaction://hlinksldjump"/>
          </p:cNvPr>
          <p:cNvSpPr/>
          <p:nvPr/>
        </p:nvSpPr>
        <p:spPr>
          <a:xfrm>
            <a:off x="463397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3" name="Скругленный прямоугольник 72">
            <a:hlinkClick r:id="rId22" action="ppaction://hlinksldjump"/>
          </p:cNvPr>
          <p:cNvSpPr/>
          <p:nvPr/>
        </p:nvSpPr>
        <p:spPr>
          <a:xfrm>
            <a:off x="324005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4" name="Скругленный прямоугольник 73">
            <a:hlinkClick r:id="rId23" action="ppaction://hlinksldjump"/>
          </p:cNvPr>
          <p:cNvSpPr/>
          <p:nvPr/>
        </p:nvSpPr>
        <p:spPr>
          <a:xfrm>
            <a:off x="602789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5" name="Скругленный прямоугольник 74">
            <a:hlinkClick r:id="rId24" action="ppaction://hlinksldjump"/>
          </p:cNvPr>
          <p:cNvSpPr/>
          <p:nvPr/>
        </p:nvSpPr>
        <p:spPr>
          <a:xfrm>
            <a:off x="742181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6" name="Скругленный прямоугольник 75">
            <a:hlinkClick r:id="rId25" action="ppaction://hlinksldjump"/>
          </p:cNvPr>
          <p:cNvSpPr/>
          <p:nvPr/>
        </p:nvSpPr>
        <p:spPr>
          <a:xfrm>
            <a:off x="185112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7" name="Скругленный прямоугольник 76">
            <a:hlinkClick r:id="rId26" action="ppaction://hlinksldjump"/>
          </p:cNvPr>
          <p:cNvSpPr/>
          <p:nvPr/>
        </p:nvSpPr>
        <p:spPr>
          <a:xfrm>
            <a:off x="45720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8" name="Скругленный прямоугольник 77">
            <a:hlinkClick r:id="rId27" action="ppaction://hlinksldjump"/>
          </p:cNvPr>
          <p:cNvSpPr/>
          <p:nvPr/>
        </p:nvSpPr>
        <p:spPr>
          <a:xfrm>
            <a:off x="463896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9" name="Скругленный прямоугольник 78">
            <a:hlinkClick r:id="rId28" action="ppaction://hlinksldjump"/>
          </p:cNvPr>
          <p:cNvSpPr/>
          <p:nvPr/>
        </p:nvSpPr>
        <p:spPr>
          <a:xfrm>
            <a:off x="324504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0" name="Скругленный прямоугольник 79">
            <a:hlinkClick r:id="rId29" action="ppaction://hlinksldjump"/>
          </p:cNvPr>
          <p:cNvSpPr/>
          <p:nvPr/>
        </p:nvSpPr>
        <p:spPr>
          <a:xfrm>
            <a:off x="603288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1" name="Скругленный прямоугольник 80">
            <a:hlinkClick r:id="rId30" action="ppaction://hlinksldjump"/>
          </p:cNvPr>
          <p:cNvSpPr/>
          <p:nvPr/>
        </p:nvSpPr>
        <p:spPr>
          <a:xfrm>
            <a:off x="742680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2" name="Скругленный прямоугольник 81">
            <a:hlinkClick r:id="rId31" action="ppaction://hlinksldjump"/>
          </p:cNvPr>
          <p:cNvSpPr/>
          <p:nvPr/>
        </p:nvSpPr>
        <p:spPr>
          <a:xfrm>
            <a:off x="184542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3" name="Скругленный прямоугольник 82">
            <a:hlinkClick r:id="rId32" action="ppaction://hlinksldjump"/>
          </p:cNvPr>
          <p:cNvSpPr/>
          <p:nvPr/>
        </p:nvSpPr>
        <p:spPr>
          <a:xfrm>
            <a:off x="45150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4" name="Скругленный прямоугольник 83">
            <a:hlinkClick r:id="rId33" action="ppaction://hlinksldjump"/>
          </p:cNvPr>
          <p:cNvSpPr/>
          <p:nvPr/>
        </p:nvSpPr>
        <p:spPr>
          <a:xfrm>
            <a:off x="463326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5" name="Скругленный прямоугольник 84">
            <a:hlinkClick r:id="rId34" action="ppaction://hlinksldjump"/>
          </p:cNvPr>
          <p:cNvSpPr/>
          <p:nvPr/>
        </p:nvSpPr>
        <p:spPr>
          <a:xfrm>
            <a:off x="323934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6" name="Скругленный прямоугольник 85">
            <a:hlinkClick r:id="rId35" action="ppaction://hlinksldjump"/>
          </p:cNvPr>
          <p:cNvSpPr/>
          <p:nvPr/>
        </p:nvSpPr>
        <p:spPr>
          <a:xfrm>
            <a:off x="602718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7" name="Скругленный прямоугольник 86">
            <a:hlinkClick r:id="rId36" action="ppaction://hlinksldjump"/>
          </p:cNvPr>
          <p:cNvSpPr/>
          <p:nvPr/>
        </p:nvSpPr>
        <p:spPr>
          <a:xfrm>
            <a:off x="742110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55" name="Text Box 178"/>
          <p:cNvSpPr txBox="1">
            <a:spLocks noChangeArrowheads="1"/>
          </p:cNvSpPr>
          <p:nvPr/>
        </p:nvSpPr>
        <p:spPr bwMode="auto">
          <a:xfrm>
            <a:off x="2896658" y="5867400"/>
            <a:ext cx="1444625" cy="762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56" name="Text Box 178"/>
          <p:cNvSpPr txBox="1">
            <a:spLocks noChangeArrowheads="1"/>
          </p:cNvSpPr>
          <p:nvPr/>
        </p:nvSpPr>
        <p:spPr bwMode="auto">
          <a:xfrm>
            <a:off x="4802716" y="5867400"/>
            <a:ext cx="1444625" cy="762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63" name="Text Box 178"/>
          <p:cNvSpPr txBox="1">
            <a:spLocks noChangeArrowheads="1"/>
          </p:cNvSpPr>
          <p:nvPr/>
        </p:nvSpPr>
        <p:spPr bwMode="auto">
          <a:xfrm>
            <a:off x="6708775" y="5867400"/>
            <a:ext cx="1444625" cy="762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8" name="Text Box 171">
            <a:hlinkClick r:id="" action="ppaction://macro?name=team1"/>
          </p:cNvPr>
          <p:cNvSpPr txBox="1">
            <a:spLocks noChangeArrowheads="1"/>
          </p:cNvSpPr>
          <p:nvPr/>
        </p:nvSpPr>
        <p:spPr bwMode="auto">
          <a:xfrm>
            <a:off x="3117553" y="5503492"/>
            <a:ext cx="9906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</a:rPr>
              <a:t>2</a:t>
            </a:r>
            <a:endParaRPr lang="en-US" sz="2000" b="1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9" name="Text Box 171">
            <a:hlinkClick r:id="" action="ppaction://macro?name=team1"/>
          </p:cNvPr>
          <p:cNvSpPr txBox="1">
            <a:spLocks noChangeArrowheads="1"/>
          </p:cNvSpPr>
          <p:nvPr/>
        </p:nvSpPr>
        <p:spPr bwMode="auto">
          <a:xfrm>
            <a:off x="5015906" y="5503492"/>
            <a:ext cx="9906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</a:rPr>
              <a:t>3</a:t>
            </a:r>
            <a:endParaRPr lang="en-US" sz="2000" b="1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0" name="Text Box 171">
            <a:hlinkClick r:id="" action="ppaction://macro?name=team1"/>
          </p:cNvPr>
          <p:cNvSpPr txBox="1">
            <a:spLocks noChangeArrowheads="1"/>
          </p:cNvSpPr>
          <p:nvPr/>
        </p:nvSpPr>
        <p:spPr bwMode="auto">
          <a:xfrm>
            <a:off x="6914259" y="5503492"/>
            <a:ext cx="9906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</a:rPr>
              <a:t>4</a:t>
            </a:r>
            <a:endParaRPr lang="en-US" sz="2000" b="1" dirty="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49" name="Рисунок 48" descr="help copy.png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001000" y="5486400"/>
            <a:ext cx="1219200" cy="12192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42" name="TextBox1" r:id="rId2" imgW="1143000" imgH="457200"/>
        </mc:Choice>
        <mc:Fallback>
          <p:control name="TextBox1" r:id="rId2" imgW="1143000" imgH="4572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43000" y="6019800"/>
                  <a:ext cx="1143000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3" name="TextBox2" r:id="rId3" imgW="1143000" imgH="457200"/>
        </mc:Choice>
        <mc:Fallback>
          <p:control name="TextBox2" r:id="rId3" imgW="1143000" imgH="4572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48000" y="6019800"/>
                  <a:ext cx="1143000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4" name="TextBox3" r:id="rId4" imgW="1143000" imgH="457200"/>
        </mc:Choice>
        <mc:Fallback>
          <p:control name="TextBox3" r:id="rId4" imgW="1143000" imgH="45720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3000" y="6019800"/>
                  <a:ext cx="1143000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5" name="TextBox4" r:id="rId5" imgW="1143000" imgH="457200"/>
        </mc:Choice>
        <mc:Fallback>
          <p:control name="TextBox4" r:id="rId5" imgW="1143000" imgH="45720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58000" y="6019800"/>
                  <a:ext cx="1143000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Буэнос - Айрес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839997"/>
            <a:ext cx="7010400" cy="646331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Столица Аргентины?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FF99FF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3048000" y="609600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Страны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3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FF99FF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rgbClr val="FF99FF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58" y="228600"/>
            <a:ext cx="1476771" cy="192300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п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ролив Дрейка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04800" y="2589073"/>
            <a:ext cx="70104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charset="0"/>
              </a:rPr>
              <a:t>Какой пролив отделяет Южную Америку от Антарктиды?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915400" y="838200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Географическое положение</a:t>
            </a:r>
            <a:r>
              <a:rPr lang="en-US" sz="44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4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00" y="275796"/>
            <a:ext cx="1323135" cy="192535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Бразильское плоскогорье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457271"/>
            <a:ext cx="68580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Плоскогорье на востоке материка?</a:t>
            </a:r>
            <a:endParaRPr lang="ru-RU" sz="3600" b="1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E0E0E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929354" y="731838"/>
            <a:ext cx="5445446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Рельеф</a:t>
            </a:r>
            <a:r>
              <a:rPr lang="en-US" sz="4400" b="1" spc="50" dirty="0" smtClean="0">
                <a:ln w="1143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4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E0E0E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86" y="381000"/>
            <a:ext cx="2120128" cy="15900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р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. Парана</a:t>
            </a:r>
            <a:endParaRPr lang="ru-RU" sz="32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60621" y="2410598"/>
            <a:ext cx="68580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Эта река впадает в залив Ла-Плата Атлантического океана?</a:t>
            </a:r>
            <a:endParaRPr lang="ru-RU" sz="3600" b="1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819400" y="609600"/>
            <a:ext cx="487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Внутренние воды</a:t>
            </a:r>
            <a:r>
              <a:rPr lang="en-US" sz="44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4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6" y="225700"/>
            <a:ext cx="2503714" cy="1877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пампа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600200" y="2429470"/>
            <a:ext cx="60198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Название степи на юго-востоке Южной Америки?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438400" y="609600"/>
            <a:ext cx="6248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Природные зоны</a:t>
            </a:r>
            <a:r>
              <a:rPr lang="en-US" sz="4400" b="1" spc="50" dirty="0" smtClean="0">
                <a:ln w="11430"/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4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5" y="304800"/>
            <a:ext cx="2508329" cy="16764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мулат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562998"/>
            <a:ext cx="70104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Потомок от браков европейцев и негров?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895600" y="609600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Население</a:t>
            </a:r>
            <a:r>
              <a:rPr lang="en-US" sz="4400" b="1" spc="50" dirty="0" smtClean="0">
                <a:ln w="11430"/>
                <a:solidFill>
                  <a:schemeClr val="accent3">
                    <a:lumMod val="9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4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06" y="304800"/>
            <a:ext cx="2405743" cy="178981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-18300" y="432010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Аргентина и Чили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sz="32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515100" y="2286000"/>
            <a:ext cx="8077200" cy="1754326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Между какими двумя странами была разделена территория о. Огненная Земля?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FF99FF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590800" y="419100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Страны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4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FF99FF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rgbClr val="FF99FF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29" y="228599"/>
            <a:ext cx="1476771" cy="192300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7621" y="443729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м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ыс </a:t>
            </a:r>
            <a:r>
              <a:rPr lang="ru-RU" sz="36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Фроуард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589073"/>
            <a:ext cx="70104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charset="0"/>
              </a:rPr>
              <a:t>Крайняя южная материковая точка?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893629" y="762000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Географическое положение</a:t>
            </a:r>
            <a:r>
              <a:rPr lang="en-US" sz="44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5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00" y="275796"/>
            <a:ext cx="1323135" cy="192535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вулкан</a:t>
            </a:r>
            <a:r>
              <a:rPr lang="en-US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48500" y="2443530"/>
            <a:ext cx="7010400" cy="646331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Что такое Котопахи?</a:t>
            </a:r>
            <a:endParaRPr lang="ru-RU" sz="3600" b="1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E0E0E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3048000" y="609600"/>
            <a:ext cx="5486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Рельеф</a:t>
            </a:r>
            <a:r>
              <a:rPr lang="en-US" sz="4400" b="1" spc="50" dirty="0" smtClean="0">
                <a:ln w="1143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5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E0E0E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86" y="381000"/>
            <a:ext cx="2120128" cy="15900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0886" y="41910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3200" b="1" dirty="0" err="1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в</a:t>
            </a:r>
            <a:r>
              <a:rPr lang="ru-RU" sz="32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дп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. </a:t>
            </a:r>
            <a:r>
              <a:rPr lang="ru-RU" sz="32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Игуасу</a:t>
            </a:r>
            <a:endParaRPr lang="ru-RU" sz="32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24700" y="2286000"/>
            <a:ext cx="6858000" cy="1754326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Этот комплекс из 275 водопадов расположен на границе Бразилии и Аргентины? </a:t>
            </a:r>
            <a:endParaRPr lang="ru-RU" sz="3600" b="1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3328723" y="609600"/>
            <a:ext cx="504607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Внутренние воды</a:t>
            </a:r>
            <a:r>
              <a:rPr lang="en-US" sz="44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5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6" y="225700"/>
            <a:ext cx="2503714" cy="1877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Северная Америка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208143"/>
            <a:ext cx="7010400" cy="1754326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charset="0"/>
              </a:rPr>
              <a:t>С каким материком Южная Америка образует единую часть света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charset="0"/>
              </a:rPr>
              <a:t>?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9154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Географическое положение 1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43" y="152400"/>
            <a:ext cx="1323135" cy="192535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-18300" y="42672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кебрачо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485072"/>
            <a:ext cx="70104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Самое крепкое дерево Южной Америки?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888399" y="731838"/>
            <a:ext cx="5486401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Природные зоны</a:t>
            </a:r>
            <a:r>
              <a:rPr lang="en-US" sz="4400" b="1" spc="50" dirty="0" smtClean="0">
                <a:ln w="11430"/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5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5" y="304800"/>
            <a:ext cx="2508329" cy="16764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самбо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2533471"/>
            <a:ext cx="67056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Потомок от браков индейцев и негров?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764971" y="685800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Н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аселение</a:t>
            </a:r>
            <a:r>
              <a:rPr lang="en-US" sz="4400" b="1" spc="50" dirty="0" smtClean="0">
                <a:ln w="11430"/>
                <a:solidFill>
                  <a:schemeClr val="accent3">
                    <a:lumMod val="9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5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06" y="304800"/>
            <a:ext cx="2405743" cy="178981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1771" y="445906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Суринам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562998"/>
            <a:ext cx="70104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Самая маленькая страна континента?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FF99FF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3026229" y="744777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Страны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5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FF99FF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rgbClr val="FF99FF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29" y="228599"/>
            <a:ext cx="1476771" cy="192300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1601688"/>
            <a:ext cx="7010400" cy="4093428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В игре могу принимать участие </a:t>
            </a:r>
            <a:r>
              <a:rPr lang="en-US" sz="20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2-</a:t>
            </a:r>
            <a:r>
              <a:rPr lang="ru-RU" sz="20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3</a:t>
            </a:r>
            <a:r>
              <a:rPr lang="en-US" sz="20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команды.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Выбрав категорию и цену вопроса вы попадаете на слайд с заданием. Сразу же нажмите кнопку «старт», чтобы включить таймер, по которому можно засекать время на обдумывание (30-60 секунд).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По истечении 60 секунд правильный ответ появляется автоматически. Если ответ дан командой раньше проверить правильность ответа можно щелчком по кнопке «правильный ответ».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Вернувшись в главное меню, впечатайте с клавиатуры количество заработанных баллов в соответствующее номеру команды окошко. Не забывайте это делать каждый раз (суммировать и впечатывать).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772400" y="5791200"/>
            <a:ext cx="900000" cy="72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1981200" y="609600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Как играть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Гора </a:t>
            </a:r>
            <a:r>
              <a:rPr lang="ru-RU" sz="36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Аконкагуа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486798"/>
            <a:ext cx="70104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Наибольшая высота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charset="0"/>
              </a:rPr>
              <a:t>Южной Америки</a:t>
            </a: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?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E0E0E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579914" y="734333"/>
            <a:ext cx="5486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Рельеф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1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E0E0E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86" y="381000"/>
            <a:ext cx="2120128" cy="15900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р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. 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Амазонка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533471"/>
            <a:ext cx="68580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t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Самая длинная </a:t>
            </a: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и полноводная река в мире?</a:t>
            </a:r>
            <a:endParaRPr lang="ru-RU" sz="3600" b="1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3073243" y="731838"/>
            <a:ext cx="48189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Внутренние воды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1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6" y="225700"/>
            <a:ext cx="2503714" cy="1877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Пираньи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457271"/>
            <a:ext cx="68580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Хищные рыбы рек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charset="0"/>
              </a:rPr>
              <a:t>Южной Америки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?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707957" y="731838"/>
            <a:ext cx="5334001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Природные зоны</a:t>
            </a:r>
            <a:r>
              <a:rPr lang="en-US" sz="4400" b="1" spc="50" dirty="0" smtClean="0">
                <a:ln w="11430"/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1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5" y="304800"/>
            <a:ext cx="2508329" cy="16764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Индейцы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381071"/>
            <a:ext cx="68580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Коренное население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charset="0"/>
              </a:rPr>
              <a:t>Южной Америки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?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743200" y="620486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Население</a:t>
            </a:r>
            <a:r>
              <a:rPr lang="en-US" sz="4400" b="1" spc="50" dirty="0" smtClean="0">
                <a:ln w="11430"/>
                <a:solidFill>
                  <a:schemeClr val="accent3">
                    <a:lumMod val="9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1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06" y="304800"/>
            <a:ext cx="2405743" cy="178981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Бразилия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438400"/>
            <a:ext cx="685800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Самая большая страна по площади?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FF99FF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514600" y="762000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Страны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1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FF99FF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rgbClr val="FF99FF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58" y="228600"/>
            <a:ext cx="1476771" cy="192300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620000" y="5638800"/>
            <a:ext cx="5867400" cy="152400"/>
          </a:xfrm>
          <a:prstGeom prst="round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20000" y="5643000"/>
            <a:ext cx="5867400" cy="14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434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Панамский перешеек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104073"/>
            <a:ext cx="6858000" cy="1754326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charset="0"/>
              </a:rPr>
              <a:t>Что соединяет между собой Южную Америку и Северную Америку?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4800" y="5181600"/>
            <a:ext cx="900000" cy="720000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940240" y="685800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Географическое положение</a:t>
            </a:r>
            <a:r>
              <a:rPr lang="en-US" sz="44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2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105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957" y="5121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5181600"/>
            <a:ext cx="90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старт</a:t>
            </a:r>
            <a:endParaRPr lang="ru-RU" sz="2000" b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6172200"/>
            <a:ext cx="2590800" cy="381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94" y="152400"/>
            <a:ext cx="1323135" cy="192535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6" grpId="0" animBg="1"/>
      <p:bldP spid="3091" grpId="0"/>
      <p:bldP spid="309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01af364f1b0b255f2ad491dca828fc5085ea83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00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A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696</Words>
  <Application>Microsoft Office PowerPoint</Application>
  <PresentationFormat>Экран (4:3)</PresentationFormat>
  <Paragraphs>287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Mayers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Галина</dc:creator>
  <cp:lastModifiedBy>Teacher</cp:lastModifiedBy>
  <cp:revision>321</cp:revision>
  <dcterms:created xsi:type="dcterms:W3CDTF">2006-08-11T05:33:13Z</dcterms:created>
  <dcterms:modified xsi:type="dcterms:W3CDTF">2015-01-22T09:09:01Z</dcterms:modified>
</cp:coreProperties>
</file>