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jpeg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310F4-744E-4211-A0EE-C7FAABF36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11150" y="301625"/>
            <a:ext cx="8375650" cy="11160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>Какие величины можно вычислить по следующим формулам:</a:t>
            </a:r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323850" y="2133600"/>
          <a:ext cx="1150938" cy="700088"/>
        </p:xfrm>
        <a:graphic>
          <a:graphicData uri="http://schemas.openxmlformats.org/presentationml/2006/ole">
            <p:oleObj spid="_x0000_s1026" name="Формула" r:id="rId3" imgW="291960" imgH="177480" progId="Equation.3">
              <p:embed/>
            </p:oleObj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2915816" y="1772816"/>
          <a:ext cx="2303462" cy="1382712"/>
        </p:xfrm>
        <a:graphic>
          <a:graphicData uri="http://schemas.openxmlformats.org/presentationml/2006/ole">
            <p:oleObj spid="_x0000_s1027" name="Формула" r:id="rId4" imgW="698400" imgH="419040" progId="Equation.3">
              <p:embed/>
            </p:oleObj>
          </a:graphicData>
        </a:graphic>
      </p:graphicFrame>
      <p:graphicFrame>
        <p:nvGraphicFramePr>
          <p:cNvPr id="3082" name="Object 10" descr="Пробка"/>
          <p:cNvGraphicFramePr>
            <a:graphicFrameLocks noChangeAspect="1"/>
          </p:cNvGraphicFramePr>
          <p:nvPr>
            <p:ph sz="quarter" idx="3"/>
          </p:nvPr>
        </p:nvGraphicFramePr>
        <p:xfrm>
          <a:off x="6372200" y="1844824"/>
          <a:ext cx="2160588" cy="1217612"/>
        </p:xfrm>
        <a:graphic>
          <a:graphicData uri="http://schemas.openxmlformats.org/presentationml/2006/ole">
            <p:oleObj spid="_x0000_s1028" name="Формула" r:id="rId5" imgW="698400" imgH="393480" progId="Equation.3">
              <p:embed/>
            </p:oleObj>
          </a:graphicData>
        </a:graphic>
      </p:graphicFrame>
      <p:graphicFrame>
        <p:nvGraphicFramePr>
          <p:cNvPr id="3084" name="Object 12"/>
          <p:cNvGraphicFramePr>
            <a:graphicFrameLocks noChangeAspect="1"/>
          </p:cNvGraphicFramePr>
          <p:nvPr>
            <p:ph sz="quarter" idx="4"/>
          </p:nvPr>
        </p:nvGraphicFramePr>
        <p:xfrm>
          <a:off x="3563888" y="3861048"/>
          <a:ext cx="1104900" cy="909637"/>
        </p:xfrm>
        <a:graphic>
          <a:graphicData uri="http://schemas.openxmlformats.org/presentationml/2006/ole">
            <p:oleObj spid="_x0000_s1029" name="Формула" r:id="rId6" imgW="215640" imgH="177480" progId="Equation.3">
              <p:embed/>
            </p:oleObj>
          </a:graphicData>
        </a:graphic>
      </p:graphicFrame>
      <p:graphicFrame>
        <p:nvGraphicFramePr>
          <p:cNvPr id="3079" name="Object 7" descr="Папирус"/>
          <p:cNvGraphicFramePr>
            <a:graphicFrameLocks noChangeAspect="1"/>
          </p:cNvGraphicFramePr>
          <p:nvPr/>
        </p:nvGraphicFramePr>
        <p:xfrm>
          <a:off x="899592" y="3429000"/>
          <a:ext cx="1655762" cy="1554162"/>
        </p:xfrm>
        <a:graphic>
          <a:graphicData uri="http://schemas.openxmlformats.org/presentationml/2006/ole">
            <p:oleObj spid="_x0000_s1030" name="Формула" r:id="rId7" imgW="419040" imgH="393480" progId="Equation.3">
              <p:embed/>
            </p:oleObj>
          </a:graphicData>
        </a:graphic>
      </p:graphicFrame>
      <p:graphicFrame>
        <p:nvGraphicFramePr>
          <p:cNvPr id="3086" name="Object 14" descr="Джинсовая ткань"/>
          <p:cNvGraphicFramePr>
            <a:graphicFrameLocks noChangeAspect="1"/>
          </p:cNvGraphicFramePr>
          <p:nvPr/>
        </p:nvGraphicFramePr>
        <p:xfrm>
          <a:off x="6156176" y="3645024"/>
          <a:ext cx="2305050" cy="1289050"/>
        </p:xfrm>
        <a:graphic>
          <a:graphicData uri="http://schemas.openxmlformats.org/presentationml/2006/ole">
            <p:oleObj spid="_x0000_s1031" name="Формула" r:id="rId8" imgW="749160" imgH="419040" progId="Equation.3">
              <p:embed/>
            </p:oleObj>
          </a:graphicData>
        </a:graphic>
      </p:graphicFrame>
      <p:graphicFrame>
        <p:nvGraphicFramePr>
          <p:cNvPr id="3089" name="Object 17" descr="Пробка"/>
          <p:cNvGraphicFramePr>
            <a:graphicFrameLocks noChangeAspect="1"/>
          </p:cNvGraphicFramePr>
          <p:nvPr/>
        </p:nvGraphicFramePr>
        <p:xfrm>
          <a:off x="1763688" y="5373216"/>
          <a:ext cx="1295400" cy="985837"/>
        </p:xfrm>
        <a:graphic>
          <a:graphicData uri="http://schemas.openxmlformats.org/presentationml/2006/ole">
            <p:oleObj spid="_x0000_s1034" name="Формула" r:id="rId9" imgW="266400" imgH="203040" progId="Equation.3">
              <p:embed/>
            </p:oleObj>
          </a:graphicData>
        </a:graphic>
      </p:graphicFrame>
      <p:graphicFrame>
        <p:nvGraphicFramePr>
          <p:cNvPr id="3090" name="Object 18"/>
          <p:cNvGraphicFramePr>
            <a:graphicFrameLocks noChangeAspect="1"/>
          </p:cNvGraphicFramePr>
          <p:nvPr/>
        </p:nvGraphicFramePr>
        <p:xfrm>
          <a:off x="5220072" y="5085184"/>
          <a:ext cx="1079500" cy="1484313"/>
        </p:xfrm>
        <a:graphic>
          <a:graphicData uri="http://schemas.openxmlformats.org/presentationml/2006/ole">
            <p:oleObj spid="_x0000_s1035" name="Формула" r:id="rId10" imgW="3045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dirty="0" smtClean="0"/>
              <a:t>Решаем устно</a:t>
            </a:r>
          </a:p>
        </p:txBody>
      </p:sp>
      <p:pic>
        <p:nvPicPr>
          <p:cNvPr id="7171" name="Picture 5" descr="F4A70A70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59322"/>
          <a:stretch>
            <a:fillRect/>
          </a:stretch>
        </p:blipFill>
        <p:spPr bwMode="auto">
          <a:xfrm>
            <a:off x="300038" y="1793875"/>
            <a:ext cx="3727450" cy="324167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4049713" y="1763713"/>
            <a:ext cx="509428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800" dirty="0" smtClean="0"/>
              <a:t>    Сторона </a:t>
            </a:r>
            <a:r>
              <a:rPr lang="ru-RU" sz="2800" dirty="0"/>
              <a:t>правильного </a:t>
            </a:r>
            <a:endParaRPr lang="en-US" sz="2800" dirty="0"/>
          </a:p>
          <a:p>
            <a:pPr marL="342900" indent="-342900"/>
            <a:r>
              <a:rPr lang="ru-RU" sz="2800" dirty="0" smtClean="0"/>
              <a:t>    шестиугольника </a:t>
            </a:r>
            <a:r>
              <a:rPr lang="ru-RU" sz="2800" dirty="0"/>
              <a:t>равна 1дм. Найдите длину описанной около шестиугольника окружности и площадь ограниченного этой </a:t>
            </a:r>
            <a:endParaRPr lang="en-US" sz="2800" dirty="0"/>
          </a:p>
          <a:p>
            <a:pPr marL="342900" indent="-342900"/>
            <a:r>
              <a:rPr lang="ru-RU" sz="2800" dirty="0" smtClean="0"/>
              <a:t>     окружностью </a:t>
            </a:r>
            <a:r>
              <a:rPr lang="ru-RU" sz="2800" dirty="0"/>
              <a:t>круга.</a:t>
            </a:r>
          </a:p>
          <a:p>
            <a:pPr marL="342900" indent="-342900"/>
            <a:endParaRPr lang="ru-RU" sz="28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dirty="0" smtClean="0"/>
              <a:t>Решение: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605213" cy="45259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8197" name="Picture 4" descr="F4A70A70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59322"/>
          <a:stretch>
            <a:fillRect/>
          </a:stretch>
        </p:blipFill>
        <p:spPr bwMode="auto">
          <a:xfrm>
            <a:off x="619125" y="1760538"/>
            <a:ext cx="3659188" cy="2973387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198938" y="1735138"/>
            <a:ext cx="47593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</a:rPr>
              <a:t>а</a:t>
            </a:r>
            <a:r>
              <a:rPr lang="ru-RU" sz="3600" baseline="-25000" dirty="0">
                <a:latin typeface="Times New Roman" pitchFamily="18" charset="0"/>
              </a:rPr>
              <a:t>6</a:t>
            </a:r>
            <a:r>
              <a:rPr lang="ru-RU" sz="3600" dirty="0">
                <a:latin typeface="Times New Roman" pitchFamily="18" charset="0"/>
              </a:rPr>
              <a:t> = 1дм, а</a:t>
            </a:r>
            <a:r>
              <a:rPr lang="ru-RU" sz="3600" baseline="-25000" dirty="0">
                <a:latin typeface="Times New Roman" pitchFamily="18" charset="0"/>
              </a:rPr>
              <a:t>6</a:t>
            </a:r>
            <a:r>
              <a:rPr lang="ru-RU" sz="3600" dirty="0">
                <a:latin typeface="Times New Roman" pitchFamily="18" charset="0"/>
              </a:rPr>
              <a:t> = </a:t>
            </a:r>
            <a:r>
              <a:rPr lang="en-US" sz="3600" dirty="0">
                <a:latin typeface="Times New Roman" pitchFamily="18" charset="0"/>
              </a:rPr>
              <a:t>R</a:t>
            </a:r>
            <a:r>
              <a:rPr lang="ru-RU" sz="3600" dirty="0" smtClean="0">
                <a:latin typeface="Times New Roman" pitchFamily="18" charset="0"/>
              </a:rPr>
              <a:t>,</a:t>
            </a:r>
          </a:p>
          <a:p>
            <a:pPr algn="ctr"/>
            <a:r>
              <a:rPr lang="ru-RU" sz="3600" dirty="0" smtClean="0">
                <a:latin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</a:rPr>
              <a:t>R</a:t>
            </a:r>
            <a:r>
              <a:rPr lang="ru-RU" sz="3600" dirty="0">
                <a:latin typeface="Times New Roman" pitchFamily="18" charset="0"/>
              </a:rPr>
              <a:t> = 1</a:t>
            </a:r>
            <a:r>
              <a:rPr lang="en-US" sz="3600" dirty="0">
                <a:latin typeface="Times New Roman" pitchFamily="18" charset="0"/>
              </a:rPr>
              <a:t>(</a:t>
            </a:r>
            <a:r>
              <a:rPr lang="ru-RU" sz="3600" dirty="0">
                <a:latin typeface="Times New Roman" pitchFamily="18" charset="0"/>
              </a:rPr>
              <a:t>дм</a:t>
            </a:r>
            <a:r>
              <a:rPr lang="en-US" sz="3600" dirty="0">
                <a:latin typeface="Times New Roman" pitchFamily="18" charset="0"/>
              </a:rPr>
              <a:t>)</a:t>
            </a:r>
            <a:r>
              <a:rPr lang="ru-RU" sz="3600" dirty="0">
                <a:latin typeface="Times New Roman" pitchFamily="18" charset="0"/>
              </a:rPr>
              <a:t> </a:t>
            </a:r>
          </a:p>
          <a:p>
            <a:pPr algn="ctr"/>
            <a:endParaRPr lang="ru-RU" sz="3600" dirty="0">
              <a:latin typeface="Times New Roman" pitchFamily="18" charset="0"/>
            </a:endParaRPr>
          </a:p>
          <a:p>
            <a:pPr algn="ctr"/>
            <a:r>
              <a:rPr lang="ru-RU" sz="3600" dirty="0">
                <a:latin typeface="Times New Roman" pitchFamily="18" charset="0"/>
              </a:rPr>
              <a:t> С = 2</a:t>
            </a:r>
            <a:r>
              <a:rPr lang="ru-RU" sz="3600" dirty="0">
                <a:latin typeface="Times New Roman" pitchFamily="18" charset="0"/>
                <a:sym typeface="Symbol" pitchFamily="18" charset="2"/>
              </a:rPr>
              <a:t> </a:t>
            </a:r>
            <a:r>
              <a:rPr lang="ru-RU" sz="3600" dirty="0">
                <a:latin typeface="Times New Roman" pitchFamily="18" charset="0"/>
              </a:rPr>
              <a:t>• 1 = 2</a:t>
            </a:r>
            <a:r>
              <a:rPr lang="ru-RU" sz="3600" dirty="0">
                <a:latin typeface="Times New Roman" pitchFamily="18" charset="0"/>
                <a:sym typeface="Symbol" pitchFamily="18" charset="2"/>
              </a:rPr>
              <a:t></a:t>
            </a:r>
            <a:r>
              <a:rPr lang="ru-RU" sz="3600" dirty="0">
                <a:latin typeface="Times New Roman" pitchFamily="18" charset="0"/>
              </a:rPr>
              <a:t>(дм)</a:t>
            </a:r>
          </a:p>
          <a:p>
            <a:pPr algn="ctr"/>
            <a:r>
              <a:rPr lang="en-US" sz="3600" dirty="0">
                <a:latin typeface="Times New Roman" pitchFamily="18" charset="0"/>
              </a:rPr>
              <a:t>S </a:t>
            </a:r>
            <a:r>
              <a:rPr lang="ru-RU" sz="3600" dirty="0">
                <a:latin typeface="Times New Roman" pitchFamily="18" charset="0"/>
              </a:rPr>
              <a:t>= </a:t>
            </a:r>
            <a:r>
              <a:rPr lang="en-US" sz="3600" dirty="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sz="3600" dirty="0">
                <a:latin typeface="Times New Roman" pitchFamily="18" charset="0"/>
              </a:rPr>
              <a:t>R</a:t>
            </a:r>
            <a:r>
              <a:rPr lang="ru-RU" sz="3600" baseline="30000" dirty="0">
                <a:latin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</a:rPr>
              <a:t> = </a:t>
            </a:r>
            <a:r>
              <a:rPr lang="ru-RU" sz="3600" dirty="0">
                <a:latin typeface="Times New Roman" pitchFamily="18" charset="0"/>
                <a:sym typeface="Symbol" pitchFamily="18" charset="2"/>
              </a:rPr>
              <a:t></a:t>
            </a:r>
            <a:r>
              <a:rPr lang="ru-RU" sz="3600" dirty="0">
                <a:latin typeface="Times New Roman" pitchFamily="18" charset="0"/>
              </a:rPr>
              <a:t> (дм</a:t>
            </a:r>
            <a:r>
              <a:rPr lang="ru-RU" sz="3600" baseline="30000" dirty="0">
                <a:latin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</a:rPr>
              <a:t>)</a:t>
            </a:r>
          </a:p>
          <a:p>
            <a:r>
              <a:rPr lang="ru-RU" sz="3600" dirty="0"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dirty="0" smtClean="0"/>
              <a:t>Решаем устно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267075" cy="452596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874713" y="1720850"/>
            <a:ext cx="2836862" cy="2757488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1614488" y="2419350"/>
            <a:ext cx="1331912" cy="12763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4021138" y="1882775"/>
            <a:ext cx="484028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dirty="0" smtClean="0"/>
              <a:t>   Найдите </a:t>
            </a:r>
            <a:r>
              <a:rPr lang="ru-RU" sz="3200" dirty="0"/>
              <a:t>площадь </a:t>
            </a:r>
            <a:r>
              <a:rPr lang="ru-RU" sz="3200" dirty="0" err="1" smtClean="0"/>
              <a:t>кольца,если</a:t>
            </a:r>
            <a:r>
              <a:rPr lang="ru-RU" sz="3200" dirty="0" smtClean="0"/>
              <a:t> </a:t>
            </a:r>
            <a:r>
              <a:rPr lang="ru-RU" sz="3200" dirty="0"/>
              <a:t>радиус большей окружности </a:t>
            </a:r>
          </a:p>
          <a:p>
            <a:pPr marL="342900" indent="-342900"/>
            <a:r>
              <a:rPr lang="ru-RU" sz="3200" dirty="0" smtClean="0"/>
              <a:t>    равен </a:t>
            </a:r>
            <a:r>
              <a:rPr lang="ru-RU" sz="3200" dirty="0"/>
              <a:t>5дм, а радиус меньшей равен 4дм.</a:t>
            </a:r>
          </a:p>
          <a:p>
            <a:pPr marL="342900" indent="-342900"/>
            <a:endParaRPr lang="ru-RU" sz="32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dirty="0" smtClean="0"/>
              <a:t>Решение: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621088" y="1652588"/>
            <a:ext cx="5522912" cy="4473575"/>
          </a:xfrm>
        </p:spPr>
        <p:txBody>
          <a:bodyPr/>
          <a:lstStyle/>
          <a:p>
            <a:pPr eaLnBrk="1" hangingPunct="1"/>
            <a:r>
              <a:rPr lang="en-US" sz="4000" dirty="0" smtClean="0"/>
              <a:t>S</a:t>
            </a:r>
            <a:r>
              <a:rPr lang="ru-RU" sz="4000" baseline="-25000" dirty="0" smtClean="0"/>
              <a:t>кол.</a:t>
            </a:r>
            <a:r>
              <a:rPr lang="ru-RU" sz="4000" dirty="0" smtClean="0"/>
              <a:t> = </a:t>
            </a:r>
            <a:r>
              <a:rPr lang="en-US" sz="4000" dirty="0" smtClean="0"/>
              <a:t>S</a:t>
            </a:r>
            <a:r>
              <a:rPr lang="ru-RU" sz="4000" baseline="-25000" dirty="0" smtClean="0"/>
              <a:t>б. </a:t>
            </a:r>
            <a:r>
              <a:rPr lang="ru-RU" sz="4000" baseline="-25000" dirty="0" err="1" smtClean="0"/>
              <a:t>кр</a:t>
            </a:r>
            <a:r>
              <a:rPr lang="ru-RU" sz="4000" baseline="-25000" dirty="0" smtClean="0"/>
              <a:t>.</a:t>
            </a:r>
            <a:r>
              <a:rPr lang="ru-RU" sz="4000" dirty="0" smtClean="0"/>
              <a:t> – </a:t>
            </a:r>
            <a:r>
              <a:rPr lang="en-US" sz="4000" dirty="0" smtClean="0"/>
              <a:t>S</a:t>
            </a:r>
            <a:r>
              <a:rPr lang="ru-RU" sz="4000" baseline="-25000" dirty="0" smtClean="0"/>
              <a:t>м. </a:t>
            </a:r>
            <a:r>
              <a:rPr lang="ru-RU" sz="4000" baseline="-25000" dirty="0" err="1" smtClean="0"/>
              <a:t>кр</a:t>
            </a:r>
            <a:r>
              <a:rPr lang="ru-RU" sz="4000" baseline="-25000" dirty="0" smtClean="0"/>
              <a:t>.</a:t>
            </a:r>
            <a:r>
              <a:rPr lang="ru-RU" sz="4000" dirty="0" smtClean="0"/>
              <a:t> </a:t>
            </a:r>
          </a:p>
          <a:p>
            <a:pPr eaLnBrk="1" hangingPunct="1"/>
            <a:endParaRPr lang="ru-RU" sz="4000" b="1" dirty="0" smtClean="0">
              <a:solidFill>
                <a:srgbClr val="663300"/>
              </a:solidFill>
            </a:endParaRPr>
          </a:p>
          <a:p>
            <a:pPr eaLnBrk="1" hangingPunct="1"/>
            <a:r>
              <a:rPr lang="ru-RU" sz="4000" b="1" dirty="0" smtClean="0"/>
              <a:t> </a:t>
            </a:r>
            <a:r>
              <a:rPr lang="ru-RU" sz="4000" dirty="0" smtClean="0"/>
              <a:t>25</a:t>
            </a:r>
            <a:r>
              <a:rPr lang="ru-RU" sz="4000" dirty="0" smtClean="0">
                <a:sym typeface="Symbol" pitchFamily="18" charset="2"/>
              </a:rPr>
              <a:t></a:t>
            </a:r>
            <a:r>
              <a:rPr lang="ru-RU" sz="4000" dirty="0" smtClean="0"/>
              <a:t> - 16</a:t>
            </a:r>
            <a:r>
              <a:rPr lang="ru-RU" sz="4000" dirty="0" smtClean="0">
                <a:sym typeface="Symbol" pitchFamily="18" charset="2"/>
              </a:rPr>
              <a:t></a:t>
            </a:r>
            <a:r>
              <a:rPr lang="ru-RU" sz="4000" dirty="0" smtClean="0"/>
              <a:t> = 9</a:t>
            </a:r>
            <a:r>
              <a:rPr lang="ru-RU" sz="4000" dirty="0" smtClean="0">
                <a:sym typeface="Symbol" pitchFamily="18" charset="2"/>
              </a:rPr>
              <a:t></a:t>
            </a:r>
            <a:r>
              <a:rPr lang="ru-RU" sz="4000" dirty="0" smtClean="0"/>
              <a:t> (дм</a:t>
            </a:r>
            <a:r>
              <a:rPr lang="ru-RU" sz="4000" baseline="30000" dirty="0" smtClean="0"/>
              <a:t>2</a:t>
            </a:r>
            <a:r>
              <a:rPr lang="ru-RU" sz="4000" dirty="0" smtClean="0"/>
              <a:t>)</a:t>
            </a: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874713" y="1720850"/>
            <a:ext cx="2836862" cy="2757488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1722438" y="2462213"/>
            <a:ext cx="1143000" cy="11779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249289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1.Лесничие.</a:t>
            </a:r>
            <a:r>
              <a:rPr lang="ru-RU" sz="2800" dirty="0" smtClean="0"/>
              <a:t>«О Тунгусском метеорите, 1908 г.»           </a:t>
            </a:r>
            <a:r>
              <a:rPr lang="ru-RU" sz="2800" u="sng" dirty="0" smtClean="0"/>
              <a:t> </a:t>
            </a:r>
            <a:r>
              <a:rPr lang="ru-RU" sz="2800" b="1" dirty="0" smtClean="0"/>
              <a:t>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Диаметр опалённой площади тайги от взрыва Тунгусского метеорита равен примерно 38 км. Какая площадь тайги пострадала от метеорита? Сколько </a:t>
            </a:r>
            <a:br>
              <a:rPr lang="ru-RU" sz="2800" dirty="0" smtClean="0"/>
            </a:br>
            <a:r>
              <a:rPr lang="ru-RU" sz="2800" dirty="0" smtClean="0"/>
              <a:t>потребуется саженцев для посадки, если на 1 км</a:t>
            </a:r>
            <a:r>
              <a:rPr lang="ru-RU" sz="2800" baseline="30000" dirty="0" smtClean="0"/>
              <a:t>2  </a:t>
            </a:r>
            <a:r>
              <a:rPr lang="ru-RU" sz="2800" dirty="0" smtClean="0"/>
              <a:t>высаживается      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507288" cy="4437112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2. Экологи.</a:t>
            </a:r>
            <a:r>
              <a:rPr lang="ru-RU" sz="2800" dirty="0" smtClean="0"/>
              <a:t>«Авария на промышленном объекте».   </a:t>
            </a:r>
            <a:r>
              <a:rPr lang="ru-RU" sz="2800" b="1" dirty="0" smtClean="0"/>
              <a:t>     </a:t>
            </a:r>
            <a:r>
              <a:rPr lang="ru-RU" sz="2800" dirty="0" smtClean="0"/>
              <a:t>                 </a:t>
            </a:r>
            <a:br>
              <a:rPr lang="ru-RU" sz="2800" dirty="0" smtClean="0"/>
            </a:br>
            <a:r>
              <a:rPr lang="ru-RU" sz="2800" dirty="0" smtClean="0"/>
              <a:t>На одном химическом заводе произошла авария ёмкости с хлором. Хлор в безветренную погоду стелется по земле, занимая участок поверхности в форме круга. Радиус заражённой зоны 250 м. Найдите площадь зараженной зоны в га и длину веревки для ограждения.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3. Врачи. </a:t>
            </a:r>
            <a:r>
              <a:rPr lang="ru-RU" sz="2800" dirty="0" smtClean="0"/>
              <a:t>Зрачок человеческого глаза в зависимости от степени яркости света изменяется в размере от 2 мм до  6 мм. Во сколько раз площадь расширенного зрачка больше площади суженного?</a:t>
            </a:r>
          </a:p>
          <a:p>
            <a:pPr lvl="0"/>
            <a:endParaRPr lang="ru-RU" sz="2800" dirty="0" smtClean="0"/>
          </a:p>
          <a:p>
            <a:pPr lvl="0"/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130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Формула</vt:lpstr>
      <vt:lpstr>Какие величины можно вычислить по следующим формулам:</vt:lpstr>
      <vt:lpstr>Решаем устно</vt:lpstr>
      <vt:lpstr>Решение:</vt:lpstr>
      <vt:lpstr>Решаем устно</vt:lpstr>
      <vt:lpstr>Решение:</vt:lpstr>
      <vt:lpstr> 1.Лесничие.«О Тунгусском метеорите, 1908 г.»                 Диаметр опалённой площади тайги от взрыва Тунгусского метеорита равен примерно 38 км. Какая площадь тайги пострадала от метеорита? Сколько  потребуется саженцев для посадки, если на 1 км2  высаживается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величины можно вычислить по следующим формулам:</dc:title>
  <dc:creator>Пользователь</dc:creator>
  <cp:lastModifiedBy>Пользователь</cp:lastModifiedBy>
  <cp:revision>13</cp:revision>
  <dcterms:created xsi:type="dcterms:W3CDTF">2012-01-28T15:08:23Z</dcterms:created>
  <dcterms:modified xsi:type="dcterms:W3CDTF">2012-01-29T11:58:59Z</dcterms:modified>
</cp:coreProperties>
</file>