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91" r:id="rId3"/>
    <p:sldId id="292" r:id="rId4"/>
    <p:sldId id="298" r:id="rId5"/>
    <p:sldId id="295" r:id="rId6"/>
    <p:sldId id="293" r:id="rId7"/>
    <p:sldId id="257" r:id="rId8"/>
    <p:sldId id="259" r:id="rId9"/>
    <p:sldId id="261" r:id="rId10"/>
    <p:sldId id="262" r:id="rId11"/>
    <p:sldId id="278" r:id="rId12"/>
    <p:sldId id="282" r:id="rId13"/>
    <p:sldId id="279" r:id="rId14"/>
    <p:sldId id="289" r:id="rId15"/>
    <p:sldId id="263" r:id="rId16"/>
    <p:sldId id="264" r:id="rId17"/>
    <p:sldId id="267" r:id="rId18"/>
    <p:sldId id="268" r:id="rId19"/>
    <p:sldId id="270" r:id="rId20"/>
    <p:sldId id="271" r:id="rId21"/>
    <p:sldId id="272" r:id="rId22"/>
    <p:sldId id="273" r:id="rId23"/>
    <p:sldId id="299" r:id="rId24"/>
    <p:sldId id="274" r:id="rId25"/>
    <p:sldId id="275" r:id="rId26"/>
    <p:sldId id="290" r:id="rId27"/>
    <p:sldId id="276" r:id="rId28"/>
    <p:sldId id="277" r:id="rId29"/>
    <p:sldId id="285" r:id="rId30"/>
    <p:sldId id="288" r:id="rId31"/>
    <p:sldId id="283" r:id="rId32"/>
    <p:sldId id="284" r:id="rId33"/>
    <p:sldId id="286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C8924-401E-460B-8EA8-34DA826FAC93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ACA26-CD0D-4C40-BD38-B68D421C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CA26-CD0D-4C40-BD38-B68D421C17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E0F591-D54D-431E-9E3E-FBE5D40C1D1F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7F882-444B-4690-827B-17CAFBB484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Удивительный мир симметрии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Симметрия… есть идея, с помощью которой человек веками пытался создать порядок  красоту и совершенство.</a:t>
            </a:r>
          </a:p>
          <a:p>
            <a:r>
              <a:rPr lang="ru-RU" dirty="0" smtClean="0"/>
              <a:t>Герман Вейль.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земля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Добро пожаловать на планету Земля - третью по счету планету от Солнца. Земля по форме похожа на шар и состоит из твердых пород. Около 70% поверхности земли покрыто водой. У планеты тонкая атмосфера, она почти полностью состоит из азота и кислорода.</a:t>
            </a:r>
          </a:p>
          <a:p>
            <a:r>
              <a:rPr lang="ru-RU" dirty="0" smtClean="0"/>
              <a:t>Самыми совершенными из фигур считают круг и его пространственное порождение – шар, ведь круг и шар переходят сами в себя при любом повороте вокруг своего центра, при симметрии относительно любого своего диаметра т. е. эти фигуры обладают бесконечным множеством симметрий.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Сияние на Сатурне</a:t>
            </a:r>
            <a:endParaRPr lang="ru-RU" dirty="0"/>
          </a:p>
        </p:txBody>
      </p:sp>
      <p:pic>
        <p:nvPicPr>
          <p:cNvPr id="4" name="Содержимое 3" descr="сияние на сатурне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1785926"/>
            <a:ext cx="6929486" cy="4857784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250265" y="4179099"/>
            <a:ext cx="4572032" cy="7143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14414" y="4143380"/>
            <a:ext cx="207170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H="1">
            <a:off x="5929322" y="4214818"/>
            <a:ext cx="2071702" cy="1588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Ледяной спутник Сатурна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Осевая, центральная, поворотная симметрии, симметрия относительно плоскости.</a:t>
            </a:r>
            <a:endParaRPr lang="ru-RU" dirty="0"/>
          </a:p>
        </p:txBody>
      </p:sp>
      <p:pic>
        <p:nvPicPr>
          <p:cNvPr id="4" name="Рисунок 3" descr="ледяной спутник сатур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943122"/>
            <a:ext cx="4214842" cy="373716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14546" y="3000372"/>
            <a:ext cx="4214842" cy="37147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214546" y="3000372"/>
            <a:ext cx="4214842" cy="36433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0"/>
          </p:cNvCxnSpPr>
          <p:nvPr/>
        </p:nvCxnSpPr>
        <p:spPr>
          <a:xfrm rot="16200000" flipH="1" flipV="1">
            <a:off x="2346669" y="4882701"/>
            <a:ext cx="3914878" cy="357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1"/>
            <a:endCxn id="4" idx="3"/>
          </p:cNvCxnSpPr>
          <p:nvPr/>
        </p:nvCxnSpPr>
        <p:spPr>
          <a:xfrm rot="10800000" flipH="1">
            <a:off x="2214546" y="4811702"/>
            <a:ext cx="42148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Плутон и его три спутника</a:t>
            </a:r>
            <a:endParaRPr lang="ru-RU" dirty="0"/>
          </a:p>
        </p:txBody>
      </p:sp>
      <p:pic>
        <p:nvPicPr>
          <p:cNvPr id="4" name="Содержимое 3" descr="плуто и его три спутни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928802"/>
            <a:ext cx="5429288" cy="4714907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071670" y="1857364"/>
            <a:ext cx="5429288" cy="4572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357422" y="2143116"/>
            <a:ext cx="3357586" cy="2500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Уран из далека</a:t>
            </a:r>
            <a:endParaRPr lang="ru-RU" dirty="0"/>
          </a:p>
        </p:txBody>
      </p:sp>
      <p:pic>
        <p:nvPicPr>
          <p:cNvPr id="4" name="Содержимое 3" descr="уран из дале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928802"/>
            <a:ext cx="5857916" cy="4714908"/>
          </a:xfrm>
          <a:solidFill>
            <a:schemeClr val="bg1"/>
          </a:solidFill>
          <a:ln>
            <a:solidFill>
              <a:schemeClr val="bg1"/>
            </a:solidFill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2714612" y="2500306"/>
            <a:ext cx="4429156" cy="3500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4612" y="2643182"/>
            <a:ext cx="4071966" cy="30718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107521" y="4250537"/>
            <a:ext cx="3571900" cy="714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/>
          <p:cNvSpPr/>
          <p:nvPr/>
        </p:nvSpPr>
        <p:spPr>
          <a:xfrm>
            <a:off x="6643702" y="5786454"/>
            <a:ext cx="357190" cy="428628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2571736" y="5429264"/>
            <a:ext cx="285752" cy="500066"/>
          </a:xfrm>
          <a:prstGeom prst="star6">
            <a:avLst>
              <a:gd name="adj" fmla="val 19190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3571868" y="2143116"/>
            <a:ext cx="285752" cy="500066"/>
          </a:xfrm>
          <a:prstGeom prst="star6">
            <a:avLst>
              <a:gd name="adj" fmla="val 19190"/>
              <a:gd name="h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7143768" y="4429132"/>
            <a:ext cx="285752" cy="428628"/>
          </a:xfrm>
          <a:prstGeom prst="star4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7143768" y="5572140"/>
            <a:ext cx="285752" cy="428628"/>
          </a:xfrm>
          <a:prstGeom prst="star4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7296168" y="4581532"/>
            <a:ext cx="285752" cy="428628"/>
          </a:xfrm>
          <a:prstGeom prst="star4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86446" y="3643314"/>
            <a:ext cx="285752" cy="428628"/>
          </a:xfrm>
          <a:prstGeom prst="star4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5715008" y="6072206"/>
            <a:ext cx="285752" cy="428628"/>
          </a:xfrm>
          <a:prstGeom prst="star4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625 L -0.00069 0.327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Туманность Кошачий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Туманность «Кошачий глаз» является одной из самых известных планетарных туманностей на небе. Осевая симметрия в центральной части снимка, поражает глаз.</a:t>
            </a:r>
            <a:endParaRPr lang="ru-RU" dirty="0"/>
          </a:p>
        </p:txBody>
      </p:sp>
      <p:pic>
        <p:nvPicPr>
          <p:cNvPr id="4" name="Рисунок 3" descr="кошачий гла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3500438"/>
            <a:ext cx="3786214" cy="335756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Гало вокруг туманности «Кошачий глаз»</a:t>
            </a:r>
            <a:endParaRPr lang="ru-RU" dirty="0"/>
          </a:p>
        </p:txBody>
      </p:sp>
      <p:pic>
        <p:nvPicPr>
          <p:cNvPr id="4" name="Содержимое 3" descr="кошачий глаз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785926"/>
            <a:ext cx="6572296" cy="4714908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500694" y="200024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28926" y="2928934"/>
            <a:ext cx="3143272" cy="24288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28926" y="3643314"/>
            <a:ext cx="3357586" cy="12144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Шестиугольник на Сатурне выходит из тени.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 smtClean="0"/>
              <a:t>Это северный полюс Сатурна. Пока не понятно, как  возникла необычная шестиугольная структура из облаков, окружающая северный полюс Сатурна, как она сохраняет свою форму и как долго будет существовать.? Впервые её заметили в 1980-х годах. Ничего подобного во всей солнечной системе не наблюдалось.</a:t>
            </a:r>
          </a:p>
          <a:p>
            <a:r>
              <a:rPr lang="ru-RU" sz="3200" dirty="0" smtClean="0"/>
              <a:t>Правильный шестиугольник имеет осевую, центральную и поворотную симметрии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шестиугольник на сатурне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071934" y="1142984"/>
            <a:ext cx="4572032" cy="4572032"/>
          </a:xfrm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500562" y="3214686"/>
            <a:ext cx="3786214" cy="78581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072066" y="2214554"/>
            <a:ext cx="2571768" cy="24288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57752" y="3000372"/>
            <a:ext cx="3000396" cy="85725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Планеты без звезд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472" y="2857496"/>
            <a:ext cx="2209800" cy="2179320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Телескопы чилийской Южно – Европейской обсерватории сфотографировали семейство аномальных планет. Тела найдены в 450 световых годах от Солнца. Состоят из планетарной массы.</a:t>
            </a:r>
            <a:endParaRPr lang="ru-RU" sz="1800" dirty="0"/>
          </a:p>
        </p:txBody>
      </p:sp>
      <p:pic>
        <p:nvPicPr>
          <p:cNvPr id="5" name="Рисунок 4" descr="планеты без звезд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942" r="5942"/>
          <a:stretch>
            <a:fillRect/>
          </a:stretch>
        </p:blipFill>
        <p:spPr>
          <a:xfrm rot="420000">
            <a:off x="3437059" y="1195395"/>
            <a:ext cx="4617720" cy="3931920"/>
          </a:xfr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5286380" y="2857496"/>
            <a:ext cx="3000396" cy="57150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57818" y="2714620"/>
            <a:ext cx="2857520" cy="42862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Быстрые ветры вокруг умирающих звёзд</a:t>
            </a:r>
            <a:endParaRPr lang="ru-RU" dirty="0"/>
          </a:p>
        </p:txBody>
      </p:sp>
      <p:pic>
        <p:nvPicPr>
          <p:cNvPr id="4" name="Содержимое 3" descr="быстрые ветры вокруг умирающих звезд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1935163"/>
            <a:ext cx="7000924" cy="4922837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178959" y="3321843"/>
            <a:ext cx="2571768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57290" y="5929330"/>
            <a:ext cx="1643074" cy="142876"/>
          </a:xfrm>
          <a:prstGeom prst="line">
            <a:avLst/>
          </a:prstGeom>
          <a:ln w="28575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Цели исследовательской </a:t>
            </a:r>
            <a:r>
              <a:rPr lang="ru-RU" u="sng" dirty="0" smtClean="0"/>
              <a:t>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Изучение понятия симметрии и её видов (центральная, осевая, поворотная, зеркальная и др.),</a:t>
            </a:r>
          </a:p>
          <a:p>
            <a:pPr lvl="0"/>
            <a:r>
              <a:rPr lang="ru-RU" dirty="0" smtClean="0"/>
              <a:t>проведение исследовательской работы по изучению явлений симметрии в космическом пространстве,</a:t>
            </a:r>
          </a:p>
          <a:p>
            <a:r>
              <a:rPr lang="ru-RU" dirty="0" smtClean="0"/>
              <a:t>приобретение навыков самостоятельной работы с большими объемами информации (например, из СМИ, Интернет, из энциклопедий по математике и других учебных пособий по предмету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34291" y="1343891"/>
          <a:ext cx="7994073" cy="5140036"/>
        </p:xfrm>
        <a:graphic>
          <a:graphicData uri="http://schemas.openxmlformats.org/drawingml/2006/table">
            <a:tbl>
              <a:tblPr/>
              <a:tblGrid>
                <a:gridCol w="7994073"/>
              </a:tblGrid>
              <a:tr h="5140036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1571612"/>
            <a:ext cx="63579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Планетарные туманности – одна из самых необычных объектов Вселенной. По мере того как звезда приближается к концу своей жизни, она сбрасывает с себя часть вещества и обволакивает им себя со всех сторон. Магнитные поля помогают создавать необычные формы которые мы видим с земли,подчинящиеся законам симметрии.</a:t>
            </a:r>
            <a:endParaRPr lang="ru-RU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Планетарные туманности</a:t>
            </a:r>
            <a:endParaRPr lang="ru-RU" dirty="0"/>
          </a:p>
        </p:txBody>
      </p:sp>
      <p:pic>
        <p:nvPicPr>
          <p:cNvPr id="4" name="Содержимое 3" descr="планетная туманность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1785926"/>
            <a:ext cx="6266685" cy="4922837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572000" y="2214554"/>
            <a:ext cx="2286016" cy="1714512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143108" y="5143512"/>
            <a:ext cx="1071570" cy="857256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Туманность «Бабочки»</a:t>
            </a:r>
            <a:endParaRPr lang="ru-RU" dirty="0"/>
          </a:p>
        </p:txBody>
      </p:sp>
      <p:pic>
        <p:nvPicPr>
          <p:cNvPr id="4" name="Содержимое 3" descr="туманность Бабочк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928802"/>
            <a:ext cx="6929486" cy="4779985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428860" y="2714620"/>
            <a:ext cx="4786346" cy="335758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Туманность Улитка</a:t>
            </a:r>
            <a:endParaRPr lang="ru-RU" dirty="0"/>
          </a:p>
        </p:txBody>
      </p:sp>
      <p:pic>
        <p:nvPicPr>
          <p:cNvPr id="4" name="Содержимое 3" descr="туманность Улит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604" y="2071678"/>
            <a:ext cx="5857916" cy="4500594"/>
          </a:xfrm>
        </p:spPr>
      </p:pic>
      <p:sp>
        <p:nvSpPr>
          <p:cNvPr id="5" name="4-конечная звезда 4"/>
          <p:cNvSpPr/>
          <p:nvPr/>
        </p:nvSpPr>
        <p:spPr>
          <a:xfrm>
            <a:off x="4000496" y="3857628"/>
            <a:ext cx="914400" cy="914400"/>
          </a:xfrm>
          <a:prstGeom prst="star4">
            <a:avLst>
              <a:gd name="adj" fmla="val 4838"/>
            </a:avLst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1785918" y="2285992"/>
            <a:ext cx="1214446" cy="500066"/>
          </a:xfrm>
          <a:prstGeom prst="star6">
            <a:avLst>
              <a:gd name="adj" fmla="val 8064"/>
              <a:gd name="hf" fmla="val 115470"/>
            </a:avLst>
          </a:prstGeom>
          <a:blipFill>
            <a:blip r:embed="rId4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Хаббл - 5</a:t>
            </a:r>
            <a:endParaRPr lang="ru-RU" dirty="0"/>
          </a:p>
        </p:txBody>
      </p:sp>
      <p:pic>
        <p:nvPicPr>
          <p:cNvPr id="4" name="Содержимое 3" descr="хаблл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1857365"/>
            <a:ext cx="6072230" cy="5000636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786050" y="2571744"/>
            <a:ext cx="3857652" cy="3571900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642918"/>
          <a:ext cx="8271163" cy="5278582"/>
        </p:xfrm>
        <a:graphic>
          <a:graphicData uri="http://schemas.openxmlformats.org/drawingml/2006/table">
            <a:tbl>
              <a:tblPr/>
              <a:tblGrid>
                <a:gridCol w="8271163"/>
              </a:tblGrid>
              <a:tr h="52785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Хаббл</a:t>
                      </a:r>
                      <a:r>
                        <a:rPr lang="ru-RU" sz="3200" baseline="0" dirty="0" smtClean="0"/>
                        <a:t> – 5 биполярная планетарная туманность, которая создаётся горячими частицами, улетающих далеко от центральной  звездной системы.</a:t>
                      </a:r>
                    </a:p>
                    <a:p>
                      <a:r>
                        <a:rPr lang="ru-RU" sz="3200" baseline="0" dirty="0" smtClean="0"/>
                        <a:t>Центр планетарной системы, содержит звезду, похожую на наше Солнце, которое медленно становится белым карликом.</a:t>
                      </a:r>
                    </a:p>
                    <a:p>
                      <a:r>
                        <a:rPr lang="ru-RU" sz="3200" baseline="0" dirty="0" smtClean="0"/>
                        <a:t>Различные виды симметрии можно наблюдать в планетарных туманностях и в далёких галактиках.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Галактика Андромеда – м31</a:t>
            </a:r>
            <a:endParaRPr lang="ru-RU" dirty="0"/>
          </a:p>
        </p:txBody>
      </p:sp>
      <p:pic>
        <p:nvPicPr>
          <p:cNvPr id="4" name="Содержимое 3" descr="галактика Андромеда - м3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7983" y="1935163"/>
            <a:ext cx="5388034" cy="4389437"/>
          </a:xfrm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>
            <a:off x="2786050" y="2643182"/>
            <a:ext cx="1857388" cy="1643074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29190" y="4643446"/>
            <a:ext cx="1428760" cy="1143008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Новый тип звёздоподобных объектов.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Симметрия многолика. Она обладает свойствами, которые одновременно и просты, и сложны.</a:t>
            </a:r>
          </a:p>
          <a:p>
            <a:r>
              <a:rPr lang="ru-RU" dirty="0" smtClean="0"/>
              <a:t>Астрономы Великобритании сфотографировали новый класс небесных объектов, напоминающих пульсары.</a:t>
            </a:r>
          </a:p>
          <a:p>
            <a:r>
              <a:rPr lang="ru-RU" dirty="0" smtClean="0"/>
              <a:t>Новые объекты копят энергию в течение сотен и тысяч оборотов вокруг своей оси, после чего происходит вспышка, которая успевает проявиться несколько раз из – за быстрого вращения звезды.</a:t>
            </a:r>
          </a:p>
          <a:p>
            <a:r>
              <a:rPr lang="ru-RU" dirty="0" smtClean="0"/>
              <a:t>Симметрия обнаруживаемая в космосе  является одним из принципов гармоничного построения Вселенной.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тип звездоподобных объект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000108"/>
            <a:ext cx="6500858" cy="5572164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1678761" y="2536025"/>
            <a:ext cx="5143536" cy="221457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14546" y="2071678"/>
            <a:ext cx="4786346" cy="371477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Голографический принцип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Голографический принцип до сих пор не доказанный, утверждает что существует некое максимальное количество информации, содержащееся в областях, прилегающих к той или иной поверхности.</a:t>
            </a:r>
          </a:p>
          <a:p>
            <a:r>
              <a:rPr lang="ru-RU" dirty="0" smtClean="0"/>
              <a:t>Снимок голографического</a:t>
            </a:r>
          </a:p>
          <a:p>
            <a:r>
              <a:rPr lang="ru-RU" dirty="0" smtClean="0"/>
              <a:t>принципа в виде симметрич-   </a:t>
            </a:r>
          </a:p>
          <a:p>
            <a:r>
              <a:rPr lang="ru-RU" dirty="0" smtClean="0"/>
              <a:t>ного  узора.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голографический принцип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786190"/>
            <a:ext cx="3643338" cy="264318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hangingPunct="0"/>
            <a:r>
              <a:rPr lang="ru-RU" u="sng" dirty="0" smtClean="0"/>
              <a:t>Предполагаемое практическое  </a:t>
            </a:r>
            <a:r>
              <a:rPr lang="ru-RU" u="sng" dirty="0" smtClean="0"/>
              <a:t>применение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Возможность применения полученных знаний: при решении предметных задач,</a:t>
            </a:r>
          </a:p>
          <a:p>
            <a:pPr hangingPunct="0"/>
            <a:r>
              <a:rPr lang="ru-RU" dirty="0" smtClean="0"/>
              <a:t>в повседневной жизни, при изучении тем на других предметах.</a:t>
            </a:r>
          </a:p>
          <a:p>
            <a:r>
              <a:rPr lang="ru-RU" dirty="0" smtClean="0"/>
              <a:t>Использование результатов исследования в виде презентаций учителями – предметниками, в качестве вспомогательного материала при проведении интегрированных уроков по различным учебным дисциплинам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Послание к ближайшим звёздам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зашифрованном послании так же присутствует  законы симметрии.</a:t>
            </a:r>
          </a:p>
          <a:p>
            <a:r>
              <a:rPr lang="ru-RU" dirty="0" smtClean="0"/>
              <a:t>Послание к ближайшим звёздам было отправлено  с помощью радиотелескопа летом 1999 года.</a:t>
            </a:r>
            <a:endParaRPr lang="ru-RU" dirty="0"/>
          </a:p>
        </p:txBody>
      </p:sp>
      <p:pic>
        <p:nvPicPr>
          <p:cNvPr id="4" name="Рисунок 3" descr="послание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786190"/>
            <a:ext cx="2357454" cy="235744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Автоматический грузовой аппарат</a:t>
            </a:r>
            <a:endParaRPr lang="ru-RU" dirty="0"/>
          </a:p>
        </p:txBody>
      </p:sp>
      <p:pic>
        <p:nvPicPr>
          <p:cNvPr id="4" name="Содержимое 3" descr="автоматический грузовой аппарат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604" y="1857364"/>
            <a:ext cx="5524500" cy="4786346"/>
          </a:xfrm>
        </p:spPr>
      </p:pic>
      <p:cxnSp>
        <p:nvCxnSpPr>
          <p:cNvPr id="6" name="Прямая соединительная линия 5"/>
          <p:cNvCxnSpPr>
            <a:stCxn id="4" idx="0"/>
            <a:endCxn id="4" idx="0"/>
          </p:cNvCxnSpPr>
          <p:nvPr/>
        </p:nvCxnSpPr>
        <p:spPr>
          <a:xfrm rot="5400000" flipH="1" flipV="1">
            <a:off x="4333854" y="185736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357422" y="3929066"/>
            <a:ext cx="3714776" cy="14287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857356" y="407194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785918" y="2928934"/>
            <a:ext cx="4786346" cy="228601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85918" y="3143248"/>
            <a:ext cx="4500594" cy="164307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857356" y="4000504"/>
            <a:ext cx="4929222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МКС над горизонтом</a:t>
            </a:r>
            <a:endParaRPr lang="ru-RU" dirty="0"/>
          </a:p>
        </p:txBody>
      </p:sp>
      <p:pic>
        <p:nvPicPr>
          <p:cNvPr id="4" name="Содержимое 3" descr="мкс над горизонтом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785926"/>
            <a:ext cx="5572164" cy="4572031"/>
          </a:xfrm>
        </p:spPr>
      </p:pic>
      <p:cxnSp>
        <p:nvCxnSpPr>
          <p:cNvPr id="6" name="Прямая соединительная линия 5"/>
          <p:cNvCxnSpPr>
            <a:stCxn id="4" idx="1"/>
            <a:endCxn id="4" idx="3"/>
          </p:cNvCxnSpPr>
          <p:nvPr/>
        </p:nvCxnSpPr>
        <p:spPr>
          <a:xfrm rot="10800000" flipH="1">
            <a:off x="1857356" y="4071942"/>
            <a:ext cx="5572164" cy="1588"/>
          </a:xfrm>
          <a:prstGeom prst="line">
            <a:avLst/>
          </a:prstGeom>
          <a:ln>
            <a:solidFill>
              <a:schemeClr val="bg2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Таким образом, не только симметричные формы окружают нас повсюду, но и сами  физические законы, Вселенная и космические явления пронизаны общим для всех них принципом симметрии. Принцип симметрии в </a:t>
            </a:r>
            <a:r>
              <a:rPr lang="en-US" dirty="0" smtClean="0"/>
              <a:t>XXI </a:t>
            </a:r>
            <a:r>
              <a:rPr lang="ru-RU" dirty="0" smtClean="0"/>
              <a:t>веке охватывает всё новые области. Из области кристаллографии, физики твёрдого тела он вошел в область химии, в область молекулярных процессов, в физику атома.</a:t>
            </a:r>
          </a:p>
          <a:p>
            <a:r>
              <a:rPr lang="ru-RU" dirty="0" smtClean="0"/>
              <a:t>Современная наука рассматривает Вселенную с позиций единства симметрии и асимметрии.</a:t>
            </a:r>
          </a:p>
          <a:p>
            <a:r>
              <a:rPr lang="ru-RU" dirty="0" smtClean="0"/>
              <a:t>Сфера влияния симметрии, а значит и её антипода асимметрии поистине безгранична,  всюду мы видим противоборство а часто и единство двух великих начал симметрии и асимметрии   которые во многом и определяет гармонию природы, мудрость науки , красоту  и гармонию Вселенной.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Полезные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1.А. И. Азевич «Двадцать уроков гармонии» библиотека журнала «Математика в школе», выпуск 7. Москва «Школа-Пресс», 1998г.</a:t>
            </a:r>
          </a:p>
          <a:p>
            <a:r>
              <a:rPr lang="ru-RU" dirty="0" smtClean="0"/>
              <a:t>2. А.В. Волошинов «Математика и искусство», Москва, «Просвещение», 1992г.</a:t>
            </a:r>
          </a:p>
          <a:p>
            <a:r>
              <a:rPr lang="ru-RU" dirty="0" smtClean="0"/>
              <a:t>3. Математические основы теории симметрии. Автор: Голод П. 2001г.</a:t>
            </a:r>
          </a:p>
          <a:p>
            <a:r>
              <a:rPr lang="ru-RU" dirty="0" smtClean="0"/>
              <a:t>3.</a:t>
            </a:r>
            <a:r>
              <a:rPr lang="en-US" dirty="0" smtClean="0"/>
              <a:t>www. astronaut. ru</a:t>
            </a:r>
          </a:p>
          <a:p>
            <a:r>
              <a:rPr lang="en-US" dirty="0" smtClean="0"/>
              <a:t>4</a:t>
            </a:r>
            <a:r>
              <a:rPr lang="ru-RU" dirty="0" smtClean="0"/>
              <a:t>.</a:t>
            </a:r>
            <a:r>
              <a:rPr lang="en-US" dirty="0" smtClean="0"/>
              <a:t>www.erudition.ru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симметрии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Симметрия относительно точки (центральная симметрия).</a:t>
            </a:r>
          </a:p>
          <a:p>
            <a:r>
              <a:rPr lang="ru-RU" dirty="0" smtClean="0"/>
              <a:t>Симметрия относительно прямой (осевая или зеркальная симметрия).</a:t>
            </a:r>
          </a:p>
          <a:p>
            <a:r>
              <a:rPr lang="ru-RU" dirty="0" smtClean="0"/>
              <a:t>Симметрия относительно плоскости.</a:t>
            </a:r>
          </a:p>
          <a:p>
            <a:r>
              <a:rPr lang="ru-RU" dirty="0" smtClean="0"/>
              <a:t>Винтовая симметрия.</a:t>
            </a:r>
          </a:p>
          <a:p>
            <a:r>
              <a:rPr lang="ru-RU" dirty="0" smtClean="0"/>
              <a:t>Переносная симметрия.</a:t>
            </a:r>
          </a:p>
          <a:p>
            <a:r>
              <a:rPr lang="ru-RU" dirty="0" smtClean="0"/>
              <a:t>Поворотная симметрия.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Симметрия это показатель гармонии или игра человеческого воображения?</a:t>
            </a:r>
          </a:p>
          <a:p>
            <a:r>
              <a:rPr lang="ru-RU" dirty="0" smtClean="0"/>
              <a:t>Новым в науке явилось не выявление принципа симметрии, а выявления его всеобщности.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Симметрия – основополагающий принцип устройства мира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ru-RU" dirty="0" smtClean="0"/>
              <a:t>Древние греки полагали, что Вселенная симметрична просто потому, что она прекрасна. Считая сферу наиболее симметричной и совершенной формой, они делали вывод о сферичности Земли и её движении по сфере вокруг некоего «центрального огня», где двигались также 6 известных тогда планет вместе с Луной, Солнцем, звёздами. Древнегреческий философ и математик Пифагор Самосский (</a:t>
            </a:r>
            <a:r>
              <a:rPr lang="en-US" dirty="0" smtClean="0"/>
              <a:t>VI</a:t>
            </a:r>
            <a:r>
              <a:rPr lang="ru-RU" dirty="0" smtClean="0"/>
              <a:t> в. до н.э.) и пифагорейцы предпочитали вместо слова «симметрия»  пользоваться словом «гармония»..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Миниатюрная планетная система.</a:t>
            </a:r>
            <a:endParaRPr lang="ru-RU" dirty="0"/>
          </a:p>
        </p:txBody>
      </p:sp>
      <p:pic>
        <p:nvPicPr>
          <p:cNvPr id="3" name="Рисунок 2" descr="миниатюрная планетная систем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752600"/>
            <a:ext cx="6381750" cy="51054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428736"/>
          <a:ext cx="8063346" cy="4876800"/>
        </p:xfrm>
        <a:graphic>
          <a:graphicData uri="http://schemas.openxmlformats.org/drawingml/2006/table">
            <a:tbl>
              <a:tblPr/>
              <a:tblGrid>
                <a:gridCol w="8063346"/>
              </a:tblGrid>
              <a:tr h="4876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Симметрия является фундаментальным свойством природы, представление о котором слагалось в течение</a:t>
                      </a:r>
                      <a:r>
                        <a:rPr lang="ru-RU" sz="2000" baseline="0" dirty="0" smtClean="0"/>
                        <a:t> десятков, сотен, тысяч поколений. В древности слово «симметрия» употреблялось в значении «гармония», «красота». Действительно, в переводе с греческого это слово означает «соразмерность, пропорциональность, одинаковость в расположении частей». «Симметрия является той идеей, посредством которой человек на протяжении веков пытался постичь и создать порядок, красоту и совершенство» – отмечал Г. Вейль. Симметрия принадлежит к числу широко и повсеместно распространённых явлений. Её всеобщность служит эффективным инструментом познания природы. Симметрия в природе – следствие необходимости сохранять устойчивость. Симметрия лежит в основе законов сохранения. Можно сказать, что симметрия – это проявление стремления материи к надежности и прочности.</a:t>
                      </a:r>
                      <a:endParaRPr lang="ru-RU" sz="2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Симметрия в космосе</a:t>
            </a:r>
            <a:endParaRPr lang="ru-RU" dirty="0"/>
          </a:p>
        </p:txBody>
      </p:sp>
      <p:pic>
        <p:nvPicPr>
          <p:cNvPr id="4" name="Содержимое 3" descr="земля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3108" y="1928802"/>
            <a:ext cx="4714908" cy="471490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695</TotalTime>
  <Words>1134</Words>
  <Application>Microsoft Office PowerPoint</Application>
  <PresentationFormat>Экран (4:3)</PresentationFormat>
  <Paragraphs>111</Paragraphs>
  <Slides>34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Удивительный мир симметрии</vt:lpstr>
      <vt:lpstr>Цели исследовательской работы  </vt:lpstr>
      <vt:lpstr>Предполагаемое практическое  применение</vt:lpstr>
      <vt:lpstr>Виды симметрии</vt:lpstr>
      <vt:lpstr>Основополагающие вопросы</vt:lpstr>
      <vt:lpstr>Симметрия – основополагающий принцип устройства мира</vt:lpstr>
      <vt:lpstr>Миниатюрная планетная система.</vt:lpstr>
      <vt:lpstr>Слайд 8</vt:lpstr>
      <vt:lpstr>Симметрия в космосе</vt:lpstr>
      <vt:lpstr>земля</vt:lpstr>
      <vt:lpstr>Сияние на Сатурне</vt:lpstr>
      <vt:lpstr>Ледяной спутник Сатурна</vt:lpstr>
      <vt:lpstr>Плутон и его три спутника</vt:lpstr>
      <vt:lpstr>Уран из далека</vt:lpstr>
      <vt:lpstr>Туманность Кошачий глаз</vt:lpstr>
      <vt:lpstr>Гало вокруг туманности «Кошачий глаз»</vt:lpstr>
      <vt:lpstr>Шестиугольник на Сатурне выходит из тени.            </vt:lpstr>
      <vt:lpstr>Планеты без звезд</vt:lpstr>
      <vt:lpstr>Быстрые ветры вокруг умирающих звёзд</vt:lpstr>
      <vt:lpstr>Слайд 20</vt:lpstr>
      <vt:lpstr>Планетарные туманности</vt:lpstr>
      <vt:lpstr>Туманность «Бабочки»</vt:lpstr>
      <vt:lpstr>Туманность Улитка</vt:lpstr>
      <vt:lpstr>Хаббл - 5</vt:lpstr>
      <vt:lpstr>Слайд 25</vt:lpstr>
      <vt:lpstr>Галактика Андромеда – м31</vt:lpstr>
      <vt:lpstr>Новый тип звёздоподобных объектов.</vt:lpstr>
      <vt:lpstr>Слайд 28</vt:lpstr>
      <vt:lpstr>Голографический принцип</vt:lpstr>
      <vt:lpstr>Послание к ближайшим звёздам</vt:lpstr>
      <vt:lpstr>Автоматический грузовой аппарат</vt:lpstr>
      <vt:lpstr>МКС над горизонтом</vt:lpstr>
      <vt:lpstr>Выводы:</vt:lpstr>
      <vt:lpstr>Полезные ресурсы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Удивительный мир симметрии</dc:title>
  <dc:creator>аня</dc:creator>
  <cp:lastModifiedBy>аня</cp:lastModifiedBy>
  <cp:revision>73</cp:revision>
  <dcterms:created xsi:type="dcterms:W3CDTF">2004-12-31T21:01:18Z</dcterms:created>
  <dcterms:modified xsi:type="dcterms:W3CDTF">2012-01-08T13:41:28Z</dcterms:modified>
</cp:coreProperties>
</file>