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3" r:id="rId3"/>
    <p:sldId id="269" r:id="rId4"/>
    <p:sldId id="271" r:id="rId5"/>
    <p:sldId id="272" r:id="rId6"/>
    <p:sldId id="281" r:id="rId7"/>
    <p:sldId id="257" r:id="rId8"/>
    <p:sldId id="258" r:id="rId9"/>
    <p:sldId id="260" r:id="rId10"/>
    <p:sldId id="274" r:id="rId11"/>
    <p:sldId id="259" r:id="rId12"/>
    <p:sldId id="261" r:id="rId13"/>
    <p:sldId id="262" r:id="rId14"/>
    <p:sldId id="263" r:id="rId15"/>
    <p:sldId id="264" r:id="rId16"/>
    <p:sldId id="267" r:id="rId17"/>
    <p:sldId id="266" r:id="rId18"/>
    <p:sldId id="265" r:id="rId19"/>
    <p:sldId id="275" r:id="rId20"/>
    <p:sldId id="277" r:id="rId21"/>
    <p:sldId id="268" r:id="rId22"/>
    <p:sldId id="270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10.xml"/><Relationship Id="rId3" Type="http://schemas.openxmlformats.org/officeDocument/2006/relationships/slide" Target="slide21.xml"/><Relationship Id="rId7" Type="http://schemas.openxmlformats.org/officeDocument/2006/relationships/slide" Target="slide17.xml"/><Relationship Id="rId12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9.xml"/><Relationship Id="rId5" Type="http://schemas.openxmlformats.org/officeDocument/2006/relationships/slide" Target="slide15.xml"/><Relationship Id="rId15" Type="http://schemas.openxmlformats.org/officeDocument/2006/relationships/slide" Target="slide3.xml"/><Relationship Id="rId10" Type="http://schemas.openxmlformats.org/officeDocument/2006/relationships/slide" Target="slide2.xml"/><Relationship Id="rId4" Type="http://schemas.openxmlformats.org/officeDocument/2006/relationships/slide" Target="slide14.xml"/><Relationship Id="rId9" Type="http://schemas.openxmlformats.org/officeDocument/2006/relationships/slide" Target="slide5.xml"/><Relationship Id="rId1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14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763000" cy="3429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Обобщение опыта</a:t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b="1" dirty="0" smtClean="0">
                <a:solidFill>
                  <a:schemeClr val="accent2"/>
                </a:solidFill>
              </a:rPr>
              <a:t>методическая тема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учебно-исследовательская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работа –условие развития познавательной активности школьников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3581400"/>
            <a:ext cx="4876800" cy="167640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Вавилова Н.А.</a:t>
            </a:r>
          </a:p>
          <a:p>
            <a:r>
              <a:rPr lang="ru-RU" b="1" dirty="0" smtClean="0"/>
              <a:t>Учитель истории и обществознания        МБОУ «</a:t>
            </a:r>
            <a:r>
              <a:rPr lang="ru-RU" b="1" dirty="0" err="1" smtClean="0"/>
              <a:t>Судинская</a:t>
            </a:r>
            <a:r>
              <a:rPr lang="ru-RU" b="1" dirty="0" smtClean="0"/>
              <a:t> СОШ»                                    </a:t>
            </a:r>
            <a:r>
              <a:rPr lang="ru-RU" b="1" dirty="0" err="1" smtClean="0"/>
              <a:t>Уинский</a:t>
            </a:r>
            <a:r>
              <a:rPr lang="ru-RU" b="1" dirty="0" smtClean="0"/>
              <a:t> район Пермский край    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8382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Защита работы                            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«Под разрывами по ледовой дороге»   г.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Санкт-петербург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6" name="Picture 2" descr="D:\ФОТОГРАФИИ\С-Петербург 2009\DCIM\101NIKON\DSCN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910558" cy="5170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Межрегиональный историко-патриотический конкурс «Морской венок славы» 2009 </a:t>
            </a:r>
            <a:r>
              <a:rPr lang="ru-RU" sz="1800" b="1" dirty="0" smtClean="0">
                <a:solidFill>
                  <a:srgbClr val="C00000"/>
                </a:solidFill>
              </a:rPr>
              <a:t>г.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BASS\Мои документы\Мои рисунки\портфолио 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920" y="1690349"/>
            <a:ext cx="2320417" cy="3388584"/>
          </a:xfrm>
          <a:prstGeom prst="rect">
            <a:avLst/>
          </a:prstGeom>
          <a:noFill/>
        </p:spPr>
      </p:pic>
      <p:pic>
        <p:nvPicPr>
          <p:cNvPr id="1027" name="Picture 3" descr="C:\Documents and Settings\BASS\Мои документы\Мои рисунки\портфолио 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1310" y="1676400"/>
            <a:ext cx="2607261" cy="1905000"/>
          </a:xfrm>
          <a:prstGeom prst="rect">
            <a:avLst/>
          </a:prstGeom>
          <a:noFill/>
        </p:spPr>
      </p:pic>
      <p:pic>
        <p:nvPicPr>
          <p:cNvPr id="1028" name="Picture 4" descr="C:\Documents and Settings\BASS\Мои документы\Мои рисунки\портфолио 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76400"/>
            <a:ext cx="2739519" cy="1905000"/>
          </a:xfrm>
          <a:prstGeom prst="rect">
            <a:avLst/>
          </a:prstGeom>
          <a:noFill/>
        </p:spPr>
      </p:pic>
      <p:pic>
        <p:nvPicPr>
          <p:cNvPr id="1029" name="Picture 5" descr="D:\Школа\портфолио мое\портфолио мое 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657600"/>
            <a:ext cx="2156065" cy="3156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«Салют, Победа!» 2010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7848600" cy="4525963"/>
          </a:xfrm>
        </p:spPr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Фронтовые дороги</a:t>
            </a:r>
            <a:r>
              <a:rPr lang="ru-RU" b="1" dirty="0" smtClean="0"/>
              <a:t>».                                     </a:t>
            </a:r>
            <a:r>
              <a:rPr lang="ru-RU" dirty="0" err="1" smtClean="0"/>
              <a:t>Медникова</a:t>
            </a:r>
            <a:r>
              <a:rPr lang="ru-RU" dirty="0" smtClean="0"/>
              <a:t> Алена, 9 </a:t>
            </a:r>
            <a:r>
              <a:rPr lang="ru-RU" dirty="0" err="1" smtClean="0"/>
              <a:t>кл</a:t>
            </a:r>
            <a:r>
              <a:rPr lang="ru-RU" dirty="0" smtClean="0"/>
              <a:t>. – Диплом</a:t>
            </a:r>
          </a:p>
          <a:p>
            <a:r>
              <a:rPr lang="ru-RU" b="1" dirty="0" smtClean="0"/>
              <a:t>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 мне о войне</a:t>
            </a:r>
            <a:r>
              <a:rPr lang="ru-RU" b="1" dirty="0" smtClean="0"/>
              <a:t>».                       </a:t>
            </a:r>
            <a:r>
              <a:rPr lang="ru-RU" dirty="0" smtClean="0"/>
              <a:t>Чухнина Кристина, 9 </a:t>
            </a:r>
            <a:r>
              <a:rPr lang="ru-RU" dirty="0" err="1" smtClean="0"/>
              <a:t>кл</a:t>
            </a:r>
            <a:r>
              <a:rPr lang="ru-RU" dirty="0" smtClean="0"/>
              <a:t>. – Грамота</a:t>
            </a:r>
          </a:p>
          <a:p>
            <a:r>
              <a:rPr lang="ru-RU" b="1" dirty="0" smtClean="0"/>
              <a:t>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разрывами по Ледовой дороге</a:t>
            </a:r>
            <a:r>
              <a:rPr lang="ru-RU" b="1" dirty="0" smtClean="0"/>
              <a:t>»   </a:t>
            </a:r>
            <a:r>
              <a:rPr lang="ru-RU" dirty="0" smtClean="0"/>
              <a:t>Киселева Елена, 10 </a:t>
            </a:r>
            <a:r>
              <a:rPr lang="ru-RU" dirty="0" err="1" smtClean="0"/>
              <a:t>кл</a:t>
            </a:r>
            <a:r>
              <a:rPr lang="ru-RU" dirty="0" smtClean="0"/>
              <a:t>. - Грамота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«История моей семьи – история Родины. Простые истории Великой Победы»</a:t>
            </a: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«Фронтовые дороги».                                     </a:t>
            </a:r>
            <a:r>
              <a:rPr lang="ru-RU" dirty="0" err="1" smtClean="0"/>
              <a:t>Медникова</a:t>
            </a:r>
            <a:r>
              <a:rPr lang="ru-RU" dirty="0" smtClean="0"/>
              <a:t> Алена, 9 </a:t>
            </a:r>
            <a:r>
              <a:rPr lang="ru-RU" dirty="0" err="1" smtClean="0"/>
              <a:t>кл</a:t>
            </a:r>
            <a:r>
              <a:rPr lang="ru-RU" dirty="0" smtClean="0"/>
              <a:t>. – Почетная грамота</a:t>
            </a:r>
          </a:p>
          <a:p>
            <a:r>
              <a:rPr lang="ru-RU" b="1" dirty="0" smtClean="0"/>
              <a:t>«Расскажи мне о войне».                        </a:t>
            </a:r>
            <a:r>
              <a:rPr lang="ru-RU" dirty="0" smtClean="0"/>
              <a:t>Чухнина Кристина, 9 </a:t>
            </a:r>
            <a:r>
              <a:rPr lang="ru-RU" dirty="0" err="1" smtClean="0"/>
              <a:t>кл</a:t>
            </a:r>
            <a:r>
              <a:rPr lang="ru-RU" dirty="0" smtClean="0"/>
              <a:t>. – Почетная грамота</a:t>
            </a:r>
          </a:p>
          <a:p>
            <a:r>
              <a:rPr lang="ru-RU" b="1" dirty="0" smtClean="0"/>
              <a:t>«Под разрывами по Ледовой дороге»   </a:t>
            </a:r>
            <a:r>
              <a:rPr lang="ru-RU" dirty="0" smtClean="0"/>
              <a:t>Киселева Елена, 10 </a:t>
            </a:r>
            <a:r>
              <a:rPr lang="ru-RU" dirty="0" err="1" smtClean="0"/>
              <a:t>кл</a:t>
            </a:r>
            <a:r>
              <a:rPr lang="ru-RU" dirty="0" smtClean="0"/>
              <a:t>. – Почетная грамота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Школьная конференция                   «Первые шаги в науку»  2010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«Моя родословная». </a:t>
            </a:r>
            <a:r>
              <a:rPr lang="ru-RU" sz="2800" dirty="0" err="1" smtClean="0"/>
              <a:t>Бурмасов</a:t>
            </a:r>
            <a:r>
              <a:rPr lang="ru-RU" sz="2800" dirty="0" smtClean="0"/>
              <a:t> Андрей, 10 </a:t>
            </a:r>
            <a:r>
              <a:rPr lang="ru-RU" sz="2800" dirty="0" err="1" smtClean="0"/>
              <a:t>кл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/>
              <a:t>«Балтийский флот в обороне Ленинграда».    </a:t>
            </a:r>
            <a:r>
              <a:rPr lang="ru-RU" sz="2800" dirty="0" err="1" smtClean="0"/>
              <a:t>Бурмасов</a:t>
            </a:r>
            <a:r>
              <a:rPr lang="ru-RU" sz="2800" dirty="0" smtClean="0"/>
              <a:t> Максим, 10 </a:t>
            </a:r>
            <a:r>
              <a:rPr lang="ru-RU" sz="2800" dirty="0" err="1" smtClean="0"/>
              <a:t>кл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/>
              <a:t>«Под разрывами по Ледовой дороге».           </a:t>
            </a:r>
            <a:r>
              <a:rPr lang="ru-RU" sz="2800" dirty="0" smtClean="0"/>
              <a:t>Киселева Елена, 10 </a:t>
            </a:r>
            <a:r>
              <a:rPr lang="ru-RU" sz="2800" dirty="0" err="1" smtClean="0"/>
              <a:t>кл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/>
              <a:t>«Земляки на фронтах Великой Отечественной». </a:t>
            </a:r>
            <a:r>
              <a:rPr lang="ru-RU" sz="2800" dirty="0" smtClean="0"/>
              <a:t>Федоров Андрей, 10 </a:t>
            </a:r>
            <a:r>
              <a:rPr lang="ru-RU" sz="2800" dirty="0" err="1" smtClean="0"/>
              <a:t>кл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/>
              <a:t>«Фронтовые дороги». </a:t>
            </a:r>
            <a:r>
              <a:rPr lang="ru-RU" sz="2800" dirty="0" err="1" smtClean="0"/>
              <a:t>Медникова</a:t>
            </a:r>
            <a:r>
              <a:rPr lang="ru-RU" sz="2800" dirty="0" smtClean="0"/>
              <a:t> Алена, 9 </a:t>
            </a:r>
            <a:r>
              <a:rPr lang="ru-RU" sz="2800" dirty="0" err="1" smtClean="0"/>
              <a:t>кл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/>
              <a:t>«Расскажи мне о войне». </a:t>
            </a:r>
            <a:r>
              <a:rPr lang="ru-RU" sz="2800" dirty="0" smtClean="0"/>
              <a:t>Чухнина Кристина, 9 </a:t>
            </a:r>
            <a:r>
              <a:rPr lang="ru-RU" sz="2800" dirty="0" err="1" smtClean="0"/>
              <a:t>кл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876800" cy="8412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Районный семинар                          «Знать и помнить»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Благодарность в номинации          «Поклонимся великим тем годам»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b="1" dirty="0" smtClean="0"/>
              <a:t>Выступления учеников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«Земляки на фронтах Великой Отечественной»</a:t>
            </a:r>
          </a:p>
          <a:p>
            <a:r>
              <a:rPr lang="ru-RU" sz="2400" dirty="0" smtClean="0"/>
              <a:t>«Расскажи мне о войне»</a:t>
            </a:r>
          </a:p>
          <a:p>
            <a:r>
              <a:rPr lang="ru-RU" sz="2400" dirty="0" smtClean="0"/>
              <a:t>«Страшные годы войны – грозные годы блокады»</a:t>
            </a:r>
            <a:endParaRPr lang="ru-RU" sz="2400" dirty="0"/>
          </a:p>
        </p:txBody>
      </p:sp>
      <p:pic>
        <p:nvPicPr>
          <p:cNvPr id="5" name="Picture 2" descr="D:\Школа\портфолио мое\портфолио мое 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5000" y="77810"/>
            <a:ext cx="2362200" cy="3252130"/>
          </a:xfrm>
          <a:prstGeom prst="rect">
            <a:avLst/>
          </a:prstGeom>
          <a:noFill/>
        </p:spPr>
      </p:pic>
      <p:pic>
        <p:nvPicPr>
          <p:cNvPr id="6" name="Picture 2" descr="D:\Школа\Фото школа\DSCN1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4191000" cy="3135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412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Научно-практическая конференция школьников «Пермский край между прошлым и будущим» Высшая школа экономики   2011 </a:t>
            </a:r>
            <a:r>
              <a:rPr lang="ru-RU" sz="1800" b="1" dirty="0" smtClean="0">
                <a:solidFill>
                  <a:schemeClr val="accent2"/>
                </a:solidFill>
              </a:rPr>
              <a:t>г.</a:t>
            </a:r>
            <a:endParaRPr lang="ru-RU" sz="18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295400"/>
            <a:ext cx="8001000" cy="1219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Сталинские репрессии в истории семьи</a:t>
            </a:r>
            <a:r>
              <a:rPr lang="ru-RU" b="1" dirty="0" smtClean="0"/>
              <a:t>»</a:t>
            </a:r>
            <a:r>
              <a:rPr lang="ru-RU" dirty="0" smtClean="0"/>
              <a:t>          Киселева Елена, 11 </a:t>
            </a:r>
            <a:r>
              <a:rPr lang="ru-RU" dirty="0" err="1" smtClean="0"/>
              <a:t>кл</a:t>
            </a:r>
            <a:r>
              <a:rPr lang="ru-RU" dirty="0" smtClean="0"/>
              <a:t>. Сертификат</a:t>
            </a:r>
            <a:endParaRPr lang="ru-RU" dirty="0"/>
          </a:p>
        </p:txBody>
      </p:sp>
      <p:pic>
        <p:nvPicPr>
          <p:cNvPr id="5" name="Picture 2" descr="D:\Школа\портфолио учеников\портфолио Лен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400800" y="3048000"/>
            <a:ext cx="2497555" cy="3581400"/>
          </a:xfrm>
          <a:prstGeom prst="rect">
            <a:avLst/>
          </a:prstGeom>
          <a:noFill/>
        </p:spPr>
      </p:pic>
      <p:pic>
        <p:nvPicPr>
          <p:cNvPr id="1026" name="Picture 2" descr="D:\Школа\Фото школа\SAM_0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0"/>
            <a:ext cx="5410200" cy="3608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Всероссийская гуманитарная олимпиада школьников</a:t>
            </a:r>
            <a:r>
              <a:rPr lang="ru-RU" sz="3200" b="1" dirty="0" smtClean="0">
                <a:solidFill>
                  <a:schemeClr val="accent2"/>
                </a:solidFill>
              </a:rPr>
              <a:t> «</a:t>
            </a:r>
            <a:r>
              <a:rPr lang="ru-RU" sz="3600" b="1" dirty="0" smtClean="0">
                <a:solidFill>
                  <a:srgbClr val="FF0000"/>
                </a:solidFill>
              </a:rPr>
              <a:t>Умницы и умники</a:t>
            </a:r>
            <a:r>
              <a:rPr lang="ru-RU" sz="3200" b="1" dirty="0" smtClean="0">
                <a:solidFill>
                  <a:schemeClr val="accent2"/>
                </a:solidFill>
              </a:rPr>
              <a:t>» 2011 </a:t>
            </a:r>
            <a:r>
              <a:rPr lang="ru-RU" sz="2000" b="1" dirty="0" smtClean="0">
                <a:solidFill>
                  <a:schemeClr val="accent2"/>
                </a:solidFill>
              </a:rPr>
              <a:t>г.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7" name="Picture 3" descr="D:\Школа\портфолио учеников\Бурм Андре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5034796" cy="403450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971800" cy="4525963"/>
          </a:xfrm>
        </p:spPr>
        <p:txBody>
          <a:bodyPr/>
          <a:lstStyle/>
          <a:p>
            <a:r>
              <a:rPr lang="ru-RU" b="1" dirty="0" err="1" smtClean="0"/>
              <a:t>Бурмасов</a:t>
            </a:r>
            <a:r>
              <a:rPr lang="ru-RU" b="1" dirty="0" smtClean="0"/>
              <a:t> Андрей</a:t>
            </a:r>
            <a:r>
              <a:rPr lang="ru-RU" dirty="0" smtClean="0"/>
              <a:t>, 11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Призер олимпиады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Школьная конференция                   «Первые шаги в науку»  2011 </a:t>
            </a:r>
            <a:r>
              <a:rPr lang="ru-RU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endParaRPr lang="ru-RU" sz="2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209800"/>
            <a:ext cx="8382000" cy="3916363"/>
          </a:xfrm>
        </p:spPr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Сталинские репрессии в истории семьи</a:t>
            </a:r>
            <a:r>
              <a:rPr lang="ru-RU" dirty="0" smtClean="0"/>
              <a:t>». Киселева Елена, 11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родословная</a:t>
            </a:r>
            <a:r>
              <a:rPr lang="ru-RU" b="1" dirty="0" smtClean="0"/>
              <a:t>». </a:t>
            </a:r>
            <a:r>
              <a:rPr lang="ru-RU" dirty="0" smtClean="0"/>
              <a:t>Харитонов Павел, 8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родословная</a:t>
            </a:r>
            <a:r>
              <a:rPr lang="ru-RU" b="1" dirty="0" smtClean="0"/>
              <a:t>». </a:t>
            </a:r>
            <a:r>
              <a:rPr lang="ru-RU" dirty="0" smtClean="0"/>
              <a:t>Чистяков Андрей, 8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419475" y="260350"/>
            <a:ext cx="172878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419475" y="188913"/>
            <a:ext cx="15843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hlinkClick r:id="rId2" action="ppaction://hlinksldjump"/>
              </a:rPr>
              <a:t>Я, Харитонов        Павел</a:t>
            </a:r>
            <a:r>
              <a:rPr lang="ru-RU" b="1">
                <a:hlinkClick r:id="rId2" action="ppaction://hlinksldjump"/>
              </a:rPr>
              <a:t> </a:t>
            </a:r>
            <a:r>
              <a:rPr lang="ru-RU" b="1"/>
              <a:t>1996г</a:t>
            </a:r>
          </a:p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2700338" y="549275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619250" y="260350"/>
            <a:ext cx="108108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>
                <a:hlinkClick r:id="rId3" action="ppaction://hlinksldjump"/>
              </a:rPr>
              <a:t>Брат </a:t>
            </a:r>
          </a:p>
          <a:p>
            <a:pPr algn="ctr"/>
            <a:r>
              <a:rPr lang="ru-RU" sz="1400">
                <a:hlinkClick r:id="rId3" action="ppaction://hlinksldjump"/>
              </a:rPr>
              <a:t>Виталий</a:t>
            </a:r>
            <a:endParaRPr lang="ru-RU" sz="1400"/>
          </a:p>
          <a:p>
            <a:pPr algn="ctr"/>
            <a:r>
              <a:rPr lang="ru-RU" sz="1400"/>
              <a:t>1990г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2771775" y="836613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2268538" y="1700213"/>
            <a:ext cx="935037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>
                <a:hlinkClick r:id="rId4" action="ppaction://hlinksldjump"/>
              </a:rPr>
              <a:t>Папа</a:t>
            </a:r>
            <a:r>
              <a:rPr lang="ru-RU"/>
              <a:t> </a:t>
            </a: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4572000" y="836613"/>
            <a:ext cx="8636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4859338" y="1700213"/>
            <a:ext cx="936625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>
                <a:hlinkClick r:id="rId5" action="ppaction://hlinksldjump"/>
              </a:rPr>
              <a:t>Мама</a:t>
            </a:r>
            <a:endParaRPr lang="ru-RU" sz="1400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>
            <a:off x="1692275" y="20605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755650" y="1773238"/>
            <a:ext cx="936625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400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971550" y="1484313"/>
            <a:ext cx="86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755650" y="1700213"/>
            <a:ext cx="9366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hlinkClick r:id="rId6" action="ppaction://hlinksldjump"/>
              </a:rPr>
              <a:t>Сестра Папы Вера</a:t>
            </a:r>
            <a:endParaRPr lang="ru-RU" sz="1400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 flipV="1">
            <a:off x="1187450" y="7651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 flipH="1" flipV="1">
            <a:off x="323850" y="765175"/>
            <a:ext cx="7191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755650" y="260350"/>
            <a:ext cx="7207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0" y="260350"/>
            <a:ext cx="68421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0" y="33337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400"/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0" y="33337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0" y="333375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Алена</a:t>
            </a:r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684213" y="333375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hlinkClick r:id="rId4" action="ppaction://hlinksldjump"/>
              </a:rPr>
              <a:t>Ирина</a:t>
            </a:r>
            <a:endParaRPr lang="ru-RU" sz="1400"/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 flipH="1">
            <a:off x="2051050" y="2349500"/>
            <a:ext cx="576263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1403350" y="2420938"/>
            <a:ext cx="5048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2411413" y="2781300"/>
            <a:ext cx="108108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>
                <a:hlinkClick r:id="rId7" action="ppaction://hlinksldjump"/>
              </a:rPr>
              <a:t>Харитонов </a:t>
            </a:r>
          </a:p>
          <a:p>
            <a:pPr algn="ctr"/>
            <a:r>
              <a:rPr lang="ru-RU" sz="1400">
                <a:hlinkClick r:id="rId7" action="ppaction://hlinksldjump"/>
              </a:rPr>
              <a:t>Павел </a:t>
            </a:r>
          </a:p>
          <a:p>
            <a:pPr algn="ctr"/>
            <a:r>
              <a:rPr lang="ru-RU" sz="1400">
                <a:hlinkClick r:id="rId7" action="ppaction://hlinksldjump"/>
              </a:rPr>
              <a:t>Иванович</a:t>
            </a:r>
            <a:endParaRPr lang="ru-RU" sz="1400"/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>
            <a:off x="1116013" y="3357563"/>
            <a:ext cx="3603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 flipH="1">
            <a:off x="468313" y="3357563"/>
            <a:ext cx="28733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107950" y="3860800"/>
            <a:ext cx="8636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Труфанов</a:t>
            </a:r>
          </a:p>
          <a:p>
            <a:pPr algn="ctr"/>
            <a:r>
              <a:rPr lang="ru-RU" sz="1400"/>
              <a:t>Петр </a:t>
            </a:r>
          </a:p>
          <a:p>
            <a:pPr algn="ctr"/>
            <a:r>
              <a:rPr lang="ru-RU" sz="1400"/>
              <a:t>Егорович</a:t>
            </a:r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1042988" y="3860800"/>
            <a:ext cx="9366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Труфанова</a:t>
            </a:r>
          </a:p>
          <a:p>
            <a:pPr algn="ctr"/>
            <a:r>
              <a:rPr lang="ru-RU" sz="1400"/>
              <a:t>Клавдия</a:t>
            </a:r>
          </a:p>
          <a:p>
            <a:pPr algn="ctr"/>
            <a:r>
              <a:rPr lang="ru-RU" sz="1400"/>
              <a:t>Ивановна</a:t>
            </a:r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 flipH="1">
            <a:off x="2411413" y="3357563"/>
            <a:ext cx="4318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3059113" y="3357563"/>
            <a:ext cx="43338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auto">
          <a:xfrm>
            <a:off x="2051050" y="3860800"/>
            <a:ext cx="8636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Харитонов</a:t>
            </a:r>
          </a:p>
          <a:p>
            <a:pPr algn="ctr"/>
            <a:r>
              <a:rPr lang="ru-RU" sz="1400"/>
              <a:t>Иван</a:t>
            </a:r>
          </a:p>
          <a:p>
            <a:pPr algn="ctr"/>
            <a:r>
              <a:rPr lang="ru-RU" sz="1400"/>
              <a:t>Илларион.</a:t>
            </a:r>
          </a:p>
        </p:txBody>
      </p:sp>
      <p:sp>
        <p:nvSpPr>
          <p:cNvPr id="4147" name="Rectangle 51"/>
          <p:cNvSpPr>
            <a:spLocks noChangeArrowheads="1"/>
          </p:cNvSpPr>
          <p:nvPr/>
        </p:nvSpPr>
        <p:spPr bwMode="auto">
          <a:xfrm>
            <a:off x="3132138" y="3860800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Харитонова</a:t>
            </a:r>
          </a:p>
          <a:p>
            <a:pPr algn="ctr"/>
            <a:r>
              <a:rPr lang="ru-RU" sz="1400"/>
              <a:t>Зоя </a:t>
            </a:r>
          </a:p>
          <a:p>
            <a:pPr algn="ctr"/>
            <a:r>
              <a:rPr lang="ru-RU" sz="1400"/>
              <a:t>Ивановна</a:t>
            </a:r>
          </a:p>
        </p:txBody>
      </p:sp>
      <p:sp>
        <p:nvSpPr>
          <p:cNvPr id="4150" name="Line 54"/>
          <p:cNvSpPr>
            <a:spLocks noChangeShapeType="1"/>
          </p:cNvSpPr>
          <p:nvPr/>
        </p:nvSpPr>
        <p:spPr bwMode="auto">
          <a:xfrm>
            <a:off x="5795963" y="20605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6516688" y="1700213"/>
            <a:ext cx="935037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400"/>
          </a:p>
          <a:p>
            <a:pPr algn="ctr"/>
            <a:r>
              <a:rPr lang="ru-RU" sz="1400">
                <a:hlinkClick r:id="rId8" action="ppaction://hlinksldjump"/>
              </a:rPr>
              <a:t>Сестра</a:t>
            </a:r>
          </a:p>
          <a:p>
            <a:pPr algn="ctr"/>
            <a:r>
              <a:rPr lang="ru-RU" sz="1400">
                <a:hlinkClick r:id="rId8" action="ppaction://hlinksldjump"/>
              </a:rPr>
              <a:t>Мамы </a:t>
            </a:r>
          </a:p>
          <a:p>
            <a:pPr algn="ctr"/>
            <a:r>
              <a:rPr lang="ru-RU" sz="1400">
                <a:hlinkClick r:id="rId8" action="ppaction://hlinksldjump"/>
              </a:rPr>
              <a:t>Лариса</a:t>
            </a:r>
            <a:endParaRPr lang="ru-RU" sz="1400"/>
          </a:p>
          <a:p>
            <a:pPr algn="ctr"/>
            <a:endParaRPr lang="ru-RU" sz="1400"/>
          </a:p>
        </p:txBody>
      </p:sp>
      <p:sp>
        <p:nvSpPr>
          <p:cNvPr id="4153" name="Line 57"/>
          <p:cNvSpPr>
            <a:spLocks noChangeShapeType="1"/>
          </p:cNvSpPr>
          <p:nvPr/>
        </p:nvSpPr>
        <p:spPr bwMode="auto">
          <a:xfrm flipH="1" flipV="1">
            <a:off x="6156325" y="765175"/>
            <a:ext cx="64770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54" name="Line 58"/>
          <p:cNvSpPr>
            <a:spLocks noChangeShapeType="1"/>
          </p:cNvSpPr>
          <p:nvPr/>
        </p:nvSpPr>
        <p:spPr bwMode="auto">
          <a:xfrm flipV="1">
            <a:off x="7164388" y="765175"/>
            <a:ext cx="64770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55" name="Rectangle 59"/>
          <p:cNvSpPr>
            <a:spLocks noChangeArrowheads="1"/>
          </p:cNvSpPr>
          <p:nvPr/>
        </p:nvSpPr>
        <p:spPr bwMode="auto">
          <a:xfrm>
            <a:off x="5508625" y="260350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>
                <a:hlinkClick r:id="rId9" action="ppaction://hlinksldjump"/>
              </a:rPr>
              <a:t>Андрей</a:t>
            </a:r>
            <a:endParaRPr lang="ru-RU" sz="1400"/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7380288" y="260350"/>
            <a:ext cx="1008062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>
                <a:hlinkClick r:id="rId10" action="ppaction://hlinksldjump"/>
              </a:rPr>
              <a:t>Егор</a:t>
            </a:r>
            <a:endParaRPr lang="ru-RU" sz="1400"/>
          </a:p>
        </p:txBody>
      </p:sp>
      <p:sp>
        <p:nvSpPr>
          <p:cNvPr id="4161" name="Line 65"/>
          <p:cNvSpPr>
            <a:spLocks noChangeShapeType="1"/>
          </p:cNvSpPr>
          <p:nvPr/>
        </p:nvSpPr>
        <p:spPr bwMode="auto">
          <a:xfrm>
            <a:off x="5435600" y="2349500"/>
            <a:ext cx="576263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62" name="Line 66"/>
          <p:cNvSpPr>
            <a:spLocks noChangeShapeType="1"/>
          </p:cNvSpPr>
          <p:nvPr/>
        </p:nvSpPr>
        <p:spPr bwMode="auto">
          <a:xfrm flipH="1">
            <a:off x="6227763" y="2349500"/>
            <a:ext cx="7207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63" name="Line 67"/>
          <p:cNvSpPr>
            <a:spLocks noChangeShapeType="1"/>
          </p:cNvSpPr>
          <p:nvPr/>
        </p:nvSpPr>
        <p:spPr bwMode="auto">
          <a:xfrm>
            <a:off x="5580063" y="30686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64" name="Rectangle 68"/>
          <p:cNvSpPr>
            <a:spLocks noChangeArrowheads="1"/>
          </p:cNvSpPr>
          <p:nvPr/>
        </p:nvSpPr>
        <p:spPr bwMode="auto">
          <a:xfrm>
            <a:off x="4284663" y="2781300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>
                <a:hlinkClick r:id="rId7" action="ppaction://hlinksldjump"/>
              </a:rPr>
              <a:t>Воронцов</a:t>
            </a:r>
          </a:p>
          <a:p>
            <a:pPr algn="ctr"/>
            <a:r>
              <a:rPr lang="ru-RU" sz="1400">
                <a:hlinkClick r:id="rId7" action="ppaction://hlinksldjump"/>
              </a:rPr>
              <a:t>Пётр</a:t>
            </a:r>
          </a:p>
          <a:p>
            <a:pPr algn="ctr"/>
            <a:r>
              <a:rPr lang="ru-RU" sz="1400">
                <a:hlinkClick r:id="rId7" action="ppaction://hlinksldjump"/>
              </a:rPr>
              <a:t>Александрович</a:t>
            </a:r>
            <a:endParaRPr lang="ru-RU" sz="1400"/>
          </a:p>
        </p:txBody>
      </p:sp>
      <p:sp>
        <p:nvSpPr>
          <p:cNvPr id="4166" name="Rectangle 70"/>
          <p:cNvSpPr>
            <a:spLocks noChangeArrowheads="1"/>
          </p:cNvSpPr>
          <p:nvPr/>
        </p:nvSpPr>
        <p:spPr bwMode="auto">
          <a:xfrm>
            <a:off x="6732588" y="2781300"/>
            <a:ext cx="12239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Воронцова</a:t>
            </a:r>
          </a:p>
          <a:p>
            <a:pPr algn="ctr"/>
            <a:r>
              <a:rPr lang="ru-RU" sz="1400"/>
              <a:t>Галина</a:t>
            </a:r>
          </a:p>
          <a:p>
            <a:pPr algn="ctr"/>
            <a:r>
              <a:rPr lang="ru-RU" sz="1400"/>
              <a:t>Ивановна</a:t>
            </a:r>
          </a:p>
        </p:txBody>
      </p:sp>
      <p:sp>
        <p:nvSpPr>
          <p:cNvPr id="4170" name="Line 74"/>
          <p:cNvSpPr>
            <a:spLocks noChangeShapeType="1"/>
          </p:cNvSpPr>
          <p:nvPr/>
        </p:nvSpPr>
        <p:spPr bwMode="auto">
          <a:xfrm flipH="1">
            <a:off x="4572000" y="3357563"/>
            <a:ext cx="28733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71" name="Line 75"/>
          <p:cNvSpPr>
            <a:spLocks noChangeShapeType="1"/>
          </p:cNvSpPr>
          <p:nvPr/>
        </p:nvSpPr>
        <p:spPr bwMode="auto">
          <a:xfrm>
            <a:off x="5219700" y="3357563"/>
            <a:ext cx="4318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72" name="Rectangle 76"/>
          <p:cNvSpPr>
            <a:spLocks noChangeArrowheads="1"/>
          </p:cNvSpPr>
          <p:nvPr/>
        </p:nvSpPr>
        <p:spPr bwMode="auto">
          <a:xfrm>
            <a:off x="4284663" y="3860800"/>
            <a:ext cx="935037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>
                <a:hlinkClick r:id="rId11" action="ppaction://hlinksldjump"/>
              </a:rPr>
              <a:t>Воронцов</a:t>
            </a:r>
          </a:p>
          <a:p>
            <a:pPr algn="ctr"/>
            <a:r>
              <a:rPr lang="ru-RU" sz="1400">
                <a:hlinkClick r:id="rId11" action="ppaction://hlinksldjump"/>
              </a:rPr>
              <a:t>Александр</a:t>
            </a:r>
          </a:p>
          <a:p>
            <a:pPr algn="ctr"/>
            <a:r>
              <a:rPr lang="ru-RU" sz="1400">
                <a:hlinkClick r:id="rId11" action="ppaction://hlinksldjump"/>
              </a:rPr>
              <a:t>Иванович</a:t>
            </a:r>
            <a:endParaRPr lang="ru-RU" sz="1400"/>
          </a:p>
        </p:txBody>
      </p:sp>
      <p:sp>
        <p:nvSpPr>
          <p:cNvPr id="4173" name="Rectangle 77"/>
          <p:cNvSpPr>
            <a:spLocks noChangeArrowheads="1"/>
          </p:cNvSpPr>
          <p:nvPr/>
        </p:nvSpPr>
        <p:spPr bwMode="auto">
          <a:xfrm>
            <a:off x="5508625" y="3860800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>
                <a:hlinkClick r:id="rId2" action="ppaction://hlinksldjump"/>
              </a:rPr>
              <a:t>Воронцова </a:t>
            </a:r>
          </a:p>
          <a:p>
            <a:pPr algn="ctr"/>
            <a:r>
              <a:rPr lang="ru-RU" sz="1400">
                <a:hlinkClick r:id="rId2" action="ppaction://hlinksldjump"/>
              </a:rPr>
              <a:t>Фёкла</a:t>
            </a:r>
          </a:p>
          <a:p>
            <a:pPr algn="ctr"/>
            <a:r>
              <a:rPr lang="ru-RU" sz="1400">
                <a:hlinkClick r:id="rId2" action="ppaction://hlinksldjump"/>
              </a:rPr>
              <a:t>Ивановна</a:t>
            </a:r>
            <a:endParaRPr lang="ru-RU" sz="1400"/>
          </a:p>
        </p:txBody>
      </p:sp>
      <p:sp>
        <p:nvSpPr>
          <p:cNvPr id="4178" name="Rectangle 82"/>
          <p:cNvSpPr>
            <a:spLocks noChangeArrowheads="1"/>
          </p:cNvSpPr>
          <p:nvPr/>
        </p:nvSpPr>
        <p:spPr bwMode="auto">
          <a:xfrm>
            <a:off x="6659563" y="3860800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8064500" y="3860800"/>
            <a:ext cx="10795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>
                <a:hlinkClick r:id="rId12" action="ppaction://hlinksldjump"/>
              </a:rPr>
              <a:t>Рогожникова </a:t>
            </a:r>
          </a:p>
          <a:p>
            <a:pPr algn="ctr"/>
            <a:r>
              <a:rPr lang="ru-RU" sz="1400">
                <a:hlinkClick r:id="rId12" action="ppaction://hlinksldjump"/>
              </a:rPr>
              <a:t>Анна</a:t>
            </a:r>
          </a:p>
          <a:p>
            <a:pPr algn="ctr"/>
            <a:r>
              <a:rPr lang="ru-RU" sz="1400">
                <a:hlinkClick r:id="rId12" action="ppaction://hlinksldjump"/>
              </a:rPr>
              <a:t>Фёдоровна</a:t>
            </a:r>
            <a:endParaRPr lang="ru-RU" sz="1400"/>
          </a:p>
        </p:txBody>
      </p:sp>
      <p:sp>
        <p:nvSpPr>
          <p:cNvPr id="4181" name="Line 85"/>
          <p:cNvSpPr>
            <a:spLocks noChangeShapeType="1"/>
          </p:cNvSpPr>
          <p:nvPr/>
        </p:nvSpPr>
        <p:spPr bwMode="auto">
          <a:xfrm>
            <a:off x="7956550" y="30686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82" name="Rectangle 86"/>
          <p:cNvSpPr>
            <a:spLocks noChangeArrowheads="1"/>
          </p:cNvSpPr>
          <p:nvPr/>
        </p:nvSpPr>
        <p:spPr bwMode="auto">
          <a:xfrm>
            <a:off x="8243888" y="2781300"/>
            <a:ext cx="90011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>
                <a:hlinkClick r:id="rId13" action="ppaction://hlinksldjump"/>
              </a:rPr>
              <a:t>Сестра </a:t>
            </a:r>
          </a:p>
          <a:p>
            <a:pPr algn="ctr"/>
            <a:r>
              <a:rPr lang="ru-RU" sz="1400">
                <a:hlinkClick r:id="rId13" action="ppaction://hlinksldjump"/>
              </a:rPr>
              <a:t>Бабушки</a:t>
            </a:r>
          </a:p>
          <a:p>
            <a:pPr algn="ctr"/>
            <a:r>
              <a:rPr lang="ru-RU" sz="1400">
                <a:hlinkClick r:id="rId13" action="ppaction://hlinksldjump"/>
              </a:rPr>
              <a:t>Тамара</a:t>
            </a:r>
            <a:endParaRPr lang="ru-RU" sz="1400"/>
          </a:p>
        </p:txBody>
      </p:sp>
      <p:sp>
        <p:nvSpPr>
          <p:cNvPr id="4184" name="Line 88"/>
          <p:cNvSpPr>
            <a:spLocks noChangeShapeType="1"/>
          </p:cNvSpPr>
          <p:nvPr/>
        </p:nvSpPr>
        <p:spPr bwMode="auto">
          <a:xfrm>
            <a:off x="7667625" y="41497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85" name="Line 89"/>
          <p:cNvSpPr>
            <a:spLocks noChangeShapeType="1"/>
          </p:cNvSpPr>
          <p:nvPr/>
        </p:nvSpPr>
        <p:spPr bwMode="auto">
          <a:xfrm>
            <a:off x="7451725" y="3357563"/>
            <a:ext cx="5048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86" name="Line 90"/>
          <p:cNvSpPr>
            <a:spLocks noChangeShapeType="1"/>
          </p:cNvSpPr>
          <p:nvPr/>
        </p:nvSpPr>
        <p:spPr bwMode="auto">
          <a:xfrm flipH="1">
            <a:off x="7956550" y="3357563"/>
            <a:ext cx="4318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87" name="Text Box 91"/>
          <p:cNvSpPr txBox="1">
            <a:spLocks noChangeArrowheads="1"/>
          </p:cNvSpPr>
          <p:nvPr/>
        </p:nvSpPr>
        <p:spPr bwMode="auto">
          <a:xfrm>
            <a:off x="6588125" y="3789363"/>
            <a:ext cx="12049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>
                <a:hlinkClick r:id="rId14" action="ppaction://hlinksldjump"/>
              </a:rPr>
              <a:t>Рогожников</a:t>
            </a:r>
          </a:p>
          <a:p>
            <a:r>
              <a:rPr lang="ru-RU" sz="1400">
                <a:hlinkClick r:id="rId14" action="ppaction://hlinksldjump"/>
              </a:rPr>
              <a:t>Иван </a:t>
            </a:r>
          </a:p>
          <a:p>
            <a:r>
              <a:rPr lang="ru-RU" sz="1400">
                <a:hlinkClick r:id="rId14" action="ppaction://hlinksldjump"/>
              </a:rPr>
              <a:t>Максимович</a:t>
            </a:r>
            <a:endParaRPr lang="ru-RU" sz="1400"/>
          </a:p>
        </p:txBody>
      </p:sp>
      <p:sp>
        <p:nvSpPr>
          <p:cNvPr id="4189" name="WordArt 93"/>
          <p:cNvSpPr>
            <a:spLocks noChangeArrowheads="1" noChangeShapeType="1" noTextEdit="1"/>
          </p:cNvSpPr>
          <p:nvPr/>
        </p:nvSpPr>
        <p:spPr bwMode="auto">
          <a:xfrm rot="303821">
            <a:off x="611188" y="4941888"/>
            <a:ext cx="7993062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Генеалогическое древо семьи Харитоновых</a:t>
            </a:r>
          </a:p>
        </p:txBody>
      </p:sp>
      <p:sp>
        <p:nvSpPr>
          <p:cNvPr id="4190" name="Rectangle 94"/>
          <p:cNvSpPr>
            <a:spLocks noChangeArrowheads="1"/>
          </p:cNvSpPr>
          <p:nvPr/>
        </p:nvSpPr>
        <p:spPr bwMode="auto">
          <a:xfrm>
            <a:off x="468313" y="2781300"/>
            <a:ext cx="10795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>
                <a:hlinkClick r:id="rId12" action="ppaction://hlinksldjump"/>
              </a:rPr>
              <a:t>Харитонова</a:t>
            </a:r>
          </a:p>
          <a:p>
            <a:pPr algn="ctr"/>
            <a:r>
              <a:rPr lang="ru-RU" sz="1400">
                <a:hlinkClick r:id="rId12" action="ppaction://hlinksldjump"/>
              </a:rPr>
              <a:t>Таисья</a:t>
            </a:r>
          </a:p>
          <a:p>
            <a:pPr algn="ctr"/>
            <a:r>
              <a:rPr lang="ru-RU" sz="1400">
                <a:hlinkClick r:id="rId12" action="ppaction://hlinksldjump"/>
              </a:rPr>
              <a:t>Петровна</a:t>
            </a:r>
            <a:endParaRPr lang="ru-RU" sz="1400"/>
          </a:p>
        </p:txBody>
      </p:sp>
      <p:sp>
        <p:nvSpPr>
          <p:cNvPr id="4191" name="Rectangle 95"/>
          <p:cNvSpPr>
            <a:spLocks noChangeArrowheads="1"/>
          </p:cNvSpPr>
          <p:nvPr/>
        </p:nvSpPr>
        <p:spPr bwMode="auto">
          <a:xfrm>
            <a:off x="6732588" y="2781300"/>
            <a:ext cx="12239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>
                <a:hlinkClick r:id="rId12" action="ppaction://hlinksldjump"/>
              </a:rPr>
              <a:t>Воронцова</a:t>
            </a:r>
          </a:p>
          <a:p>
            <a:pPr algn="ctr"/>
            <a:r>
              <a:rPr lang="ru-RU" sz="1400">
                <a:hlinkClick r:id="rId12" action="ppaction://hlinksldjump"/>
              </a:rPr>
              <a:t>Галина</a:t>
            </a:r>
          </a:p>
          <a:p>
            <a:pPr algn="ctr"/>
            <a:r>
              <a:rPr lang="ru-RU" sz="1400">
                <a:hlinkClick r:id="rId12" action="ppaction://hlinksldjump"/>
              </a:rPr>
              <a:t>Ивановна</a:t>
            </a:r>
            <a:endParaRPr lang="ru-RU" sz="1400"/>
          </a:p>
        </p:txBody>
      </p:sp>
      <p:sp>
        <p:nvSpPr>
          <p:cNvPr id="4193" name="Line 97"/>
          <p:cNvSpPr>
            <a:spLocks noChangeShapeType="1"/>
          </p:cNvSpPr>
          <p:nvPr/>
        </p:nvSpPr>
        <p:spPr bwMode="auto">
          <a:xfrm flipH="1">
            <a:off x="1547813" y="30686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5" name="AutoShape 9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459788" y="6597650"/>
            <a:ext cx="504825" cy="260350"/>
          </a:xfrm>
          <a:prstGeom prst="downArrowCallout">
            <a:avLst>
              <a:gd name="adj1" fmla="val 48476"/>
              <a:gd name="adj2" fmla="val 48476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  <p:bldP spid="4105" grpId="0" animBg="1"/>
      <p:bldP spid="4108" grpId="0" animBg="1"/>
      <p:bldP spid="4110" grpId="0" animBg="1"/>
      <p:bldP spid="4113" grpId="0" animBg="1"/>
      <p:bldP spid="4115" grpId="0" animBg="1"/>
      <p:bldP spid="4117" grpId="0" animBg="1"/>
      <p:bldP spid="4118" grpId="0" animBg="1"/>
      <p:bldP spid="4122" grpId="0" animBg="1"/>
      <p:bldP spid="4123" grpId="0" animBg="1"/>
      <p:bldP spid="4124" grpId="0" animBg="1"/>
      <p:bldP spid="4125" grpId="0" animBg="1"/>
      <p:bldP spid="4131" grpId="0" animBg="1"/>
      <p:bldP spid="4132" grpId="0" animBg="1"/>
      <p:bldP spid="4134" grpId="0" animBg="1"/>
      <p:bldP spid="4138" grpId="0" animBg="1"/>
      <p:bldP spid="4139" grpId="0" animBg="1"/>
      <p:bldP spid="4140" grpId="0" animBg="1"/>
      <p:bldP spid="4141" grpId="0" animBg="1"/>
      <p:bldP spid="4144" grpId="0" animBg="1"/>
      <p:bldP spid="4145" grpId="0" animBg="1"/>
      <p:bldP spid="4146" grpId="0" animBg="1"/>
      <p:bldP spid="4147" grpId="0" animBg="1"/>
      <p:bldP spid="4150" grpId="0" animBg="1"/>
      <p:bldP spid="4151" grpId="0" animBg="1"/>
      <p:bldP spid="4153" grpId="0" animBg="1"/>
      <p:bldP spid="4154" grpId="0" animBg="1"/>
      <p:bldP spid="4155" grpId="0" animBg="1"/>
      <p:bldP spid="4156" grpId="0" animBg="1"/>
      <p:bldP spid="4161" grpId="0" animBg="1"/>
      <p:bldP spid="4162" grpId="0" animBg="1"/>
      <p:bldP spid="4163" grpId="0" animBg="1"/>
      <p:bldP spid="4164" grpId="0" animBg="1"/>
      <p:bldP spid="4170" grpId="0" animBg="1"/>
      <p:bldP spid="4171" grpId="0" animBg="1"/>
      <p:bldP spid="4172" grpId="0" animBg="1"/>
      <p:bldP spid="4173" grpId="0" animBg="1"/>
      <p:bldP spid="4179" grpId="0" animBg="1"/>
      <p:bldP spid="4181" grpId="0" animBg="1"/>
      <p:bldP spid="4182" grpId="0" animBg="1"/>
      <p:bldP spid="4185" grpId="0" animBg="1"/>
      <p:bldP spid="4186" grpId="0" animBg="1"/>
      <p:bldP spid="4187" grpId="0"/>
      <p:bldP spid="4190" grpId="0" animBg="1"/>
      <p:bldP spid="41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«Не существует сколь-нибудь достоверных тестов на одаренность, кроме тех, которые проявляются в результате активного участия хотя бы в самой маленькой поисковой исследовательской работе»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А.Н.Колмогоров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675" y="0"/>
            <a:ext cx="46672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2" action="ppaction://hlinksldjump"/>
              </a:rPr>
              <a:t>Чистяков Андрей  Чистяков Алексей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1267" name="Прямая соединительная линия 5"/>
          <p:cNvCxnSpPr>
            <a:cxnSpLocks noChangeShapeType="1"/>
            <a:stCxn id="4" idx="0"/>
            <a:endCxn id="4" idx="2"/>
          </p:cNvCxnSpPr>
          <p:nvPr/>
        </p:nvCxnSpPr>
        <p:spPr bwMode="auto">
          <a:xfrm>
            <a:off x="5321300" y="-19050"/>
            <a:ext cx="0" cy="466725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000250" y="571500"/>
            <a:ext cx="2428875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357813" y="571500"/>
            <a:ext cx="214312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143000" y="928688"/>
            <a:ext cx="27146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3" action="ppaction://hlinksldjump"/>
              </a:rPr>
              <a:t>Чистяков Григорий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86438" y="857250"/>
            <a:ext cx="25717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3" action="ppaction://hlinksldjump"/>
              </a:rPr>
              <a:t>Харитонова Наталья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 flipV="1">
            <a:off x="714375" y="1357313"/>
            <a:ext cx="1214438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000375" y="1285875"/>
            <a:ext cx="928688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5357813" y="1285875"/>
            <a:ext cx="100012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572375" y="1285875"/>
            <a:ext cx="928688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50825" y="1628775"/>
            <a:ext cx="178593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hlinkClick r:id="rId4" action="ppaction://hlinksldjump"/>
              </a:rPr>
              <a:t>Чистяков</a:t>
            </a:r>
            <a:r>
              <a:rPr lang="ru-RU" dirty="0">
                <a:hlinkClick r:id="rId4" action="ppaction://hlinksldjump"/>
              </a:rPr>
              <a:t> </a:t>
            </a:r>
            <a:r>
              <a:rPr lang="ru-RU" sz="1200" dirty="0">
                <a:hlinkClick r:id="rId4" action="ppaction://hlinksldjump"/>
              </a:rPr>
              <a:t>Иван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500313" y="1643063"/>
            <a:ext cx="178593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hlinkClick r:id="rId4" action="ppaction://hlinksldjump"/>
              </a:rPr>
              <a:t>Михеева Мария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857750" y="1643063"/>
            <a:ext cx="142875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hlinkClick r:id="rId5" action="ppaction://hlinksldjump"/>
              </a:rPr>
              <a:t>Харитонов  Иван</a:t>
            </a:r>
            <a:endParaRPr lang="ru-RU" sz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072313" y="1714500"/>
            <a:ext cx="164306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hlinkClick r:id="rId5" action="ppaction://hlinksldjump"/>
              </a:rPr>
              <a:t>Пономарева Зоя</a:t>
            </a:r>
            <a:endParaRPr lang="ru-RU" sz="1200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rot="10800000" flipV="1">
            <a:off x="285750" y="2000250"/>
            <a:ext cx="642938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500188" y="2000250"/>
            <a:ext cx="5715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0800000" flipV="1">
            <a:off x="2643188" y="2000250"/>
            <a:ext cx="500062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857625" y="2000250"/>
            <a:ext cx="5715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34" idx="2"/>
          </p:cNvCxnSpPr>
          <p:nvPr/>
        </p:nvCxnSpPr>
        <p:spPr>
          <a:xfrm rot="5400000">
            <a:off x="5107782" y="1821656"/>
            <a:ext cx="285750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857875" y="2000250"/>
            <a:ext cx="428625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0800000" flipV="1">
            <a:off x="7143750" y="2000250"/>
            <a:ext cx="357188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8143875" y="2000250"/>
            <a:ext cx="500063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214313" y="2357438"/>
            <a:ext cx="92868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Чистяков Егор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500188" y="2357438"/>
            <a:ext cx="105568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hlinkClick r:id="rId6" action="ppaction://hlinksldjump"/>
              </a:rPr>
              <a:t>Осокина Екатерина</a:t>
            </a:r>
            <a:endParaRPr lang="ru-RU" sz="12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571750" y="2357438"/>
            <a:ext cx="8477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hlinkClick r:id="rId6" action="ppaction://hlinksldjump"/>
              </a:rPr>
              <a:t>Михеев Алексей</a:t>
            </a:r>
            <a:endParaRPr lang="ru-RU" sz="12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3643313" y="2357438"/>
            <a:ext cx="10001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Горшкова Екатерина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786313" y="2357438"/>
            <a:ext cx="10001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hlinkClick r:id="rId7" action="ppaction://hlinksldjump"/>
              </a:rPr>
              <a:t>Харитонов Тихон</a:t>
            </a:r>
            <a:endParaRPr lang="ru-RU" sz="12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857875" y="2357438"/>
            <a:ext cx="928688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hlinkClick r:id="rId7" action="ppaction://hlinksldjump"/>
              </a:rPr>
              <a:t>Пахомова Гликерия</a:t>
            </a:r>
            <a:endParaRPr lang="ru-RU" sz="12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858000" y="2357438"/>
            <a:ext cx="10271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Пономарев Павел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929563" y="2357438"/>
            <a:ext cx="96361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Зомарева Анастасия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000250" y="3571875"/>
            <a:ext cx="915988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Елизавета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500688" y="3643313"/>
            <a:ext cx="87153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Пахомов Владимир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071813" y="3071813"/>
            <a:ext cx="7143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214563" y="3071813"/>
            <a:ext cx="78581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Михеев Федор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971550" y="3571875"/>
            <a:ext cx="9572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Осокин Леонтий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928688" y="3071813"/>
            <a:ext cx="7143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Наталья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42875" y="3071813"/>
            <a:ext cx="785813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Чистяков Иван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 rot="5400000">
            <a:off x="285751" y="2857500"/>
            <a:ext cx="28575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endCxn id="67" idx="0"/>
          </p:cNvCxnSpPr>
          <p:nvPr/>
        </p:nvCxnSpPr>
        <p:spPr>
          <a:xfrm rot="16200000" flipH="1">
            <a:off x="1071562" y="2857501"/>
            <a:ext cx="214313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16200000" flipH="1">
            <a:off x="1678781" y="3036094"/>
            <a:ext cx="785813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5429250" y="3071813"/>
            <a:ext cx="7858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Любовь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3286125" y="3571875"/>
            <a:ext cx="8540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Горшков Владимир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4143375" y="3571875"/>
            <a:ext cx="7858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4500563" y="3071813"/>
            <a:ext cx="8572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Харитонов</a:t>
            </a:r>
            <a:r>
              <a:rPr lang="ru-RU" dirty="0"/>
              <a:t> </a:t>
            </a:r>
            <a:r>
              <a:rPr lang="ru-RU" sz="1000" dirty="0"/>
              <a:t>Петр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8072438" y="3643313"/>
            <a:ext cx="92868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Нехороших Прасковья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286625" y="3643313"/>
            <a:ext cx="7858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Зомарев</a:t>
            </a:r>
            <a:r>
              <a:rPr lang="ru-RU" dirty="0"/>
              <a:t> </a:t>
            </a:r>
            <a:r>
              <a:rPr lang="ru-RU" sz="1000" dirty="0"/>
              <a:t>Федор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7286625" y="3000375"/>
            <a:ext cx="7858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Евдокия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6357938" y="3000375"/>
            <a:ext cx="87788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Пономарев Николай 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6357938" y="3643313"/>
            <a:ext cx="78581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5" name="Прямая со стрелкой 94"/>
          <p:cNvCxnSpPr/>
          <p:nvPr/>
        </p:nvCxnSpPr>
        <p:spPr>
          <a:xfrm rot="5400000">
            <a:off x="1321595" y="3107531"/>
            <a:ext cx="785812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endCxn id="65" idx="0"/>
          </p:cNvCxnSpPr>
          <p:nvPr/>
        </p:nvCxnSpPr>
        <p:spPr>
          <a:xfrm rot="5400000">
            <a:off x="2553494" y="2839244"/>
            <a:ext cx="285750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H="1">
            <a:off x="3071813" y="2857500"/>
            <a:ext cx="28575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rot="5400000">
            <a:off x="3464720" y="3107531"/>
            <a:ext cx="785812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16200000" flipH="1">
            <a:off x="3929063" y="3143250"/>
            <a:ext cx="78581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endCxn id="87" idx="0"/>
          </p:cNvCxnSpPr>
          <p:nvPr/>
        </p:nvCxnSpPr>
        <p:spPr>
          <a:xfrm rot="5400000">
            <a:off x="4857751" y="2857500"/>
            <a:ext cx="28575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rot="16200000" flipH="1">
            <a:off x="5464969" y="2893219"/>
            <a:ext cx="28575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>
            <a:stCxn id="59" idx="2"/>
          </p:cNvCxnSpPr>
          <p:nvPr/>
        </p:nvCxnSpPr>
        <p:spPr>
          <a:xfrm rot="5400000">
            <a:off x="5840413" y="3160713"/>
            <a:ext cx="857250" cy="107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>
            <a:stCxn id="59" idx="2"/>
          </p:cNvCxnSpPr>
          <p:nvPr/>
        </p:nvCxnSpPr>
        <p:spPr>
          <a:xfrm rot="16200000" flipH="1">
            <a:off x="5947569" y="3161507"/>
            <a:ext cx="857250" cy="106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>
            <a:endCxn id="91" idx="0"/>
          </p:cNvCxnSpPr>
          <p:nvPr/>
        </p:nvCxnSpPr>
        <p:spPr>
          <a:xfrm rot="10800000" flipV="1">
            <a:off x="6797675" y="2767013"/>
            <a:ext cx="214313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>
            <a:endCxn id="90" idx="0"/>
          </p:cNvCxnSpPr>
          <p:nvPr/>
        </p:nvCxnSpPr>
        <p:spPr>
          <a:xfrm rot="16200000" flipH="1">
            <a:off x="7483476" y="2803525"/>
            <a:ext cx="214312" cy="179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>
            <a:stCxn id="61" idx="2"/>
          </p:cNvCxnSpPr>
          <p:nvPr/>
        </p:nvCxnSpPr>
        <p:spPr>
          <a:xfrm rot="5400000">
            <a:off x="7786688" y="3036888"/>
            <a:ext cx="857250" cy="393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 rot="16200000" flipH="1">
            <a:off x="8251032" y="3107531"/>
            <a:ext cx="857250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28" name="TextBox 68"/>
          <p:cNvSpPr txBox="1">
            <a:spLocks noChangeArrowheads="1"/>
          </p:cNvSpPr>
          <p:nvPr/>
        </p:nvSpPr>
        <p:spPr bwMode="auto">
          <a:xfrm>
            <a:off x="285750" y="4857750"/>
            <a:ext cx="8501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Constantia" pitchFamily="18" charset="0"/>
            </a:endParaRPr>
          </a:p>
          <a:p>
            <a:pPr algn="ctr"/>
            <a:r>
              <a:rPr lang="ru-RU" sz="2800">
                <a:latin typeface="Constantia" pitchFamily="18" charset="0"/>
              </a:rPr>
              <a:t>ГЕНЕАЛОГИЧЕСКОЕ  ДРЕВО СЕМЬИ ЧИСТЯКОВЫХ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32" grpId="0" animBg="1"/>
      <p:bldP spid="33" grpId="0" animBg="1"/>
      <p:bldP spid="34" grpId="0" animBg="1"/>
      <p:bldP spid="35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Школьная конференция                   «Первые шаги в науку»  2012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«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родословная</a:t>
            </a:r>
            <a:r>
              <a:rPr lang="ru-RU" sz="2800" b="1" dirty="0" smtClean="0"/>
              <a:t>». </a:t>
            </a:r>
            <a:r>
              <a:rPr lang="ru-RU" sz="2800" dirty="0" smtClean="0"/>
              <a:t>Воронин Лев, 8 </a:t>
            </a:r>
            <a:r>
              <a:rPr lang="ru-RU" sz="2800" dirty="0" err="1" smtClean="0"/>
              <a:t>кл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РАЙОННАЯ КОНФЕРЕНЦИЯ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«ПЕРВЫЕ ШАГИ В НАУКУ» 2013 г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800" b="1" dirty="0" smtClean="0"/>
              <a:t>«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родословная</a:t>
            </a:r>
            <a:r>
              <a:rPr lang="ru-RU" sz="2800" b="1" dirty="0" smtClean="0"/>
              <a:t>». </a:t>
            </a:r>
            <a:r>
              <a:rPr lang="ru-RU" sz="2800" dirty="0" smtClean="0"/>
              <a:t>Воронин Лев, 9 </a:t>
            </a:r>
            <a:r>
              <a:rPr lang="ru-RU" sz="2800" dirty="0" err="1" smtClean="0"/>
              <a:t>кл</a:t>
            </a:r>
            <a:r>
              <a:rPr lang="ru-RU" sz="2800" dirty="0" smtClean="0"/>
              <a:t>. - Сертификат</a:t>
            </a:r>
          </a:p>
          <a:p>
            <a:pPr>
              <a:buNone/>
            </a:pP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Close Family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057400"/>
            <a:ext cx="4140200" cy="24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Совещание директоров и завучей школ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Уинского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района                              2011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.                              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074" name="Picture 2" descr="D:\Школа\портфолио мое\портфолио мое 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81600" y="2133600"/>
            <a:ext cx="3044743" cy="4191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343400" cy="4267200"/>
          </a:xfrm>
        </p:spPr>
        <p:txBody>
          <a:bodyPr/>
          <a:lstStyle/>
          <a:p>
            <a:r>
              <a:rPr lang="ru-RU" b="1" dirty="0" smtClean="0"/>
              <a:t>Тема выступления</a:t>
            </a:r>
            <a:r>
              <a:rPr lang="ru-RU" dirty="0" smtClean="0"/>
              <a:t>: 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исследовательской деятельности в школе. Публичная защита проекта»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Краеведение</a:t>
            </a:r>
            <a:r>
              <a:rPr lang="ru-RU" dirty="0" smtClean="0"/>
              <a:t> - благодатный материал для исследования</a:t>
            </a:r>
          </a:p>
          <a:p>
            <a:r>
              <a:rPr lang="ru-RU" dirty="0" smtClean="0"/>
              <a:t>Реализация поставленных задач через </a:t>
            </a:r>
            <a:r>
              <a:rPr lang="ru-RU" b="1" dirty="0" smtClean="0"/>
              <a:t>элективные курсы</a:t>
            </a:r>
            <a:r>
              <a:rPr lang="ru-RU" dirty="0" smtClean="0"/>
              <a:t>: «Родной край», «Моя родословная», «История в цифрах и фактах»</a:t>
            </a:r>
          </a:p>
          <a:p>
            <a:r>
              <a:rPr lang="ru-RU" dirty="0" smtClean="0"/>
              <a:t>Одновременное решение вопросов </a:t>
            </a:r>
            <a:r>
              <a:rPr lang="ru-RU" b="1" dirty="0" smtClean="0"/>
              <a:t>обучения, развития и воспитания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Исследовательская работа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/>
              <a:t>форма организации деятельности учащихся , связанная с решением творческой, исследовательской задачи с заранее неизвестным решением и предполагающая наличие основных этапов научного исследования: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постановку проблемы,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знакомство с литературой по данной теме,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сбор собственного материала,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его анализ, обобщение, и выводы.</a:t>
            </a:r>
            <a:endParaRPr lang="ru-RU" sz="3600" b="1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ЦЕЛь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: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познавательных интересов, интеллектуальных, творческих,  коммуникативных способностей учащихся, определяющих формирование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компетентностной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личности, способной к жизнедеятельности и самореализации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Расширение и углубление знаний учащихся</a:t>
            </a:r>
          </a:p>
          <a:p>
            <a:r>
              <a:rPr lang="ru-RU" sz="2800" b="1" dirty="0" smtClean="0"/>
              <a:t>Развитие навыков исследовательской деятельности</a:t>
            </a:r>
          </a:p>
          <a:p>
            <a:r>
              <a:rPr lang="ru-RU" sz="2800" b="1" dirty="0" smtClean="0"/>
              <a:t>Формирование умения публичного выступления</a:t>
            </a:r>
          </a:p>
          <a:p>
            <a:r>
              <a:rPr lang="ru-RU" sz="2800" b="1" dirty="0" smtClean="0"/>
              <a:t>Развитие коммуникативных качеств личности</a:t>
            </a:r>
          </a:p>
          <a:p>
            <a:r>
              <a:rPr lang="ru-RU" sz="2800" b="1" dirty="0" smtClean="0"/>
              <a:t>Формирование умения находить и анализировать информацию из различных источников</a:t>
            </a:r>
          </a:p>
          <a:p>
            <a:r>
              <a:rPr lang="ru-RU" sz="2800" b="1" dirty="0" smtClean="0"/>
              <a:t>Формирование умения составлять презентацию и выступление для защиты своей </a:t>
            </a:r>
            <a:r>
              <a:rPr lang="ru-RU" sz="2800" b="1" dirty="0" smtClean="0"/>
              <a:t>работы</a:t>
            </a:r>
          </a:p>
          <a:p>
            <a:r>
              <a:rPr lang="ru-RU" sz="2800" b="1" dirty="0" smtClean="0"/>
              <a:t>Одновременное решение вопросов обучения, развития и воспитания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Виды исследовательской деятельности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Проблемно - реферативный</a:t>
            </a:r>
          </a:p>
          <a:p>
            <a:r>
              <a:rPr lang="ru-RU" b="1" dirty="0" smtClean="0"/>
              <a:t>Экспериментально - творческие</a:t>
            </a:r>
          </a:p>
          <a:p>
            <a:r>
              <a:rPr lang="ru-RU" b="1" dirty="0" err="1" smtClean="0"/>
              <a:t>Исследовательско</a:t>
            </a:r>
            <a:r>
              <a:rPr lang="ru-RU" b="1" dirty="0" smtClean="0"/>
              <a:t> - творческий</a:t>
            </a:r>
          </a:p>
          <a:p>
            <a:r>
              <a:rPr lang="ru-RU" b="1" dirty="0" err="1" smtClean="0"/>
              <a:t>Изобретательско</a:t>
            </a:r>
            <a:r>
              <a:rPr lang="ru-RU" b="1" dirty="0" smtClean="0"/>
              <a:t> - рационалистический</a:t>
            </a:r>
          </a:p>
          <a:p>
            <a:r>
              <a:rPr lang="ru-RU" b="1" dirty="0" smtClean="0"/>
              <a:t>Экспериментально - исследовательский</a:t>
            </a:r>
          </a:p>
          <a:p>
            <a:r>
              <a:rPr lang="ru-RU" b="1" dirty="0" smtClean="0"/>
              <a:t>Проектно - поисковый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Конкурс    «Край, в котором мы живем»</a:t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</a:t>
            </a:r>
            <a:r>
              <a:rPr lang="ru-RU" sz="3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 г.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«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села Суды</a:t>
            </a:r>
            <a:r>
              <a:rPr lang="ru-RU" b="1" dirty="0" smtClean="0"/>
              <a:t>». Чистяков Иван, 9 </a:t>
            </a:r>
            <a:r>
              <a:rPr lang="ru-RU" b="1" dirty="0" err="1" smtClean="0"/>
              <a:t>кл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Судьба страны в судьбе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семьи</a:t>
            </a:r>
            <a:r>
              <a:rPr lang="ru-RU" b="1" dirty="0" smtClean="0"/>
              <a:t>».          </a:t>
            </a:r>
            <a:r>
              <a:rPr lang="ru-RU" b="1" dirty="0" smtClean="0"/>
              <a:t>Киселева Елена, 9 </a:t>
            </a:r>
            <a:r>
              <a:rPr lang="ru-RU" b="1" dirty="0" err="1" smtClean="0"/>
              <a:t>кл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Посвятила себя служению народу</a:t>
            </a:r>
            <a:r>
              <a:rPr lang="ru-RU" b="1" dirty="0" smtClean="0"/>
              <a:t>».      </a:t>
            </a:r>
            <a:r>
              <a:rPr lang="ru-RU" b="1" dirty="0" err="1" smtClean="0"/>
              <a:t>Бурмасов</a:t>
            </a:r>
            <a:r>
              <a:rPr lang="ru-RU" b="1" dirty="0" smtClean="0"/>
              <a:t> Андрей, 9 </a:t>
            </a:r>
            <a:r>
              <a:rPr lang="ru-RU" b="1" dirty="0" err="1" smtClean="0"/>
              <a:t>кл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Презентация 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Земляки на фронтах Великой Отечественной</a:t>
            </a:r>
            <a:r>
              <a:rPr lang="ru-RU" b="1" dirty="0" smtClean="0"/>
              <a:t>».    Федоров Андрей, 9 </a:t>
            </a:r>
            <a:r>
              <a:rPr lang="ru-RU" b="1" dirty="0" err="1" smtClean="0"/>
              <a:t>кл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Родной край</a:t>
            </a:r>
            <a:r>
              <a:rPr lang="ru-RU" b="1" dirty="0" smtClean="0"/>
              <a:t>». Программа элективного курса. Вавилова Н.А.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412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«Корнями дерево сильно»   </a:t>
            </a:r>
            <a:b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BASS\Мои документы\Мои рисунки\портфолио 0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00800" y="1828800"/>
            <a:ext cx="2348345" cy="3229495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8458200" cy="50292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2400" b="1" dirty="0" smtClean="0"/>
              <a:t>«</a:t>
            </a:r>
            <a:r>
              <a:rPr lang="ru-RU" b="1" dirty="0" smtClean="0"/>
              <a:t>Посвятила себя служению народу</a:t>
            </a:r>
            <a:r>
              <a:rPr lang="ru-RU" sz="2400" b="1" dirty="0" smtClean="0"/>
              <a:t>».                        </a:t>
            </a:r>
            <a:r>
              <a:rPr lang="ru-RU" sz="2400" b="1" dirty="0" err="1" smtClean="0"/>
              <a:t>Бурмасов</a:t>
            </a:r>
            <a:r>
              <a:rPr lang="ru-RU" sz="2400" b="1" dirty="0" smtClean="0"/>
              <a:t> Андрей, 9 </a:t>
            </a:r>
            <a:r>
              <a:rPr lang="ru-RU" sz="2400" b="1" dirty="0" err="1" smtClean="0"/>
              <a:t>кл</a:t>
            </a:r>
            <a:r>
              <a:rPr lang="ru-RU" sz="2400" b="1" dirty="0" smtClean="0"/>
              <a:t>. - Сертификат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19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Межрегиональный историко-патриотический конкурс «Морской венок славы» 2009 </a:t>
            </a: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937125"/>
          </a:xfrm>
        </p:spPr>
        <p:txBody>
          <a:bodyPr>
            <a:norm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«Под разрывами по Ледовой дороге».                                            </a:t>
            </a:r>
            <a:r>
              <a:rPr lang="ru-RU" sz="2400" dirty="0" smtClean="0"/>
              <a:t>Киселева Елена, 10 </a:t>
            </a:r>
            <a:r>
              <a:rPr lang="ru-RU" sz="2400" dirty="0" err="1" smtClean="0"/>
              <a:t>кл</a:t>
            </a:r>
            <a:r>
              <a:rPr lang="ru-RU" sz="2400" dirty="0" smtClean="0"/>
              <a:t>. </a:t>
            </a:r>
            <a:r>
              <a:rPr lang="ru-RU" sz="2400" b="1" dirty="0" smtClean="0"/>
              <a:t>– Диплом, </a:t>
            </a:r>
            <a:r>
              <a:rPr lang="en-US" sz="2400" b="1" dirty="0" smtClean="0"/>
              <a:t>I</a:t>
            </a:r>
            <a:r>
              <a:rPr lang="ru-RU" sz="2400" b="1" dirty="0" smtClean="0"/>
              <a:t> место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r>
              <a:rPr lang="ru-RU" sz="2400" b="1" dirty="0" smtClean="0"/>
              <a:t>Реферат «Роль Балтийского флота в обороне Ленинграда». </a:t>
            </a:r>
            <a:r>
              <a:rPr lang="ru-RU" sz="2400" dirty="0" err="1" smtClean="0"/>
              <a:t>Бурмасов</a:t>
            </a:r>
            <a:r>
              <a:rPr lang="ru-RU" sz="2400" dirty="0" smtClean="0"/>
              <a:t> Андрей, 10 </a:t>
            </a:r>
            <a:r>
              <a:rPr lang="ru-RU" sz="2400" dirty="0" err="1" smtClean="0"/>
              <a:t>кл</a:t>
            </a:r>
            <a:r>
              <a:rPr lang="ru-RU" sz="2400" dirty="0" smtClean="0"/>
              <a:t>. </a:t>
            </a:r>
            <a:r>
              <a:rPr lang="ru-RU" sz="2400" b="1" dirty="0" smtClean="0"/>
              <a:t>– Сертификат</a:t>
            </a:r>
          </a:p>
          <a:p>
            <a:pPr>
              <a:buNone/>
            </a:pPr>
            <a:endParaRPr lang="ru-RU" sz="2400" b="1" dirty="0" smtClean="0"/>
          </a:p>
          <a:p>
            <a:r>
              <a:rPr lang="ru-RU" sz="2400" b="1" dirty="0" smtClean="0"/>
              <a:t>Реферат «Балтийский флот СССР в Великой Отечественной войне».           </a:t>
            </a:r>
            <a:r>
              <a:rPr lang="ru-RU" sz="2400" dirty="0" err="1" smtClean="0"/>
              <a:t>Бурмасов</a:t>
            </a:r>
            <a:r>
              <a:rPr lang="ru-RU" sz="2400" dirty="0" smtClean="0"/>
              <a:t> Максим, 10 </a:t>
            </a:r>
            <a:r>
              <a:rPr lang="ru-RU" sz="2400" dirty="0" err="1" smtClean="0"/>
              <a:t>кл</a:t>
            </a:r>
            <a:r>
              <a:rPr lang="ru-RU" sz="2400" dirty="0" smtClean="0"/>
              <a:t>., </a:t>
            </a:r>
            <a:r>
              <a:rPr lang="ru-RU" sz="2400" b="1" dirty="0" smtClean="0"/>
              <a:t>- Сертификат</a:t>
            </a:r>
            <a:endParaRPr lang="ru-RU" sz="2400" b="1" dirty="0"/>
          </a:p>
        </p:txBody>
      </p:sp>
      <p:pic>
        <p:nvPicPr>
          <p:cNvPr id="6" name="Picture 2" descr="D:\ФОТОГРАФИИ\С-Петербург 2009\DCIM\101NIKON\DSCN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143000"/>
            <a:ext cx="2586061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EAEAEA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783</TotalTime>
  <Words>931</Words>
  <PresentationFormat>Экран (4:3)</PresentationFormat>
  <Paragraphs>185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Обобщение опыта  методическая тема:  учебно-исследовательская  работа –условие развития познавательной активности школьников</vt:lpstr>
      <vt:lpstr>Слайд 2</vt:lpstr>
      <vt:lpstr>Исследовательская работа - </vt:lpstr>
      <vt:lpstr>ЦЕЛь:</vt:lpstr>
      <vt:lpstr>задачи:</vt:lpstr>
      <vt:lpstr>Виды исследовательской деятельности</vt:lpstr>
      <vt:lpstr>    Конкурс    «Край, в котором мы живем»                                                                       2008 г.</vt:lpstr>
      <vt:lpstr>Конкурс  «Корнями дерево сильно»                                                              2008 г.</vt:lpstr>
      <vt:lpstr>Межрегиональный историко-патриотический конкурс «Морской венок славы» 2009 г.</vt:lpstr>
      <vt:lpstr>Защита работы                                                 «Под разрывами по ледовой дороге»   г. Санкт-петербург</vt:lpstr>
      <vt:lpstr>Межрегиональный историко-патриотический конкурс «Морской венок славы» 2009 г.</vt:lpstr>
      <vt:lpstr>Конкурс «Салют, Победа!» 2010 г.</vt:lpstr>
      <vt:lpstr>Конкурс «История моей семьи – история Родины. Простые истории Великой Победы»</vt:lpstr>
      <vt:lpstr>Школьная конференция                   «Первые шаги в науку»  2010 г.</vt:lpstr>
      <vt:lpstr>Районный семинар                          «Знать и помнить»</vt:lpstr>
      <vt:lpstr>Научно-практическая конференция школьников «Пермский край между прошлым и будущим» Высшая школа экономики   2011 г.</vt:lpstr>
      <vt:lpstr>Всероссийская гуманитарная олимпиада школьников «Умницы и умники» 2011 г.</vt:lpstr>
      <vt:lpstr>Школьная конференция                   «Первые шаги в науку»  2011 г.</vt:lpstr>
      <vt:lpstr>Слайд 19</vt:lpstr>
      <vt:lpstr>Слайд 20</vt:lpstr>
      <vt:lpstr>Школьная конференция                   «Первые шаги в науку»  2012 г.</vt:lpstr>
      <vt:lpstr>Совещание директоров и завучей школ Уинского района                              2011 г.                               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BASS</cp:lastModifiedBy>
  <cp:revision>90</cp:revision>
  <dcterms:modified xsi:type="dcterms:W3CDTF">2013-10-26T09:49:17Z</dcterms:modified>
</cp:coreProperties>
</file>