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5" r:id="rId8"/>
    <p:sldId id="267" r:id="rId9"/>
    <p:sldId id="264" r:id="rId10"/>
    <p:sldId id="266" r:id="rId11"/>
    <p:sldId id="268" r:id="rId12"/>
    <p:sldId id="269" r:id="rId13"/>
    <p:sldId id="274" r:id="rId14"/>
    <p:sldId id="275" r:id="rId15"/>
    <p:sldId id="270" r:id="rId16"/>
    <p:sldId id="271" r:id="rId17"/>
    <p:sldId id="272" r:id="rId18"/>
    <p:sldId id="273" r:id="rId19"/>
    <p:sldId id="276" r:id="rId20"/>
    <p:sldId id="277" r:id="rId21"/>
    <p:sldId id="278" r:id="rId22"/>
    <p:sldId id="279" r:id="rId23"/>
    <p:sldId id="259" r:id="rId24"/>
    <p:sldId id="281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15" autoAdjust="0"/>
    <p:restoredTop sz="94660"/>
  </p:normalViewPr>
  <p:slideViewPr>
    <p:cSldViewPr>
      <p:cViewPr varScale="1">
        <p:scale>
          <a:sx n="102" d="100"/>
          <a:sy n="102" d="100"/>
        </p:scale>
        <p:origin x="-24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8086E-5641-4BF0-A295-CAE04F4EB285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66FE60-2944-47D6-8309-7BCCE87868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8086E-5641-4BF0-A295-CAE04F4EB285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FE60-2944-47D6-8309-7BCCE8786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8086E-5641-4BF0-A295-CAE04F4EB285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FE60-2944-47D6-8309-7BCCE8786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E88086E-5641-4BF0-A295-CAE04F4EB285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566FE60-2944-47D6-8309-7BCCE87868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8086E-5641-4BF0-A295-CAE04F4EB285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FE60-2944-47D6-8309-7BCCE87868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8086E-5641-4BF0-A295-CAE04F4EB285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FE60-2944-47D6-8309-7BCCE87868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FE60-2944-47D6-8309-7BCCE87868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8086E-5641-4BF0-A295-CAE04F4EB285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8086E-5641-4BF0-A295-CAE04F4EB285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FE60-2944-47D6-8309-7BCCE87868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8086E-5641-4BF0-A295-CAE04F4EB285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FE60-2944-47D6-8309-7BCCE8786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E88086E-5641-4BF0-A295-CAE04F4EB285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566FE60-2944-47D6-8309-7BCCE87868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8086E-5641-4BF0-A295-CAE04F4EB285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66FE60-2944-47D6-8309-7BCCE87868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E88086E-5641-4BF0-A295-CAE04F4EB285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566FE60-2944-47D6-8309-7BCCE87868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0%D0%B5%D1%81%D0%BF%D1%83%D0%B1%D0%BB%D0%B8%D0%BA%D0%B0_%D0%9A%D0%BE%D1%80%D0%B5%D1%8F" TargetMode="External"/><Relationship Id="rId13" Type="http://schemas.openxmlformats.org/officeDocument/2006/relationships/hyperlink" Target="https://ru.wikipedia.org/wiki/%D0%A1%D0%BE%D1%84%D0%B8%D1%8F" TargetMode="External"/><Relationship Id="rId18" Type="http://schemas.openxmlformats.org/officeDocument/2006/relationships/image" Target="../media/image12.png"/><Relationship Id="rId3" Type="http://schemas.openxmlformats.org/officeDocument/2006/relationships/hyperlink" Target="https://ru.wikipedia.org/wiki/%D0%A1%D0%BE%D1%87%D0%B8" TargetMode="External"/><Relationship Id="rId21" Type="http://schemas.openxmlformats.org/officeDocument/2006/relationships/image" Target="../media/image15.png"/><Relationship Id="rId7" Type="http://schemas.openxmlformats.org/officeDocument/2006/relationships/hyperlink" Target="https://ru.wikipedia.org/wiki/%D0%9F%D1%85%D1%91%D0%BD%D1%87%D1%85%D0%B0%D0%BD" TargetMode="External"/><Relationship Id="rId12" Type="http://schemas.openxmlformats.org/officeDocument/2006/relationships/hyperlink" Target="https://ru.wikipedia.org/wiki/%D0%9A%D0%B0%D0%B7%D0%B0%D1%85%D1%81%D1%82%D0%B0%D0%BD" TargetMode="External"/><Relationship Id="rId17" Type="http://schemas.openxmlformats.org/officeDocument/2006/relationships/image" Target="../media/image11.png"/><Relationship Id="rId2" Type="http://schemas.openxmlformats.org/officeDocument/2006/relationships/hyperlink" Target="https://ru.wikipedia.org/wiki/%D0%97%D0%B8%D0%BC%D0%BD%D0%B8%D0%B5_%D0%9E%D0%BB%D0%B8%D0%BC%D0%BF%D0%B8%D0%B9%D1%81%D0%BA%D0%B8%D0%B5_%D0%B8%D0%B3%D1%80%D1%8B" TargetMode="External"/><Relationship Id="rId16" Type="http://schemas.openxmlformats.org/officeDocument/2006/relationships/hyperlink" Target="https://ru.wikipedia.org/wiki/%D0%93%D1%80%D1%83%D0%B7%D0%B8%D1%8F" TargetMode="External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0%D0%B2%D1%81%D1%82%D1%80%D0%B8%D1%8F" TargetMode="External"/><Relationship Id="rId11" Type="http://schemas.openxmlformats.org/officeDocument/2006/relationships/hyperlink" Target="https://ru.wikipedia.org/wiki/%D0%90%D0%BB%D0%BC%D0%B0-%D0%90%D1%82%D0%B0" TargetMode="External"/><Relationship Id="rId5" Type="http://schemas.openxmlformats.org/officeDocument/2006/relationships/hyperlink" Target="https://ru.wikipedia.org/wiki/%D0%97%D0%B0%D0%BB%D1%8C%D1%86%D0%B1%D1%83%D1%80%D0%B3" TargetMode="External"/><Relationship Id="rId15" Type="http://schemas.openxmlformats.org/officeDocument/2006/relationships/hyperlink" Target="https://ru.wikipedia.org/wiki/%D0%91%D0%BE%D1%80%D0%B6%D0%BE%D0%BC%D0%B8_(%D0%B3%D0%BE%D1%80%D0%BE%D0%B4)" TargetMode="External"/><Relationship Id="rId23" Type="http://schemas.openxmlformats.org/officeDocument/2006/relationships/image" Target="../media/image17.png"/><Relationship Id="rId10" Type="http://schemas.openxmlformats.org/officeDocument/2006/relationships/hyperlink" Target="https://ru.wikipedia.org/wiki/%D0%98%D1%81%D0%BF%D0%B0%D0%BD%D0%B8%D1%8F" TargetMode="External"/><Relationship Id="rId19" Type="http://schemas.openxmlformats.org/officeDocument/2006/relationships/image" Target="../media/image13.png"/><Relationship Id="rId4" Type="http://schemas.openxmlformats.org/officeDocument/2006/relationships/hyperlink" Target="https://ru.wikipedia.org/wiki/%D0%A0%D0%BE%D1%81%D1%81%D0%B8%D1%8F" TargetMode="External"/><Relationship Id="rId9" Type="http://schemas.openxmlformats.org/officeDocument/2006/relationships/hyperlink" Target="https://ru.wikipedia.org/wiki/%D0%A5%D0%B0%D0%BA%D0%B0_(%D0%B3%D0%BE%D1%80%D0%BE%D0%B4)" TargetMode="External"/><Relationship Id="rId14" Type="http://schemas.openxmlformats.org/officeDocument/2006/relationships/hyperlink" Target="https://ru.wikipedia.org/wiki/%D0%91%D0%BE%D0%BB%D0%B3%D0%B0%D1%80%D0%B8%D1%8F" TargetMode="External"/><Relationship Id="rId2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ru.wikipedia.org/wiki/%D0%A0%D0%BE%D1%81%D1%81%D0%B8%D1%8F" TargetMode="External"/><Relationship Id="rId7" Type="http://schemas.openxmlformats.org/officeDocument/2006/relationships/hyperlink" Target="https://ru.wikipedia.org/wiki/%D0%90%D0%B2%D1%81%D1%82%D1%80%D0%B8%D1%8F" TargetMode="External"/><Relationship Id="rId2" Type="http://schemas.openxmlformats.org/officeDocument/2006/relationships/hyperlink" Target="https://ru.wikipedia.org/wiki/%D0%A1%D0%BE%D1%87%D0%B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7%D0%B0%D0%BB%D1%8C%D1%86%D0%B1%D1%83%D1%80%D0%B3" TargetMode="External"/><Relationship Id="rId5" Type="http://schemas.openxmlformats.org/officeDocument/2006/relationships/hyperlink" Target="https://ru.wikipedia.org/wiki/%D0%A0%D0%B5%D1%81%D0%BF%D1%83%D0%B1%D0%BB%D0%B8%D0%BA%D0%B0_%D0%9A%D0%BE%D1%80%D0%B5%D1%8F" TargetMode="External"/><Relationship Id="rId10" Type="http://schemas.openxmlformats.org/officeDocument/2006/relationships/image" Target="../media/image12.png"/><Relationship Id="rId4" Type="http://schemas.openxmlformats.org/officeDocument/2006/relationships/hyperlink" Target="https://ru.wikipedia.org/wiki/%D0%9F%D1%85%D1%91%D0%BD%D1%87%D1%85%D0%B0%D0%BD" TargetMode="External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1%D0%B5%D0%BB%D0%BE%D1%80%D1%83%D1%81%D1%81%D0%B8%D1%8F_%D0%BD%D0%B0_%D0%B7%D0%B8%D0%BC%D0%BD%D0%B8%D1%85_%D0%9E%D0%BB%D0%B8%D0%BC%D0%BF%D0%B8%D0%B9%D1%81%D0%BA%D0%B8%D1%85_%D0%B8%D0%B3%D1%80%D0%B0%D1%85_2014" TargetMode="External"/><Relationship Id="rId13" Type="http://schemas.openxmlformats.org/officeDocument/2006/relationships/hyperlink" Target="https://commons.wikimedia.org/wiki/File:Flag_of_Norway.svg?uselang=ru" TargetMode="External"/><Relationship Id="rId18" Type="http://schemas.openxmlformats.org/officeDocument/2006/relationships/image" Target="../media/image28.png"/><Relationship Id="rId26" Type="http://schemas.openxmlformats.org/officeDocument/2006/relationships/image" Target="../media/image32.png"/><Relationship Id="rId3" Type="http://schemas.openxmlformats.org/officeDocument/2006/relationships/hyperlink" Target="https://ru.wikipedia.org/wiki/%D0%9A%D0%B0%D0%BD%D0%B0%D0%B4%D0%B0_%D0%BD%D0%B0_%D0%B7%D0%B8%D0%BC%D0%BD%D0%B8%D1%85_%D0%9E%D0%BB%D0%B8%D0%BC%D0%BF%D0%B8%D0%B9%D1%81%D0%BA%D0%B8%D1%85_%D0%B8%D0%B3%D1%80%D0%B0%D1%85_2014" TargetMode="External"/><Relationship Id="rId21" Type="http://schemas.openxmlformats.org/officeDocument/2006/relationships/hyperlink" Target="https://commons.wikimedia.org/wiki/File:Flag_of_Germany.svg?uselang=ru" TargetMode="External"/><Relationship Id="rId7" Type="http://schemas.openxmlformats.org/officeDocument/2006/relationships/hyperlink" Target="https://ru.wikipedia.org/wiki/%D0%A8%D0%B2%D0%B5%D0%B9%D1%86%D0%B0%D1%80%D0%B8%D1%8F_%D0%BD%D0%B0_%D0%B7%D0%B8%D0%BC%D0%BD%D0%B8%D1%85_%D0%9E%D0%BB%D0%B8%D0%BC%D0%BF%D0%B8%D0%B9%D1%81%D0%BA%D0%B8%D1%85_%D0%B8%D0%B3%D1%80%D0%B0%D1%85_2014" TargetMode="External"/><Relationship Id="rId12" Type="http://schemas.openxmlformats.org/officeDocument/2006/relationships/image" Target="../media/image25.png"/><Relationship Id="rId17" Type="http://schemas.openxmlformats.org/officeDocument/2006/relationships/hyperlink" Target="https://commons.wikimedia.org/wiki/File:Flag_of_the_United_States.svg?uselang=ru" TargetMode="External"/><Relationship Id="rId25" Type="http://schemas.openxmlformats.org/officeDocument/2006/relationships/hyperlink" Target="https://commons.wikimedia.org/wiki/File:Flag_of_Belarus.svg?uselang=ru" TargetMode="External"/><Relationship Id="rId2" Type="http://schemas.openxmlformats.org/officeDocument/2006/relationships/hyperlink" Target="https://ru.wikipedia.org/wiki/%D0%9D%D0%BE%D1%80%D0%B2%D0%B5%D0%B3%D0%B8%D1%8F_%D0%BD%D0%B0_%D0%B7%D0%B8%D0%BC%D0%BD%D0%B8%D1%85_%D0%9E%D0%BB%D0%B8%D0%BC%D0%BF%D0%B8%D0%B9%D1%81%D0%BA%D0%B8%D1%85_%D0%B8%D0%B3%D1%80%D0%B0%D1%85_2014" TargetMode="External"/><Relationship Id="rId16" Type="http://schemas.openxmlformats.org/officeDocument/2006/relationships/image" Target="../media/image27.png"/><Relationship Id="rId20" Type="http://schemas.openxmlformats.org/officeDocument/2006/relationships/image" Target="../media/image29.png"/><Relationship Id="rId29" Type="http://schemas.openxmlformats.org/officeDocument/2006/relationships/hyperlink" Target="https://commons.wikimedia.org/wiki/File:Flag_of_France.svg?uselang=r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3%D0%B5%D1%80%D0%BC%D0%B0%D0%BD%D0%B8%D1%8F_%D0%BD%D0%B0_%D0%B7%D0%B8%D0%BC%D0%BD%D0%B8%D1%85_%D0%9E%D0%BB%D0%B8%D0%BC%D0%BF%D0%B8%D0%B9%D1%81%D0%BA%D0%B8%D1%85_%D0%B8%D0%B3%D1%80%D0%B0%D1%85_2014" TargetMode="External"/><Relationship Id="rId11" Type="http://schemas.openxmlformats.org/officeDocument/2006/relationships/hyperlink" Target="https://commons.wikimedia.org/wiki/File:Flag_of_Russia.svg?uselang=ru" TargetMode="External"/><Relationship Id="rId24" Type="http://schemas.openxmlformats.org/officeDocument/2006/relationships/image" Target="../media/image31.png"/><Relationship Id="rId5" Type="http://schemas.openxmlformats.org/officeDocument/2006/relationships/hyperlink" Target="https://ru.wikipedia.org/wiki/%D0%9D%D0%B8%D0%B4%D0%B5%D1%80%D0%BB%D0%B0%D0%BD%D0%B4%D1%8B_%D0%BD%D0%B0_%D0%B7%D0%B8%D0%BC%D0%BD%D0%B8%D1%85_%D0%9E%D0%BB%D0%B8%D0%BC%D0%BF%D0%B8%D0%B9%D1%81%D0%BA%D0%B8%D1%85_%D0%B8%D0%B3%D1%80%D0%B0%D1%85_2014" TargetMode="External"/><Relationship Id="rId15" Type="http://schemas.openxmlformats.org/officeDocument/2006/relationships/hyperlink" Target="https://commons.wikimedia.org/wiki/File:Flag_of_Canada.svg?uselang=ru" TargetMode="External"/><Relationship Id="rId23" Type="http://schemas.openxmlformats.org/officeDocument/2006/relationships/hyperlink" Target="https://commons.wikimedia.org/wiki/File:Flag_of_Switzerland.svg?uselang=ru" TargetMode="External"/><Relationship Id="rId28" Type="http://schemas.openxmlformats.org/officeDocument/2006/relationships/image" Target="../media/image33.png"/><Relationship Id="rId10" Type="http://schemas.openxmlformats.org/officeDocument/2006/relationships/hyperlink" Target="https://ru.wikipedia.org/wiki/%D0%A4%D1%80%D0%B0%D0%BD%D1%86%D0%B8%D1%8F_%D0%BD%D0%B0_%D0%B7%D0%B8%D0%BC%D0%BD%D0%B8%D1%85_%D0%9E%D0%BB%D0%B8%D0%BC%D0%BF%D0%B8%D0%B9%D1%81%D0%BA%D0%B8%D1%85_%D0%B8%D0%B3%D1%80%D0%B0%D1%85_2014" TargetMode="External"/><Relationship Id="rId19" Type="http://schemas.openxmlformats.org/officeDocument/2006/relationships/hyperlink" Target="https://commons.wikimedia.org/wiki/File:Flag_of_the_Netherlands.svg?uselang=ru" TargetMode="External"/><Relationship Id="rId4" Type="http://schemas.openxmlformats.org/officeDocument/2006/relationships/hyperlink" Target="https://ru.wikipedia.org/wiki/%D0%A1%D0%A8%D0%90_%D0%BD%D0%B0_%D0%B7%D0%B8%D0%BC%D0%BD%D0%B8%D1%85_%D0%9E%D0%BB%D0%B8%D0%BC%D0%BF%D0%B8%D0%B9%D1%81%D0%BA%D0%B8%D1%85_%D0%B8%D0%B3%D1%80%D0%B0%D1%85_2014" TargetMode="External"/><Relationship Id="rId9" Type="http://schemas.openxmlformats.org/officeDocument/2006/relationships/hyperlink" Target="https://ru.wikipedia.org/wiki/%D0%90%D0%B2%D1%81%D1%82%D1%80%D0%B8%D1%8F_%D0%BD%D0%B0_%D0%B7%D0%B8%D0%BC%D0%BD%D0%B8%D1%85_%D0%9E%D0%BB%D0%B8%D0%BC%D0%BF%D0%B8%D0%B9%D1%81%D0%BA%D0%B8%D1%85_%D0%B8%D0%B3%D1%80%D0%B0%D1%85_2014" TargetMode="External"/><Relationship Id="rId14" Type="http://schemas.openxmlformats.org/officeDocument/2006/relationships/image" Target="../media/image26.png"/><Relationship Id="rId22" Type="http://schemas.openxmlformats.org/officeDocument/2006/relationships/image" Target="../media/image30.png"/><Relationship Id="rId27" Type="http://schemas.openxmlformats.org/officeDocument/2006/relationships/hyperlink" Target="https://commons.wikimedia.org/wiki/File:Flag_of_Austria.svg?uselang=ru" TargetMode="External"/><Relationship Id="rId30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1428728" y="1214422"/>
            <a:ext cx="6286544" cy="3143272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Олимпиада была в Сочи ?</a:t>
            </a:r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5423928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714356"/>
            <a:ext cx="4114800" cy="65724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Зимний пейзаж</a:t>
            </a:r>
            <a:endParaRPr lang="ru-RU" b="1" i="1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Содержимое 4" descr="4433921_wallpaper_-_winters_tale_3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8250" y="1724025"/>
            <a:ext cx="6667500" cy="4171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04443416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7715304" cy="58580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Уникальная растительность</a:t>
            </a:r>
            <a:endParaRPr lang="ru-RU" b="1" i="1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Содержимое 5" descr="009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5649" y="1524000"/>
            <a:ext cx="6112701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88526504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785794"/>
            <a:ext cx="6758006" cy="65724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Памятники архитектуры</a:t>
            </a:r>
            <a:endParaRPr lang="ru-RU" b="1" i="1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Содержимое 4" descr="13546_64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814512"/>
            <a:ext cx="6096000" cy="3990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67751478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751712951"/>
              </p:ext>
            </p:extLst>
          </p:nvPr>
        </p:nvGraphicFramePr>
        <p:xfrm>
          <a:off x="573451" y="1772812"/>
          <a:ext cx="8229600" cy="4176470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4114800"/>
                <a:gridCol w="4114800"/>
              </a:tblGrid>
              <a:tr h="4176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Город</a:t>
                      </a:r>
                      <a:endParaRPr lang="ru-RU" sz="11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Страна</a:t>
                      </a:r>
                      <a:endParaRPr lang="ru-RU" sz="11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</a:tr>
              <a:tr h="41764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Кандидаты на проведение </a:t>
                      </a:r>
                      <a:r>
                        <a:rPr lang="ru-RU" sz="105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2" tooltip="Зимние Олимпийские игры"/>
                        </a:rPr>
                        <a:t>зимних Олимпийских игр</a:t>
                      </a:r>
                      <a:r>
                        <a:rPr lang="ru-RU" sz="105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2014 года</a:t>
                      </a:r>
                      <a:endParaRPr lang="ru-RU" sz="11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7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 i="1" cap="none" spc="0" dirty="0">
                          <a:ln w="12700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hlinkClick r:id="rId3" tooltip="Сочи"/>
                        </a:rPr>
                        <a:t>Сочи</a:t>
                      </a:r>
                      <a:endParaRPr lang="ru-RU" sz="1100" b="1" i="1" cap="none" spc="0" dirty="0">
                        <a:ln w="12700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bg2">
                            <a:tint val="85000"/>
                            <a:satMod val="15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 i="1" cap="none" spc="0" dirty="0">
                          <a:ln w="12700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 </a:t>
                      </a:r>
                      <a:r>
                        <a:rPr lang="ru-RU" sz="1050" b="1" i="1" cap="none" spc="0" dirty="0">
                          <a:ln w="12700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hlinkClick r:id="rId4" tooltip="Россия"/>
                        </a:rPr>
                        <a:t>Россия</a:t>
                      </a:r>
                      <a:endParaRPr lang="ru-RU" sz="1100" b="1" i="1" cap="none" spc="0" dirty="0">
                        <a:ln w="12700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bg2">
                            <a:tint val="85000"/>
                            <a:satMod val="15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</a:tr>
              <a:tr h="417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 i="1" cap="none" spc="0" dirty="0">
                          <a:ln w="12700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hlinkClick r:id="rId5" tooltip="Зальцбург"/>
                        </a:rPr>
                        <a:t>Зальцбург</a:t>
                      </a:r>
                      <a:endParaRPr lang="ru-RU" sz="1100" b="1" i="1" cap="none" spc="0" dirty="0">
                        <a:ln w="12700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bg2">
                            <a:tint val="85000"/>
                            <a:satMod val="15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 i="1" cap="none" spc="0" dirty="0">
                          <a:ln w="12700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 </a:t>
                      </a:r>
                      <a:r>
                        <a:rPr lang="ru-RU" sz="1050" b="1" i="1" cap="none" spc="0" dirty="0">
                          <a:ln w="12700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hlinkClick r:id="rId6" tooltip="Австрия"/>
                        </a:rPr>
                        <a:t>Австрия</a:t>
                      </a:r>
                      <a:endParaRPr lang="ru-RU" sz="1100" b="1" i="1" cap="none" spc="0" dirty="0">
                        <a:ln w="12700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bg2">
                            <a:tint val="85000"/>
                            <a:satMod val="15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</a:tr>
              <a:tr h="417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 i="1" cap="none" spc="0" dirty="0" err="1">
                          <a:ln w="12700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hlinkClick r:id="rId7" tooltip="Пхёнчхан"/>
                        </a:rPr>
                        <a:t>Пхёнчхан</a:t>
                      </a:r>
                      <a:endParaRPr lang="ru-RU" sz="1100" b="1" i="1" cap="none" spc="0" dirty="0">
                        <a:ln w="12700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bg2">
                            <a:tint val="85000"/>
                            <a:satMod val="15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 i="1" cap="none" spc="0" dirty="0">
                          <a:ln w="12700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 </a:t>
                      </a:r>
                      <a:r>
                        <a:rPr lang="ru-RU" sz="1050" b="1" i="1" cap="none" spc="0" dirty="0">
                          <a:ln w="12700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hlinkClick r:id="rId8" tooltip="Республика Корея"/>
                        </a:rPr>
                        <a:t>Республика Корея</a:t>
                      </a:r>
                      <a:endParaRPr lang="ru-RU" sz="1100" b="1" i="1" cap="none" spc="0" dirty="0">
                        <a:ln w="12700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bg2">
                            <a:tint val="85000"/>
                            <a:satMod val="15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</a:tr>
              <a:tr h="41764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 i="1" cap="none" spc="0" dirty="0">
                          <a:ln w="12700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Другие претенденты</a:t>
                      </a:r>
                      <a:endParaRPr lang="ru-RU" sz="1100" b="1" i="1" cap="none" spc="0" dirty="0">
                        <a:ln w="12700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bg2">
                            <a:tint val="85000"/>
                            <a:satMod val="15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7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 i="1" cap="none" spc="0">
                          <a:ln w="12700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hlinkClick r:id="rId9" tooltip="Хака (город)"/>
                        </a:rPr>
                        <a:t>Хака</a:t>
                      </a:r>
                      <a:endParaRPr lang="ru-RU" sz="1100" b="1" i="1" cap="none" spc="0">
                        <a:ln w="12700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bg2">
                            <a:tint val="85000"/>
                            <a:satMod val="15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 i="1" cap="none" spc="0" dirty="0">
                          <a:ln w="12700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 </a:t>
                      </a:r>
                      <a:r>
                        <a:rPr lang="ru-RU" sz="1050" b="1" i="1" cap="none" spc="0" dirty="0">
                          <a:ln w="12700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hlinkClick r:id="rId10" tooltip="Испания"/>
                        </a:rPr>
                        <a:t>Испания</a:t>
                      </a:r>
                      <a:endParaRPr lang="ru-RU" sz="1100" b="1" i="1" cap="none" spc="0" dirty="0">
                        <a:ln w="12700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bg2">
                            <a:tint val="85000"/>
                            <a:satMod val="15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</a:tr>
              <a:tr h="417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 i="1" cap="none" spc="0">
                          <a:ln w="12700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hlinkClick r:id="rId11" tooltip="Алма-Ата"/>
                        </a:rPr>
                        <a:t>Алма-Ата</a:t>
                      </a:r>
                      <a:endParaRPr lang="ru-RU" sz="1100" b="1" i="1" cap="none" spc="0">
                        <a:ln w="12700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bg2">
                            <a:tint val="85000"/>
                            <a:satMod val="15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 i="1" cap="none" spc="0" dirty="0">
                          <a:ln w="12700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 </a:t>
                      </a:r>
                      <a:r>
                        <a:rPr lang="ru-RU" sz="1050" b="1" i="1" cap="none" spc="0" dirty="0">
                          <a:ln w="12700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hlinkClick r:id="rId12" tooltip="Казахстан"/>
                        </a:rPr>
                        <a:t>Казахстан</a:t>
                      </a:r>
                      <a:endParaRPr lang="ru-RU" sz="1100" b="1" i="1" cap="none" spc="0" dirty="0">
                        <a:ln w="12700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bg2">
                            <a:tint val="85000"/>
                            <a:satMod val="15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</a:tr>
              <a:tr h="417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 i="1" cap="none" spc="0">
                          <a:ln w="12700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hlinkClick r:id="rId13" tooltip="София"/>
                        </a:rPr>
                        <a:t>София</a:t>
                      </a:r>
                      <a:endParaRPr lang="ru-RU" sz="1100" b="1" i="1" cap="none" spc="0">
                        <a:ln w="12700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bg2">
                            <a:tint val="85000"/>
                            <a:satMod val="15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 i="1" cap="none" spc="0" dirty="0">
                          <a:ln w="12700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 </a:t>
                      </a:r>
                      <a:r>
                        <a:rPr lang="ru-RU" sz="1050" b="1" i="1" cap="none" spc="0" dirty="0">
                          <a:ln w="12700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hlinkClick r:id="rId14" tooltip="Болгария"/>
                        </a:rPr>
                        <a:t>Болгария</a:t>
                      </a:r>
                      <a:endParaRPr lang="ru-RU" sz="1100" b="1" i="1" cap="none" spc="0" dirty="0">
                        <a:ln w="12700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bg2">
                            <a:tint val="85000"/>
                            <a:satMod val="15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</a:tr>
              <a:tr h="417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 i="1" cap="none" spc="0">
                          <a:ln w="12700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hlinkClick r:id="rId15" tooltip="Боржоми (город)"/>
                        </a:rPr>
                        <a:t>Боржоми</a:t>
                      </a:r>
                      <a:endParaRPr lang="ru-RU" sz="1100" b="1" i="1" cap="none" spc="0">
                        <a:ln w="12700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bg2">
                            <a:tint val="85000"/>
                            <a:satMod val="15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 i="1" cap="none" spc="0" dirty="0">
                          <a:ln w="12700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 </a:t>
                      </a:r>
                      <a:r>
                        <a:rPr lang="ru-RU" sz="1050" b="1" i="1" cap="none" spc="0" dirty="0">
                          <a:ln w="12700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hlinkClick r:id="rId16" tooltip="Грузия"/>
                        </a:rPr>
                        <a:t>Грузия</a:t>
                      </a:r>
                      <a:endParaRPr lang="ru-RU" sz="1100" b="1" i="1" cap="none" spc="0" dirty="0">
                        <a:ln w="12700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bg2">
                            <a:tint val="85000"/>
                            <a:satMod val="15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0012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Кандидаты</a:t>
            </a:r>
            <a:endParaRPr lang="ru-RU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5367" name="Рисунок 7" descr="Flag of Russia.svg">
            <a:hlinkClick r:id="rId4" tooltip="&quot;Россия&quot;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60" y="2214554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Рисунок 8" descr="Flag of Austria.svg">
            <a:hlinkClick r:id="rId6" tooltip="&quot;Австрия&quot;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60" y="2643182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Рисунок 9" descr="Flag of South Korea.svg">
            <a:hlinkClick r:id="rId8" tooltip="&quot;Республика Корея&quot;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222" y="378619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Рисунок 10" descr="Flag of Spain.svg">
            <a:hlinkClick r:id="rId10" tooltip="&quot;Испания&quot;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222" y="4429132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Рисунок 11" descr="Flag of Kazakhstan.svg">
            <a:hlinkClick r:id="rId12" tooltip="&quot;Казахстан&quot;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222" y="4071942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Рисунок 12" descr="Flag of Bulgaria.svg">
            <a:hlinkClick r:id="rId14" tooltip="&quot;Болгария&quot;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222" y="4643446"/>
            <a:ext cx="77371" cy="457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1" name="Рисунок 13" descr="Flag of Georgia.svg">
            <a:hlinkClick r:id="rId16" tooltip="&quot;Грузия&quot;"/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222" y="3214686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7165412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020255285"/>
              </p:ext>
            </p:extLst>
          </p:nvPr>
        </p:nvGraphicFramePr>
        <p:xfrm>
          <a:off x="457200" y="2276871"/>
          <a:ext cx="8229600" cy="3096344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7740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Город</a:t>
                      </a:r>
                      <a:endParaRPr lang="ru-RU" sz="11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Страна</a:t>
                      </a:r>
                      <a:endParaRPr lang="ru-RU" sz="11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1-й раунд</a:t>
                      </a:r>
                      <a:endParaRPr lang="ru-RU" sz="11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2-й раунд</a:t>
                      </a:r>
                      <a:endParaRPr lang="ru-RU" sz="11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</a:tr>
              <a:tr h="774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 i="1" cap="none" spc="0" dirty="0">
                          <a:ln w="12700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hlinkClick r:id="rId2" tooltip="Сочи"/>
                        </a:rPr>
                        <a:t>Сочи</a:t>
                      </a:r>
                      <a:endParaRPr lang="ru-RU" sz="1100" b="1" i="1" cap="none" spc="0" dirty="0">
                        <a:ln w="12700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bg2">
                            <a:tint val="85000"/>
                            <a:satMod val="15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 i="1" cap="none" spc="0" dirty="0">
                          <a:ln w="12700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 </a:t>
                      </a:r>
                      <a:r>
                        <a:rPr lang="ru-RU" sz="1050" b="1" i="1" cap="none" spc="0" dirty="0">
                          <a:ln w="12700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hlinkClick r:id="rId3" tooltip="Россия"/>
                        </a:rPr>
                        <a:t>Россия</a:t>
                      </a:r>
                      <a:endParaRPr lang="ru-RU" sz="1100" b="1" i="1" cap="none" spc="0" dirty="0">
                        <a:ln w="12700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bg2">
                            <a:tint val="85000"/>
                            <a:satMod val="15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34</a:t>
                      </a:r>
                      <a:endParaRPr lang="ru-RU" sz="11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51</a:t>
                      </a:r>
                      <a:endParaRPr lang="ru-RU" sz="11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</a:tr>
              <a:tr h="774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 i="1" cap="none" spc="0">
                          <a:ln w="12700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hlinkClick r:id="rId4" tooltip="Пхёнчхан"/>
                        </a:rPr>
                        <a:t>Пхёнчхан</a:t>
                      </a:r>
                      <a:endParaRPr lang="ru-RU" sz="1100" b="1" i="1" cap="none" spc="0">
                        <a:ln w="12700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bg2">
                            <a:tint val="85000"/>
                            <a:satMod val="15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 i="1" cap="none" spc="0" dirty="0">
                          <a:ln w="12700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 </a:t>
                      </a:r>
                      <a:r>
                        <a:rPr lang="ru-RU" sz="1050" b="1" i="1" cap="none" spc="0" dirty="0">
                          <a:ln w="12700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hlinkClick r:id="rId5" tooltip="Республика Корея"/>
                        </a:rPr>
                        <a:t>Республика Корея</a:t>
                      </a:r>
                      <a:endParaRPr lang="ru-RU" sz="1100" b="1" i="1" cap="none" spc="0" dirty="0">
                        <a:ln w="12700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bg2">
                            <a:tint val="85000"/>
                            <a:satMod val="15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36</a:t>
                      </a:r>
                      <a:endParaRPr lang="ru-RU" sz="11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47</a:t>
                      </a:r>
                      <a:endParaRPr lang="ru-RU" sz="11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</a:tr>
              <a:tr h="774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 i="1" cap="none" spc="0">
                          <a:ln w="12700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hlinkClick r:id="rId6" tooltip="Зальцбург"/>
                        </a:rPr>
                        <a:t>Зальцбург</a:t>
                      </a:r>
                      <a:endParaRPr lang="ru-RU" sz="1100" b="1" i="1" cap="none" spc="0">
                        <a:ln w="12700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bg2">
                            <a:tint val="85000"/>
                            <a:satMod val="15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 i="1" cap="none" spc="0" dirty="0">
                          <a:ln w="12700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 </a:t>
                      </a:r>
                      <a:r>
                        <a:rPr lang="ru-RU" sz="1050" b="1" i="1" cap="none" spc="0" dirty="0">
                          <a:ln w="12700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hlinkClick r:id="rId7" tooltip="Австрия"/>
                        </a:rPr>
                        <a:t>Австрия</a:t>
                      </a:r>
                      <a:endParaRPr lang="ru-RU" sz="1100" b="1" i="1" cap="none" spc="0" dirty="0">
                        <a:ln w="12700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bg2">
                            <a:tint val="85000"/>
                            <a:satMod val="15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</a:t>
                      </a:r>
                      <a:endParaRPr lang="ru-RU" sz="11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—</a:t>
                      </a:r>
                      <a:endParaRPr lang="ru-RU" sz="11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0012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Лидеры голосования</a:t>
            </a:r>
            <a:endParaRPr lang="ru-RU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6387" name="Рисунок 28" descr="Flag of Russia.svg">
            <a:hlinkClick r:id="rId3" tooltip="&quot;Россия&quot;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3143248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Рисунок 29" descr="Flag of South Korea.svg">
            <a:hlinkClick r:id="rId5" tooltip="&quot;Республика Корея&quot;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3929066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5" name="Рисунок 30" descr="Flag of Austria.svg">
            <a:hlinkClick r:id="rId7" tooltip="&quot;Австрия&quot;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4714884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437348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714356"/>
            <a:ext cx="4286280" cy="65724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Олимпиада 2014</a:t>
            </a:r>
            <a:endParaRPr lang="ru-RU" b="1" i="1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Содержимое 4" descr="Олимпиада-в-Соч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7000" y="2012950"/>
            <a:ext cx="6350000" cy="3594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91220011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714356"/>
            <a:ext cx="2500330" cy="65724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Сочи 2014</a:t>
            </a:r>
            <a:endParaRPr lang="ru-RU" b="1" i="1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Содержимое 4" descr="сочииииииииииииииииии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2095500"/>
            <a:ext cx="6096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63099413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714356"/>
            <a:ext cx="4929222" cy="65724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Олимпийское Сочи</a:t>
            </a:r>
            <a:endParaRPr lang="ru-RU" b="1" i="1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Содержимое 4" descr="олимпийское соч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0360" y="1524000"/>
            <a:ext cx="6863279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79560582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642918"/>
            <a:ext cx="5143536" cy="72868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Олимпийское Сочи</a:t>
            </a:r>
            <a:endParaRPr lang="ru-RU" b="1" i="1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Содержимое 4" descr="срччччииииииииииииииииииииииииииииииииииииииииииииииииииииииииииииииииииииииии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666875"/>
            <a:ext cx="7620000" cy="428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96723428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1801" y="2060849"/>
            <a:ext cx="3384376" cy="30231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  <a:t>Эмблема Олимпийских игр на памятной монете (25 рублей) 2011</a:t>
            </a:r>
            <a:endParaRPr lang="ru-RU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372450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857232"/>
            <a:ext cx="8329642" cy="478634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ru-RU" sz="4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Шафиков</a:t>
            </a:r>
            <a:r>
              <a:rPr lang="ru-RU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Булат, обучающийся 7 а класса</a:t>
            </a:r>
          </a:p>
          <a:p>
            <a:pPr marL="0" indent="0">
              <a:buNone/>
            </a:pPr>
            <a:r>
              <a:rPr lang="ru-RU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БЛ № 48 Орджоникидзевского района</a:t>
            </a:r>
          </a:p>
          <a:p>
            <a:pPr marL="0" indent="0">
              <a:buNone/>
            </a:pPr>
            <a:r>
              <a:rPr lang="ru-RU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 </a:t>
            </a:r>
            <a:r>
              <a:rPr lang="ru-RU" sz="4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г.Уфа</a:t>
            </a:r>
            <a:r>
              <a:rPr lang="ru-RU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РБ</a:t>
            </a:r>
          </a:p>
          <a:p>
            <a:pPr marL="0" indent="0">
              <a:buNone/>
            </a:pPr>
            <a:r>
              <a:rPr lang="ru-RU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sz="4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Хазарова</a:t>
            </a:r>
            <a:r>
              <a:rPr lang="ru-RU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Н.Ф. учитель географии МБОУ БЛ № 48</a:t>
            </a:r>
            <a:endParaRPr lang="ru-RU" sz="4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31503" y="274638"/>
            <a:ext cx="45719" cy="1143000"/>
          </a:xfrm>
        </p:spPr>
        <p:txBody>
          <a:bodyPr/>
          <a:lstStyle/>
          <a:p>
            <a:endParaRPr lang="ru-RU" sz="800" dirty="0"/>
          </a:p>
        </p:txBody>
      </p:sp>
    </p:spTree>
    <p:extLst>
      <p:ext uri="{BB962C8B-B14F-4D97-AF65-F5344CB8AC3E}">
        <p14:creationId xmlns="" xmlns:p14="http://schemas.microsoft.com/office/powerpoint/2010/main" val="32704372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талисман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524000"/>
            <a:ext cx="6096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14300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Талисманы</a:t>
            </a:r>
            <a:br>
              <a:rPr lang="ru-RU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  <a:t>Белый мишка, Зайка и Леопард.</a:t>
            </a:r>
            <a:endParaRPr lang="ru-RU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719447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медали в соч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524000"/>
            <a:ext cx="6096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0012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Образцы медалей</a:t>
            </a:r>
            <a:endParaRPr lang="ru-RU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15869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66175118"/>
              </p:ext>
            </p:extLst>
          </p:nvPr>
        </p:nvGraphicFramePr>
        <p:xfrm>
          <a:off x="457200" y="1484780"/>
          <a:ext cx="8229600" cy="5329455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55297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Общее количество медалей</a:t>
                      </a:r>
                      <a:endParaRPr lang="ru-RU" sz="11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Всего</a:t>
                      </a:r>
                      <a:endParaRPr lang="ru-RU" sz="11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</a:tr>
              <a:tr h="3552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Место</a:t>
                      </a:r>
                      <a:endParaRPr lang="ru-RU" sz="11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Страна</a:t>
                      </a:r>
                      <a:endParaRPr lang="ru-RU" sz="11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Золото</a:t>
                      </a:r>
                      <a:endParaRPr lang="ru-RU" sz="11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Серебро</a:t>
                      </a:r>
                      <a:endParaRPr lang="ru-RU" sz="11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Бронза</a:t>
                      </a:r>
                      <a:endParaRPr lang="ru-RU" sz="11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52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sz="11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100" b="1" i="1" u="sng" cap="none" spc="50" dirty="0" smtClean="0">
                          <a:ln w="12700" cmpd="sng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accent6">
                              <a:tint val="1000"/>
                            </a:schemeClr>
                          </a:solidFill>
                          <a:effectLst>
                            <a:glow rad="53100">
                              <a:schemeClr val="accent6">
                                <a:satMod val="180000"/>
                                <a:alpha val="30000"/>
                              </a:schemeClr>
                            </a:glow>
                          </a:effectLst>
                          <a:latin typeface="Calibri"/>
                          <a:ea typeface="Times New Roman"/>
                          <a:cs typeface="Times New Roman"/>
                        </a:rPr>
                        <a:t>Россия</a:t>
                      </a:r>
                      <a:endParaRPr lang="ru-RU" sz="1100" b="1" i="1" u="sng" cap="none" spc="50" dirty="0">
                        <a:ln w="12700" cmpd="sng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6">
                            <a:tint val="1000"/>
                          </a:schemeClr>
                        </a:solidFill>
                        <a:effectLst>
                          <a:glow rad="53100">
                            <a:schemeClr val="accent6">
                              <a:satMod val="180000"/>
                              <a:alpha val="30000"/>
                            </a:schemeClr>
                          </a:glo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ru-RU" sz="11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ru-RU" sz="11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ru-RU" sz="11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33</a:t>
                      </a:r>
                      <a:endParaRPr lang="ru-RU" sz="11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</a:tr>
              <a:tr h="3552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ru-RU" sz="11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 i="1" cap="none" spc="50" dirty="0">
                          <a:ln w="12700" cmpd="sng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accent6">
                              <a:tint val="1000"/>
                            </a:schemeClr>
                          </a:solidFill>
                          <a:effectLst>
                            <a:glow rad="53100">
                              <a:schemeClr val="accent6">
                                <a:satMod val="180000"/>
                                <a:alpha val="30000"/>
                              </a:schemeClr>
                            </a:glow>
                          </a:effectLst>
                        </a:rPr>
                        <a:t> </a:t>
                      </a:r>
                      <a:r>
                        <a:rPr lang="ru-RU" sz="1050" b="1" i="1" cap="none" spc="50" dirty="0">
                          <a:ln w="12700" cmpd="sng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accent6">
                              <a:tint val="1000"/>
                            </a:schemeClr>
                          </a:solidFill>
                          <a:effectLst>
                            <a:glow rad="53100">
                              <a:schemeClr val="accent6">
                                <a:satMod val="180000"/>
                                <a:alpha val="30000"/>
                              </a:schemeClr>
                            </a:glow>
                          </a:effectLst>
                          <a:hlinkClick r:id="rId2" tooltip="Норвегия на зимних Олимпийских играх 2014"/>
                        </a:rPr>
                        <a:t>Норвегия</a:t>
                      </a:r>
                      <a:endParaRPr lang="ru-RU" sz="1100" b="1" i="1" cap="none" spc="50" dirty="0">
                        <a:ln w="12700" cmpd="sng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6">
                            <a:tint val="1000"/>
                          </a:schemeClr>
                        </a:solidFill>
                        <a:effectLst>
                          <a:glow rad="53100">
                            <a:schemeClr val="accent6">
                              <a:satMod val="180000"/>
                              <a:alpha val="30000"/>
                            </a:schemeClr>
                          </a:glo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 i="1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11</a:t>
                      </a:r>
                      <a:endParaRPr lang="ru-RU" sz="11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ru-RU" sz="11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ru-RU" sz="11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</a:t>
                      </a:r>
                      <a:endParaRPr lang="ru-RU" sz="11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</a:tr>
              <a:tr h="3552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ru-RU" sz="11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 i="1" cap="none" spc="50" dirty="0">
                          <a:ln w="12700" cmpd="sng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accent6">
                              <a:tint val="1000"/>
                            </a:schemeClr>
                          </a:solidFill>
                          <a:effectLst>
                            <a:glow rad="53100">
                              <a:schemeClr val="accent6">
                                <a:satMod val="180000"/>
                                <a:alpha val="30000"/>
                              </a:schemeClr>
                            </a:glow>
                          </a:effectLst>
                        </a:rPr>
                        <a:t> </a:t>
                      </a:r>
                      <a:r>
                        <a:rPr lang="ru-RU" sz="1050" b="1" i="1" cap="none" spc="50" dirty="0">
                          <a:ln w="12700" cmpd="sng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accent6">
                              <a:tint val="1000"/>
                            </a:schemeClr>
                          </a:solidFill>
                          <a:effectLst>
                            <a:glow rad="53100">
                              <a:schemeClr val="accent6">
                                <a:satMod val="180000"/>
                                <a:alpha val="30000"/>
                              </a:schemeClr>
                            </a:glow>
                          </a:effectLst>
                          <a:hlinkClick r:id="rId3" tooltip="Канада на зимних Олимпийских играх 2014"/>
                        </a:rPr>
                        <a:t>Канада</a:t>
                      </a:r>
                      <a:endParaRPr lang="ru-RU" sz="1100" b="1" i="1" cap="none" spc="50" dirty="0">
                        <a:ln w="12700" cmpd="sng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6">
                            <a:tint val="1000"/>
                          </a:schemeClr>
                        </a:solidFill>
                        <a:effectLst>
                          <a:glow rad="53100">
                            <a:schemeClr val="accent6">
                              <a:satMod val="180000"/>
                              <a:alpha val="30000"/>
                            </a:schemeClr>
                          </a:glo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ru-RU" sz="11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ru-RU" sz="11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ru-RU" sz="11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</a:t>
                      </a:r>
                      <a:endParaRPr lang="ru-RU" sz="11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</a:tr>
              <a:tr h="3552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ru-RU" sz="11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 i="1" cap="none" spc="50" dirty="0">
                          <a:ln w="12700" cmpd="sng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accent6">
                              <a:tint val="1000"/>
                            </a:schemeClr>
                          </a:solidFill>
                          <a:effectLst>
                            <a:glow rad="53100">
                              <a:schemeClr val="accent6">
                                <a:satMod val="180000"/>
                                <a:alpha val="30000"/>
                              </a:schemeClr>
                            </a:glow>
                          </a:effectLst>
                        </a:rPr>
                        <a:t> </a:t>
                      </a:r>
                      <a:r>
                        <a:rPr lang="ru-RU" sz="1050" b="1" i="1" cap="none" spc="50" dirty="0">
                          <a:ln w="12700" cmpd="sng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accent6">
                              <a:tint val="1000"/>
                            </a:schemeClr>
                          </a:solidFill>
                          <a:effectLst>
                            <a:glow rad="53100">
                              <a:schemeClr val="accent6">
                                <a:satMod val="180000"/>
                                <a:alpha val="30000"/>
                              </a:schemeClr>
                            </a:glow>
                          </a:effectLst>
                          <a:hlinkClick r:id="rId4" tooltip="США на зимних Олимпийских играх 2014"/>
                        </a:rPr>
                        <a:t>США</a:t>
                      </a:r>
                      <a:endParaRPr lang="ru-RU" sz="1100" b="1" i="1" cap="none" spc="50" dirty="0">
                        <a:ln w="12700" cmpd="sng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6">
                            <a:tint val="1000"/>
                          </a:schemeClr>
                        </a:solidFill>
                        <a:effectLst>
                          <a:glow rad="53100">
                            <a:schemeClr val="accent6">
                              <a:satMod val="180000"/>
                              <a:alpha val="30000"/>
                            </a:schemeClr>
                          </a:glo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ru-RU" sz="11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ru-RU" sz="11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ru-RU" sz="11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</a:t>
                      </a:r>
                      <a:endParaRPr lang="ru-RU" sz="11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</a:tr>
              <a:tr h="3552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ru-RU" sz="11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 i="1" cap="none" spc="50" dirty="0">
                          <a:ln w="12700" cmpd="sng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accent6">
                              <a:tint val="1000"/>
                            </a:schemeClr>
                          </a:solidFill>
                          <a:effectLst>
                            <a:glow rad="53100">
                              <a:schemeClr val="accent6">
                                <a:satMod val="180000"/>
                                <a:alpha val="30000"/>
                              </a:schemeClr>
                            </a:glow>
                          </a:effectLst>
                        </a:rPr>
                        <a:t> </a:t>
                      </a:r>
                      <a:r>
                        <a:rPr lang="ru-RU" sz="1050" b="1" i="1" cap="none" spc="50" dirty="0">
                          <a:ln w="12700" cmpd="sng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accent6">
                              <a:tint val="1000"/>
                            </a:schemeClr>
                          </a:solidFill>
                          <a:effectLst>
                            <a:glow rad="53100">
                              <a:schemeClr val="accent6">
                                <a:satMod val="180000"/>
                                <a:alpha val="30000"/>
                              </a:schemeClr>
                            </a:glow>
                          </a:effectLst>
                          <a:hlinkClick r:id="rId5" tooltip="Нидерланды на зимних Олимпийских играх 2014"/>
                        </a:rPr>
                        <a:t>Нидерланды</a:t>
                      </a:r>
                      <a:endParaRPr lang="ru-RU" sz="1100" b="1" i="1" cap="none" spc="50" dirty="0">
                        <a:ln w="12700" cmpd="sng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6">
                            <a:tint val="1000"/>
                          </a:schemeClr>
                        </a:solidFill>
                        <a:effectLst>
                          <a:glow rad="53100">
                            <a:schemeClr val="accent6">
                              <a:satMod val="180000"/>
                              <a:alpha val="30000"/>
                            </a:schemeClr>
                          </a:glo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ru-RU" sz="11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ru-RU" sz="11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ru-RU" sz="11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</a:t>
                      </a:r>
                      <a:endParaRPr lang="ru-RU" sz="11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</a:tr>
              <a:tr h="3552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ru-RU" sz="11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 i="1" cap="none" spc="50" dirty="0">
                          <a:ln w="12700" cmpd="sng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accent6">
                              <a:tint val="1000"/>
                            </a:schemeClr>
                          </a:solidFill>
                          <a:effectLst>
                            <a:glow rad="53100">
                              <a:schemeClr val="accent6">
                                <a:satMod val="180000"/>
                                <a:alpha val="30000"/>
                              </a:schemeClr>
                            </a:glow>
                          </a:effectLst>
                        </a:rPr>
                        <a:t> </a:t>
                      </a:r>
                      <a:r>
                        <a:rPr lang="ru-RU" sz="1050" b="1" i="1" cap="none" spc="50" dirty="0">
                          <a:ln w="12700" cmpd="sng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accent6">
                              <a:tint val="1000"/>
                            </a:schemeClr>
                          </a:solidFill>
                          <a:effectLst>
                            <a:glow rad="53100">
                              <a:schemeClr val="accent6">
                                <a:satMod val="180000"/>
                                <a:alpha val="30000"/>
                              </a:schemeClr>
                            </a:glow>
                          </a:effectLst>
                          <a:hlinkClick r:id="rId6" tooltip="Германия на зимних Олимпийских играх 2014"/>
                        </a:rPr>
                        <a:t>Германия</a:t>
                      </a:r>
                      <a:endParaRPr lang="ru-RU" sz="1100" b="1" i="1" cap="none" spc="50" dirty="0">
                        <a:ln w="12700" cmpd="sng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6">
                            <a:tint val="1000"/>
                          </a:schemeClr>
                        </a:solidFill>
                        <a:effectLst>
                          <a:glow rad="53100">
                            <a:schemeClr val="accent6">
                              <a:satMod val="180000"/>
                              <a:alpha val="30000"/>
                            </a:schemeClr>
                          </a:glo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ru-RU" sz="11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ru-RU" sz="11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ru-RU" sz="11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</a:t>
                      </a:r>
                      <a:endParaRPr lang="ru-RU" sz="11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</a:tr>
              <a:tr h="3552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ru-RU" sz="11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 i="1" cap="none" spc="50" dirty="0">
                          <a:ln w="12700" cmpd="sng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accent6">
                              <a:tint val="1000"/>
                            </a:schemeClr>
                          </a:solidFill>
                          <a:effectLst>
                            <a:glow rad="53100">
                              <a:schemeClr val="accent6">
                                <a:satMod val="180000"/>
                                <a:alpha val="30000"/>
                              </a:schemeClr>
                            </a:glow>
                          </a:effectLst>
                        </a:rPr>
                        <a:t> </a:t>
                      </a:r>
                      <a:r>
                        <a:rPr lang="ru-RU" sz="1050" b="1" i="1" cap="none" spc="50" dirty="0">
                          <a:ln w="12700" cmpd="sng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accent6">
                              <a:tint val="1000"/>
                            </a:schemeClr>
                          </a:solidFill>
                          <a:effectLst>
                            <a:glow rad="53100">
                              <a:schemeClr val="accent6">
                                <a:satMod val="180000"/>
                                <a:alpha val="30000"/>
                              </a:schemeClr>
                            </a:glow>
                          </a:effectLst>
                          <a:hlinkClick r:id="rId7" tooltip="Швейцария на зимних Олимпийских играх 2014"/>
                        </a:rPr>
                        <a:t>Швейцария</a:t>
                      </a:r>
                      <a:endParaRPr lang="ru-RU" sz="1100" b="1" i="1" cap="none" spc="50" dirty="0">
                        <a:ln w="12700" cmpd="sng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6">
                            <a:tint val="1000"/>
                          </a:schemeClr>
                        </a:solidFill>
                        <a:effectLst>
                          <a:glow rad="53100">
                            <a:schemeClr val="accent6">
                              <a:satMod val="180000"/>
                              <a:alpha val="30000"/>
                            </a:schemeClr>
                          </a:glo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ru-RU" sz="11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ru-RU" sz="11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ru-RU" sz="11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ru-RU" sz="11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</a:tr>
              <a:tr h="3552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ru-RU" sz="11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 i="1" cap="none" spc="50">
                          <a:ln w="12700" cmpd="sng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accent6">
                              <a:tint val="1000"/>
                            </a:schemeClr>
                          </a:solidFill>
                          <a:effectLst>
                            <a:glow rad="53100">
                              <a:schemeClr val="accent6">
                                <a:satMod val="180000"/>
                                <a:alpha val="30000"/>
                              </a:schemeClr>
                            </a:glow>
                          </a:effectLst>
                        </a:rPr>
                        <a:t> </a:t>
                      </a:r>
                      <a:r>
                        <a:rPr lang="ru-RU" sz="1050" b="1" i="1" cap="none" spc="50">
                          <a:ln w="12700" cmpd="sng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accent6">
                              <a:tint val="1000"/>
                            </a:schemeClr>
                          </a:solidFill>
                          <a:effectLst>
                            <a:glow rad="53100">
                              <a:schemeClr val="accent6">
                                <a:satMod val="180000"/>
                                <a:alpha val="30000"/>
                              </a:schemeClr>
                            </a:glow>
                          </a:effectLst>
                          <a:hlinkClick r:id="rId8" tooltip="Белоруссия на зимних Олимпийских играх 2014"/>
                        </a:rPr>
                        <a:t>Белоруссия</a:t>
                      </a:r>
                      <a:endParaRPr lang="ru-RU" sz="1100" b="1" i="1" cap="none" spc="50">
                        <a:ln w="12700" cmpd="sng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6">
                            <a:tint val="1000"/>
                          </a:schemeClr>
                        </a:solidFill>
                        <a:effectLst>
                          <a:glow rad="53100">
                            <a:schemeClr val="accent6">
                              <a:satMod val="180000"/>
                              <a:alpha val="30000"/>
                            </a:schemeClr>
                          </a:glo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ru-RU" sz="11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ru-RU" sz="11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sz="11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ru-RU" sz="11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</a:tr>
              <a:tr h="3552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ru-RU" sz="11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 i="1" cap="none" spc="50" dirty="0">
                          <a:ln w="12700" cmpd="sng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accent6">
                              <a:tint val="1000"/>
                            </a:schemeClr>
                          </a:solidFill>
                          <a:effectLst>
                            <a:glow rad="53100">
                              <a:schemeClr val="accent6">
                                <a:satMod val="180000"/>
                                <a:alpha val="30000"/>
                              </a:schemeClr>
                            </a:glow>
                          </a:effectLst>
                        </a:rPr>
                        <a:t> </a:t>
                      </a:r>
                      <a:r>
                        <a:rPr lang="ru-RU" sz="1050" b="1" i="1" cap="none" spc="50" dirty="0">
                          <a:ln w="12700" cmpd="sng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accent6">
                              <a:tint val="1000"/>
                            </a:schemeClr>
                          </a:solidFill>
                          <a:effectLst>
                            <a:glow rad="53100">
                              <a:schemeClr val="accent6">
                                <a:satMod val="180000"/>
                                <a:alpha val="30000"/>
                              </a:schemeClr>
                            </a:glow>
                          </a:effectLst>
                          <a:hlinkClick r:id="rId9" tooltip="Австрия на зимних Олимпийских играх 2014"/>
                        </a:rPr>
                        <a:t>Австрия</a:t>
                      </a:r>
                      <a:endParaRPr lang="ru-RU" sz="1100" b="1" i="1" cap="none" spc="50" dirty="0">
                        <a:ln w="12700" cmpd="sng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6">
                            <a:tint val="1000"/>
                          </a:schemeClr>
                        </a:solidFill>
                        <a:effectLst>
                          <a:glow rad="53100">
                            <a:schemeClr val="accent6">
                              <a:satMod val="180000"/>
                              <a:alpha val="30000"/>
                            </a:schemeClr>
                          </a:glo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ru-RU" sz="11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ru-RU" sz="11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ru-RU" sz="11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ru-RU" sz="11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</a:tr>
              <a:tr h="3552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ru-RU" sz="11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 i="1" cap="none" spc="50" dirty="0">
                          <a:ln w="12700" cmpd="sng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accent6">
                              <a:tint val="1000"/>
                            </a:schemeClr>
                          </a:solidFill>
                          <a:effectLst>
                            <a:glow rad="53100">
                              <a:schemeClr val="accent6">
                                <a:satMod val="180000"/>
                                <a:alpha val="30000"/>
                              </a:schemeClr>
                            </a:glow>
                          </a:effectLst>
                        </a:rPr>
                        <a:t> </a:t>
                      </a:r>
                      <a:r>
                        <a:rPr lang="ru-RU" sz="1050" b="1" i="1" cap="none" spc="50" dirty="0">
                          <a:ln w="12700" cmpd="sng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accent6">
                              <a:tint val="1000"/>
                            </a:schemeClr>
                          </a:solidFill>
                          <a:effectLst>
                            <a:glow rad="53100">
                              <a:schemeClr val="accent6">
                                <a:satMod val="180000"/>
                                <a:alpha val="30000"/>
                              </a:schemeClr>
                            </a:glow>
                          </a:effectLst>
                          <a:hlinkClick r:id="rId10" tooltip="Франция на зимних Олимпийских играх 2014"/>
                        </a:rPr>
                        <a:t>Франция</a:t>
                      </a:r>
                      <a:endParaRPr lang="ru-RU" sz="1100" b="1" i="1" cap="none" spc="50" dirty="0">
                        <a:ln w="12700" cmpd="sng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6">
                            <a:tint val="1000"/>
                          </a:schemeClr>
                        </a:solidFill>
                        <a:effectLst>
                          <a:glow rad="53100">
                            <a:schemeClr val="accent6">
                              <a:satMod val="180000"/>
                              <a:alpha val="30000"/>
                            </a:schemeClr>
                          </a:glo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ru-RU" sz="11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ru-RU" sz="11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ru-RU" sz="11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ru-RU" sz="11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</a:tr>
              <a:tr h="35529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99</a:t>
                      </a:r>
                      <a:endParaRPr lang="ru-RU" sz="11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97</a:t>
                      </a:r>
                      <a:endParaRPr lang="ru-RU" sz="11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99</a:t>
                      </a:r>
                      <a:endParaRPr lang="ru-RU" sz="11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295</a:t>
                      </a:r>
                      <a:endParaRPr lang="ru-RU" sz="11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</a:tr>
              <a:tr h="35529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ru-RU" sz="11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ru-RU" sz="11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ru-RU" sz="11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ru-RU" sz="11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</a:tr>
              <a:tr h="35529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ru-RU" sz="11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ru-RU" sz="11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ru-RU" sz="11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ru-RU" sz="11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85270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  <a:t>Общее количество медалей</a:t>
            </a:r>
            <a:endParaRPr lang="ru-RU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9466" name="Рисунок 159" descr="Flag of Russia.sv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70125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5" name="Рисунок 160" descr="Flag of Norway.svg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70125"/>
            <a:ext cx="190500" cy="142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Рисунок 161" descr="Flag of Canada.svg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70125"/>
            <a:ext cx="190500" cy="95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Рисунок 162" descr="Flag of the United States.svg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70125"/>
            <a:ext cx="190500" cy="104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Рисунок 163" descr="Flag of the Netherlands.svg">
            <a:hlinkClick r:id="rId19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70125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Рисунок 164" descr="Flag of Germany.svg">
            <a:hlinkClick r:id="rId21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70125"/>
            <a:ext cx="190500" cy="114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Рисунок 165" descr="Flag of Switzerland.svg">
            <a:hlinkClick r:id="rId23"/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70125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Рисунок 166" descr="Flag of Belarus.svg">
            <a:hlinkClick r:id="rId25"/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70125"/>
            <a:ext cx="190500" cy="95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Рисунок 167" descr="Flag of Austria.svg">
            <a:hlinkClick r:id="rId27"/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70125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7" name="Рисунок 168" descr="Flag of France.svg">
            <a:hlinkClick r:id="rId29"/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70125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0607541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ходе работы были исследованы дополнительные материалы энциклопедий, изучены в сравнении физические и административные карты России, фотоматериалы. </a:t>
            </a:r>
          </a:p>
          <a:p>
            <a:r>
              <a:rPr lang="ru-RU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результате проведенной исследовательской работы можно смело сказать, что город Сочи является третьей столицей России высочайшего международного  уровня.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1443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</a:rPr>
              <a:t>Практическая значимость </a:t>
            </a:r>
            <a:endParaRPr lang="ru-RU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902174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карта Росси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357166"/>
            <a:ext cx="8286808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>
            <a:off x="-571536" y="1600200"/>
            <a:ext cx="142876" cy="4525963"/>
          </a:xfrm>
        </p:spPr>
        <p:txBody>
          <a:bodyPr/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714488"/>
            <a:ext cx="7072362" cy="3143272"/>
          </a:xfrm>
        </p:spPr>
        <p:txBody>
          <a:bodyPr>
            <a:normAutofit/>
          </a:bodyPr>
          <a:lstStyle/>
          <a:p>
            <a:r>
              <a:rPr lang="ru-RU" sz="9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 .</a:t>
            </a:r>
            <a:endParaRPr lang="ru-RU" sz="9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7391736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2357430"/>
            <a:ext cx="8229600" cy="18288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Черноморский Город Сочи выбран не случайно и на самом деле является жемчужиной его побережья и России.</a:t>
            </a:r>
            <a:endParaRPr lang="ru-RU" sz="24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65724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</a:rPr>
              <a:t>Актуальность темы.</a:t>
            </a:r>
            <a:endParaRPr lang="ru-RU" b="1" i="1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251311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034" y="1714488"/>
            <a:ext cx="8215370" cy="3871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3114668" cy="57150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indent="180340">
              <a:lnSpc>
                <a:spcPct val="115000"/>
              </a:lnSpc>
              <a:spcAft>
                <a:spcPts val="1000"/>
              </a:spcAft>
            </a:pP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/>
            </a:r>
            <a:b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ru-RU" sz="3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Цель работы:</a:t>
            </a:r>
            <a:endParaRPr lang="ru-RU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319807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7676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3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-</a:t>
            </a:r>
            <a:r>
              <a:rPr lang="ru-RU" sz="3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Ознакомиться с особенностями природы города Сочи. </a:t>
            </a:r>
            <a:endParaRPr lang="ru-RU" sz="36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180340" algn="just">
              <a:lnSpc>
                <a:spcPct val="115000"/>
              </a:lnSpc>
              <a:spcAft>
                <a:spcPts val="1000"/>
              </a:spcAft>
            </a:pPr>
            <a:r>
              <a:rPr lang="ru-RU" sz="3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- Расширить кругозор о городе Сочи после строительства  Олимпийского городка.</a:t>
            </a:r>
            <a:endParaRPr lang="ru-RU" sz="36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3143272" cy="64294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indent="180340"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                    </a:t>
            </a:r>
            <a:r>
              <a:rPr lang="ru-RU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latin typeface="Times New Roman"/>
                <a:ea typeface="Calibri"/>
                <a:cs typeface="Times New Roman"/>
              </a:rPr>
              <a:t>Задачи</a:t>
            </a:r>
            <a:r>
              <a:rPr lang="ru-RU" b="1" i="1" dirty="0" smtClean="0">
                <a:effectLst/>
                <a:latin typeface="Times New Roman"/>
                <a:ea typeface="Calibri"/>
                <a:cs typeface="Times New Roman"/>
              </a:rPr>
              <a:t>:</a:t>
            </a:r>
            <a:endParaRPr lang="ru-RU" b="1" i="1" dirty="0"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779238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сочи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571612"/>
            <a:ext cx="8072494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229600" cy="78069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Черноморское побережье</a:t>
            </a:r>
            <a:endParaRPr lang="ru-RU" b="1" i="1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549374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714356"/>
            <a:ext cx="2000264" cy="72179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Рельеф</a:t>
            </a:r>
            <a:endParaRPr lang="ru-RU" b="1" i="1" dirty="0"/>
          </a:p>
        </p:txBody>
      </p:sp>
      <p:pic>
        <p:nvPicPr>
          <p:cNvPr id="5" name="Содержимое 4" descr="соч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524000"/>
            <a:ext cx="6096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05931729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785794"/>
            <a:ext cx="4143404" cy="58580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Горные области</a:t>
            </a:r>
            <a:endParaRPr lang="ru-RU" b="1" i="1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Содержимое 4" descr="normal_IMG_539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8250" y="1590675"/>
            <a:ext cx="6667500" cy="4438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41359851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аиля\Desktop\НПК гео Сочи\Сочи\Сочи№1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8662" y="2214554"/>
            <a:ext cx="6912768" cy="36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2868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Уникальный климат Сочи</a:t>
            </a:r>
            <a:endParaRPr lang="ru-RU" b="1" i="1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361338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419</TotalTime>
  <Words>256</Words>
  <Application>Microsoft Office PowerPoint</Application>
  <PresentationFormat>Экран (4:3)</PresentationFormat>
  <Paragraphs>139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Бумажная</vt:lpstr>
      <vt:lpstr>Слайд 1</vt:lpstr>
      <vt:lpstr>Слайд 2</vt:lpstr>
      <vt:lpstr>Актуальность темы.</vt:lpstr>
      <vt:lpstr> Цель работы:</vt:lpstr>
      <vt:lpstr>                    Задачи:</vt:lpstr>
      <vt:lpstr>Черноморское побережье</vt:lpstr>
      <vt:lpstr>Рельеф</vt:lpstr>
      <vt:lpstr>Горные области</vt:lpstr>
      <vt:lpstr>Уникальный климат Сочи</vt:lpstr>
      <vt:lpstr>Зимний пейзаж</vt:lpstr>
      <vt:lpstr>Уникальная растительность</vt:lpstr>
      <vt:lpstr>Памятники архитектуры</vt:lpstr>
      <vt:lpstr>Кандидаты</vt:lpstr>
      <vt:lpstr>Лидеры голосования</vt:lpstr>
      <vt:lpstr>Олимпиада 2014</vt:lpstr>
      <vt:lpstr>Сочи 2014</vt:lpstr>
      <vt:lpstr>Олимпийское Сочи</vt:lpstr>
      <vt:lpstr>Олимпийское Сочи</vt:lpstr>
      <vt:lpstr>Эмблема Олимпийских игр на памятной монете (25 рублей) 2011</vt:lpstr>
      <vt:lpstr>Талисманы Белый мишка, Зайка и Леопард.</vt:lpstr>
      <vt:lpstr>Образцы медалей</vt:lpstr>
      <vt:lpstr>Общее количество медалей</vt:lpstr>
      <vt:lpstr>Практическая значимость </vt:lpstr>
      <vt:lpstr>Слайд 24</vt:lpstr>
      <vt:lpstr>Спасибо за внимание .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Почему Олимпиада была в Сочи?</dc:title>
  <dc:creator>Наиля</dc:creator>
  <cp:lastModifiedBy>Хамидуллин Ильгиз</cp:lastModifiedBy>
  <cp:revision>44</cp:revision>
  <dcterms:created xsi:type="dcterms:W3CDTF">2014-10-23T17:18:12Z</dcterms:created>
  <dcterms:modified xsi:type="dcterms:W3CDTF">2014-11-06T12:19:56Z</dcterms:modified>
</cp:coreProperties>
</file>