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085AF9-13D9-437B-AFC3-3C09E001FBD7}" type="datetimeFigureOut">
              <a:rPr lang="ru-RU" smtClean="0"/>
              <a:pPr/>
              <a:t>24.02.2010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21B359F-0A6C-4F73-BF9D-000214B8C7D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4286279"/>
          </a:xfrm>
        </p:spPr>
        <p:txBody>
          <a:bodyPr>
            <a:normAutofit/>
          </a:bodyPr>
          <a:lstStyle/>
          <a:p>
            <a:r>
              <a:rPr lang="ru-RU" dirty="0" smtClean="0"/>
              <a:t>ПРАКТИЧЕСКАЯ РАБОТА КАК ФОРМА УЧЕБНОЙ ДЕЯТЕЛЬНОСТИ УЧАЩИХСЯ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Вариант 3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преобладающие глубины Балтийского и Черного морей и укажите, какое из них шельфовое.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глубину пролива, отделяющего от берегов Евразии остров Шри-Ланка. Сделайте вывод, к какому типу островов по происхождению он относится.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преобладающие глубины Берингова моря и объясните, из каких частей состоит его котловина.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преобладающие глубины в центральной части Мексиканского залива. Объясните, в какой части океанического дна находится эта часть залива.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Сравните глубины Тихого океана на широте Южного тропика у западного берега Южной Америки и у восточного берега Австралии. Или: Расскажите об особенностях строения океанических котловин и подводных окраин материков на широте Южного тропика у западного берега Южной Америки и у Восточного берега Австралии.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6 класс</a:t>
            </a:r>
            <a:r>
              <a:rPr lang="ru-RU" dirty="0" smtClean="0"/>
              <a:t>: Необходимо сформировать обобщенный прием определения характеристики географического положения любого объекта.</a:t>
            </a:r>
          </a:p>
          <a:p>
            <a:endParaRPr lang="ru-RU" b="1" dirty="0" smtClean="0"/>
          </a:p>
          <a:p>
            <a:r>
              <a:rPr lang="ru-RU" b="1" dirty="0" smtClean="0"/>
              <a:t>В 7 классе</a:t>
            </a:r>
            <a:r>
              <a:rPr lang="ru-RU" dirty="0" smtClean="0"/>
              <a:t> продолжается формирование умения – определение географического положения территории и отдельных объектов, но работа проводится не только по физической и политической картам, но и по  различным тематическим картам. Кроме того, все больше внимания уделяется не столько описанию географического положения, сколько установлению его следствий.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b="1" dirty="0" smtClean="0"/>
              <a:t>Определение ГП Африки.</a:t>
            </a:r>
          </a:p>
          <a:p>
            <a:pPr lvl="0"/>
            <a:r>
              <a:rPr lang="ru-RU" b="1" dirty="0" smtClean="0"/>
              <a:t>Определение ГП Африки  в системе литосферных плит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При изучении климата материка определить его положение относительно: а) поясов освещенности; б) тепловых поясов; в) климатических поясов, т.е. систематизировать знания о материке.</a:t>
            </a:r>
            <a:endParaRPr lang="ru-RU" dirty="0" smtClean="0"/>
          </a:p>
          <a:p>
            <a:r>
              <a:rPr lang="ru-RU" b="1" dirty="0" smtClean="0"/>
              <a:t>Определение ГП страны в Африке</a:t>
            </a:r>
            <a:r>
              <a:rPr lang="ru-RU" dirty="0" smtClean="0"/>
              <a:t> (Египта, Ливии, Конго, Намибии – на выбор) </a:t>
            </a:r>
            <a:r>
              <a:rPr lang="ru-RU" b="1" dirty="0" smtClean="0"/>
              <a:t>и его влияние на размещение населения и его хозяйственную деятельность.</a:t>
            </a:r>
            <a:endParaRPr lang="ru-RU" dirty="0" smtClean="0"/>
          </a:p>
          <a:p>
            <a:r>
              <a:rPr lang="ru-RU" b="1" dirty="0" smtClean="0"/>
              <a:t>Определите координаты крайних точек Евразии. Что вы можете рассказать о природных условиях Евразии, опираясь на эти знания?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35798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Чтение отраслевых карт и способы картографического изображения.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Если изображенная на карте территория разделена на части по какому-то одному признаку, применяют </a:t>
            </a:r>
            <a:r>
              <a:rPr lang="ru-RU" b="1" i="1" dirty="0" smtClean="0"/>
              <a:t>способ качественного фона.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Приведите пример карты с качественным фоном 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Способ качественного фона часто сочетается  со способом изолиний. Расскажите, как обозначается на картах рельеф? Какие изолинии есть на климатической карте?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Для показа площади распространения картографируемого явления используется </a:t>
            </a:r>
            <a:r>
              <a:rPr lang="ru-RU" b="1" i="1" dirty="0" smtClean="0"/>
              <a:t>способ ареалов.</a:t>
            </a:r>
            <a:r>
              <a:rPr lang="ru-RU" dirty="0" smtClean="0"/>
              <a:t> Ареалы могут быть выделены линией, цветом и показывать четкие границы распространения явления.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Найдите на карте «Топливная промышленность» объекты, показанные способом ареалов.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Ареалы могут перекрываться?</a:t>
            </a:r>
          </a:p>
          <a:p>
            <a:pPr marL="624078" lvl="0" indent="-514350">
              <a:buFont typeface="+mj-lt"/>
              <a:buAutoNum type="arabicPeriod"/>
            </a:pP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Можно показать на одной карте, например, нефтегазоносные и угольные бассейны? Приведите пример нефтегазоносного и угольного бассейнов, территории которых частично совпадают?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Для показа объектов и явлений, размещенных на малых в масштабе карты территориях, используют </a:t>
            </a:r>
            <a:r>
              <a:rPr lang="ru-RU" b="1" i="1" dirty="0" smtClean="0"/>
              <a:t>способ значков.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Приведите примеры использования способа значков на карте «Топливная промышленность». Что показывают значки? 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Приведите примеры использования значков на других картах.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На карте размер значков одинаковый или разный?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Приведите примеры явлений, которые можно изобразить значками разного размера.</a:t>
            </a:r>
          </a:p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r>
              <a:rPr lang="ru-RU" dirty="0" smtClean="0"/>
              <a:t>            Для показа на карте наиболее протяженных объектов используют </a:t>
            </a:r>
            <a:r>
              <a:rPr lang="ru-RU" b="1" i="1" dirty="0" smtClean="0"/>
              <a:t>способ линейных знаков.</a:t>
            </a:r>
            <a:endParaRPr lang="ru-RU" dirty="0" smtClean="0"/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Приведите примеры объектов, которые показаны значками на карте «Топливная промышленность»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 ПРИМЕРНЫЙ ПЛАН ПОДГОТОВКИ  ПРАКТИЧЕСКОЙ  РАБОТЫ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Определение темы работы.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Определение примерного содержания практической работы.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Определить источники знаний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Форма представления результата.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2935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тема работы  -  образовательные задачи – планируемый результат;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примерное содержание работы – имеющийся уровень знаний и умений – наличие необходимых источников информации – наличие у учащихся необходимых умений и навыков работы с этими источниками.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53578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«Практическая работа – это общее название разных по образовательным целям учебных работ по географии </a:t>
            </a:r>
            <a:br>
              <a:rPr lang="ru-RU" dirty="0" smtClean="0"/>
            </a:br>
            <a:r>
              <a:rPr lang="ru-RU" dirty="0" smtClean="0"/>
              <a:t>с обязательным представлением учащимися результатов работы».</a:t>
            </a:r>
            <a:br>
              <a:rPr lang="ru-RU" dirty="0" smtClean="0"/>
            </a:br>
            <a:r>
              <a:rPr lang="ru-RU" dirty="0" smtClean="0"/>
              <a:t>  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уровень познавательной самостоятельности учащихся:</a:t>
            </a:r>
            <a:endParaRPr lang="ru-RU" dirty="0" smtClean="0"/>
          </a:p>
          <a:p>
            <a:pPr lvl="0"/>
            <a:r>
              <a:rPr lang="ru-RU" u="sng" dirty="0" smtClean="0"/>
              <a:t>Репродуктивный,</a:t>
            </a:r>
            <a:r>
              <a:rPr lang="ru-RU" dirty="0" smtClean="0"/>
              <a:t> т.е. предполагающий воспроизведение знаний в знакомой учащимся ситуации или умение ученика действовать по образцу;</a:t>
            </a:r>
          </a:p>
          <a:p>
            <a:pPr lvl="0"/>
            <a:r>
              <a:rPr lang="ru-RU" u="sng" dirty="0" smtClean="0"/>
              <a:t>Частично-поисковый</a:t>
            </a:r>
            <a:r>
              <a:rPr lang="ru-RU" dirty="0" smtClean="0"/>
              <a:t>, т.е. предполагающий умение учащегося осуществить перенос знаний и умений, применить знания при решении задач с несколько измененными условиями;</a:t>
            </a:r>
          </a:p>
          <a:p>
            <a:pPr lvl="0"/>
            <a:r>
              <a:rPr lang="ru-RU" u="sng" dirty="0" smtClean="0"/>
              <a:t>Творческий.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649912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степени познавательной самостоятельности: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частично самостоятельная;</a:t>
            </a:r>
            <a:endParaRPr lang="ru-RU" dirty="0" smtClean="0"/>
          </a:p>
          <a:p>
            <a:r>
              <a:rPr lang="ru-RU" i="1" dirty="0" smtClean="0"/>
              <a:t>самостоятельная.</a:t>
            </a:r>
          </a:p>
          <a:p>
            <a:pPr>
              <a:buFont typeface="Wingdings" pitchFamily="2" charset="2"/>
              <a:buChar char="q"/>
            </a:pPr>
            <a:endParaRPr lang="ru-RU" b="1" i="1" dirty="0" smtClean="0"/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форме</a:t>
            </a:r>
            <a:r>
              <a:rPr lang="ru-RU" dirty="0" smtClean="0"/>
              <a:t> </a:t>
            </a:r>
            <a:r>
              <a:rPr lang="ru-RU" b="1" i="1" dirty="0" smtClean="0"/>
              <a:t>проведения:</a:t>
            </a:r>
          </a:p>
          <a:p>
            <a:pPr lvl="0"/>
            <a:r>
              <a:rPr lang="ru-RU" dirty="0" smtClean="0"/>
              <a:t>Индивидуальные;</a:t>
            </a:r>
          </a:p>
          <a:p>
            <a:pPr lvl="0"/>
            <a:r>
              <a:rPr lang="ru-RU" dirty="0" smtClean="0"/>
              <a:t>Групповые;</a:t>
            </a:r>
          </a:p>
          <a:p>
            <a:pPr lvl="0"/>
            <a:r>
              <a:rPr lang="ru-RU" dirty="0" smtClean="0"/>
              <a:t>Коллективные.</a:t>
            </a:r>
          </a:p>
          <a:p>
            <a:pPr>
              <a:buFont typeface="Wingdings" pitchFamily="2" charset="2"/>
              <a:buChar char="q"/>
            </a:pPr>
            <a:endParaRPr lang="ru-RU" b="1" i="1" dirty="0" smtClean="0"/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месту выполнения:</a:t>
            </a:r>
            <a:endParaRPr lang="ru-RU" dirty="0" smtClean="0"/>
          </a:p>
          <a:p>
            <a:pPr lvl="0"/>
            <a:r>
              <a:rPr lang="ru-RU" dirty="0" smtClean="0"/>
              <a:t>Классные;</a:t>
            </a:r>
          </a:p>
          <a:p>
            <a:pPr lvl="0"/>
            <a:r>
              <a:rPr lang="ru-RU" dirty="0" smtClean="0"/>
              <a:t>Домашние;</a:t>
            </a:r>
          </a:p>
          <a:p>
            <a:pPr lvl="0"/>
            <a:r>
              <a:rPr lang="ru-RU" dirty="0" smtClean="0"/>
              <a:t>На местности.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источнику информации:</a:t>
            </a:r>
            <a:endParaRPr lang="ru-RU" dirty="0" smtClean="0"/>
          </a:p>
          <a:p>
            <a:pPr lvl="0"/>
            <a:r>
              <a:rPr lang="ru-RU" dirty="0" smtClean="0"/>
              <a:t>Без использования источника информации; </a:t>
            </a:r>
          </a:p>
          <a:p>
            <a:pPr lvl="0"/>
            <a:r>
              <a:rPr lang="ru-RU" dirty="0" smtClean="0"/>
              <a:t>На основе одного источника;</a:t>
            </a:r>
          </a:p>
          <a:p>
            <a:pPr lvl="0"/>
            <a:r>
              <a:rPr lang="ru-RU" dirty="0" smtClean="0"/>
              <a:t>На основе нескольких источников.</a:t>
            </a:r>
          </a:p>
          <a:p>
            <a:pPr>
              <a:buFont typeface="Wingdings" pitchFamily="2" charset="2"/>
              <a:buChar char="q"/>
            </a:pPr>
            <a:endParaRPr lang="ru-RU" b="1" i="1" dirty="0" smtClean="0"/>
          </a:p>
          <a:p>
            <a:pPr>
              <a:buFont typeface="Wingdings" pitchFamily="2" charset="2"/>
              <a:buChar char="q"/>
            </a:pPr>
            <a:endParaRPr lang="ru-RU" b="1" i="1" dirty="0" smtClean="0"/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форме представления результата практической работы:</a:t>
            </a:r>
            <a:endParaRPr lang="ru-RU" dirty="0" smtClean="0"/>
          </a:p>
          <a:p>
            <a:pPr lvl="0"/>
            <a:r>
              <a:rPr lang="ru-RU" dirty="0" smtClean="0"/>
              <a:t>Текстовые работы; </a:t>
            </a:r>
          </a:p>
          <a:p>
            <a:pPr lvl="0"/>
            <a:r>
              <a:rPr lang="ru-RU" dirty="0" smtClean="0"/>
              <a:t>Картографические работы;</a:t>
            </a:r>
          </a:p>
          <a:p>
            <a:pPr lvl="0"/>
            <a:r>
              <a:rPr lang="ru-RU" dirty="0" smtClean="0"/>
              <a:t>Графические работы в форме учебных рисунков, схем и т.д.;</a:t>
            </a:r>
          </a:p>
          <a:p>
            <a:pPr lvl="0"/>
            <a:r>
              <a:rPr lang="ru-RU" dirty="0" smtClean="0"/>
              <a:t>Статистические материалы, представленные в форме таблиц, графиков, диаграмм;</a:t>
            </a:r>
          </a:p>
          <a:p>
            <a:pPr lvl="0"/>
            <a:r>
              <a:rPr lang="ru-RU" dirty="0" smtClean="0"/>
              <a:t>Фотографии, видеоматериалы;</a:t>
            </a:r>
          </a:p>
          <a:p>
            <a:r>
              <a:rPr lang="ru-RU" dirty="0" smtClean="0"/>
              <a:t>Мультимедийные продукты.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7223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форме речи:</a:t>
            </a:r>
            <a:endParaRPr lang="ru-RU" dirty="0" smtClean="0"/>
          </a:p>
          <a:p>
            <a:pPr lvl="0"/>
            <a:r>
              <a:rPr lang="ru-RU" dirty="0" smtClean="0"/>
              <a:t>Устные;</a:t>
            </a:r>
          </a:p>
          <a:p>
            <a:pPr lvl="0"/>
            <a:r>
              <a:rPr lang="ru-RU" dirty="0" smtClean="0"/>
              <a:t>Письменные.</a:t>
            </a:r>
          </a:p>
          <a:p>
            <a:pPr>
              <a:buFont typeface="Wingdings" pitchFamily="2" charset="2"/>
              <a:buChar char="q"/>
            </a:pPr>
            <a:endParaRPr lang="ru-RU" b="1" i="1" dirty="0" smtClean="0"/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ведущему способу познавательной деятельности:</a:t>
            </a:r>
            <a:endParaRPr lang="ru-RU" dirty="0" smtClean="0"/>
          </a:p>
          <a:p>
            <a:pPr lvl="0"/>
            <a:r>
              <a:rPr lang="ru-RU" dirty="0" smtClean="0"/>
              <a:t>Изучающее чтение;</a:t>
            </a:r>
          </a:p>
          <a:p>
            <a:pPr lvl="0"/>
            <a:r>
              <a:rPr lang="ru-RU" dirty="0" smtClean="0"/>
              <a:t>Наблюдение;</a:t>
            </a:r>
          </a:p>
          <a:p>
            <a:pPr lvl="0"/>
            <a:r>
              <a:rPr lang="ru-RU" dirty="0" smtClean="0"/>
              <a:t>Описательные, в том числе сравнительные описания;</a:t>
            </a:r>
          </a:p>
          <a:p>
            <a:pPr lvl="0"/>
            <a:r>
              <a:rPr lang="ru-RU" dirty="0" smtClean="0"/>
              <a:t>Аналитическо-синтетические (анализ, характеристика, обобщение, установление связей);</a:t>
            </a:r>
          </a:p>
          <a:p>
            <a:pPr lvl="0"/>
            <a:r>
              <a:rPr lang="ru-RU" dirty="0" smtClean="0"/>
              <a:t>Моделирующие;</a:t>
            </a:r>
          </a:p>
          <a:p>
            <a:pPr lvl="0"/>
            <a:r>
              <a:rPr lang="ru-RU" dirty="0" smtClean="0"/>
              <a:t>Прогностического характера;</a:t>
            </a:r>
          </a:p>
          <a:p>
            <a:pPr lvl="0"/>
            <a:r>
              <a:rPr lang="ru-RU" dirty="0" smtClean="0"/>
              <a:t>Проектирующие;</a:t>
            </a:r>
          </a:p>
          <a:p>
            <a:pPr lvl="0"/>
            <a:r>
              <a:rPr lang="ru-RU" dirty="0" smtClean="0"/>
              <a:t>Комплексные (сочетающие в себе два и более вида деятельности).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/>
              <a:t> 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b="1" i="1" dirty="0" smtClean="0"/>
              <a:t>По цели проведения:</a:t>
            </a:r>
            <a:endParaRPr lang="ru-RU" dirty="0" smtClean="0"/>
          </a:p>
          <a:p>
            <a:pPr lvl="0"/>
            <a:r>
              <a:rPr lang="ru-RU" u="sng" dirty="0" smtClean="0"/>
              <a:t>Обучающие (</a:t>
            </a:r>
            <a:r>
              <a:rPr lang="ru-RU" dirty="0" smtClean="0"/>
              <a:t>тренировочные). Направлены на отработку конкретных предметных  умений, например: определять географические координаты, географическое положение разных объектов; или на получение новых знаний.</a:t>
            </a:r>
          </a:p>
          <a:p>
            <a:pPr lvl="0"/>
            <a:endParaRPr lang="ru-RU" u="sng" dirty="0" smtClean="0"/>
          </a:p>
          <a:p>
            <a:pPr lvl="0"/>
            <a:r>
              <a:rPr lang="ru-RU" u="sng" dirty="0" smtClean="0"/>
              <a:t>Контролирующие (проверочные). </a:t>
            </a:r>
            <a:r>
              <a:rPr lang="ru-RU" dirty="0" smtClean="0"/>
              <a:t>Для контроля за усвоением знаний и умений по предмету в соответствии с базовым уровнем содержания примерных программ по географии.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429375"/>
          </a:xfrm>
        </p:spPr>
        <p:txBody>
          <a:bodyPr>
            <a:normAutofit fontScale="97500"/>
          </a:bodyPr>
          <a:lstStyle/>
          <a:p>
            <a:pPr>
              <a:buNone/>
            </a:pPr>
            <a:r>
              <a:rPr lang="ru-RU" b="1" dirty="0" smtClean="0"/>
              <a:t>Определение по карте глубины Мирового океана и его частей.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Вариант 1.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наибольшую глубину Атлантического океана.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наибольшую глубину вблизи острова Ява в Индийском океане.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Определите, каковы глубины в центральной части Мексиканского залива.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преобладающие глубины Карского моря.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глубину Индийского океана вблизи острова Кергелен.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2865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Вариант 2.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наибольшую глубину Атлантического и Индийского океанов.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наибольшую глубину Индийского океана вблизи острова Ява.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самую глубокую впадину Тихого океана и назовите, где она находится.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Определите преобладающие глубины в центральной части  Мексиканского залива.</a:t>
            </a:r>
          </a:p>
          <a:p>
            <a:pPr marL="624078" lvl="0" indent="-514350">
              <a:buFont typeface="+mj-lt"/>
              <a:buAutoNum type="arabicPeriod"/>
            </a:pPr>
            <a:r>
              <a:rPr lang="ru-RU" dirty="0" smtClean="0"/>
              <a:t>Расскажите, как изменяется глубина Большого  Австралийского залива с севера на юг.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783</Words>
  <Application>Microsoft Office PowerPoint</Application>
  <PresentationFormat>Экран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ПРАКТИЧЕСКАЯ РАБОТА КАК ФОРМА УЧЕБНОЙ ДЕЯТЕЛЬНОСТИ УЧАЩИХСЯ </vt:lpstr>
      <vt:lpstr>«Практическая работа – это общее название разных по образовательным целям учебных работ по географии  с обязательным представлением учащимися результатов работы».     </vt:lpstr>
      <vt:lpstr>Классификация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КАК ФОРМА УЧЕБНОЙ ДЕЯТЕЛЬНОСТИ УЧАЩИХСЯ </dc:title>
  <dc:creator>Алиса</dc:creator>
  <cp:lastModifiedBy>Алиса</cp:lastModifiedBy>
  <cp:revision>10</cp:revision>
  <dcterms:created xsi:type="dcterms:W3CDTF">2010-02-23T14:35:53Z</dcterms:created>
  <dcterms:modified xsi:type="dcterms:W3CDTF">2010-02-24T20:54:56Z</dcterms:modified>
</cp:coreProperties>
</file>