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63" r:id="rId6"/>
    <p:sldId id="259" r:id="rId7"/>
    <p:sldId id="270" r:id="rId8"/>
    <p:sldId id="271" r:id="rId9"/>
    <p:sldId id="272" r:id="rId10"/>
    <p:sldId id="273" r:id="rId11"/>
    <p:sldId id="265" r:id="rId12"/>
    <p:sldId id="274" r:id="rId13"/>
    <p:sldId id="266" r:id="rId14"/>
    <p:sldId id="275" r:id="rId15"/>
    <p:sldId id="267" r:id="rId16"/>
    <p:sldId id="276" r:id="rId17"/>
    <p:sldId id="277" r:id="rId18"/>
    <p:sldId id="260" r:id="rId19"/>
    <p:sldId id="261" r:id="rId20"/>
    <p:sldId id="26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EC95"/>
    <a:srgbClr val="26DE4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06/relationships/legacyDocTextInfo" Target="legacyDocTextInfo.bin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7.bin"/><Relationship Id="rId2" Type="http://schemas.microsoft.com/office/2006/relationships/legacyDiagramText" Target="legacyDiagramText6.bin"/><Relationship Id="rId1" Type="http://schemas.microsoft.com/office/2006/relationships/legacyDiagramText" Target="legacyDiagramText5.bin"/><Relationship Id="rId4" Type="http://schemas.microsoft.com/office/2006/relationships/legacyDiagramText" Target="legacyDiagramText8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4038600" cy="20748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56063"/>
            <a:ext cx="4038600" cy="20748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C28EE-39DF-436B-AB08-C18441362D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EC95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928670"/>
            <a:ext cx="6876256" cy="3580449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	«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Математика — это человеческая деятельность; сравнительная ценность задач и правильный их выбор в математике гораздо более важны, чем способность совершать сложные действия в уме.»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7620" y="4857760"/>
            <a:ext cx="52863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Звонкин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Малыши и математика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Свойство медиан, биссектрис и высот треугольников.</a:t>
            </a:r>
          </a:p>
        </p:txBody>
      </p:sp>
      <p:pic>
        <p:nvPicPr>
          <p:cNvPr id="11267" name="Picture 2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667" y="1844824"/>
            <a:ext cx="3273449" cy="3572128"/>
          </a:xfrm>
          <a:noFill/>
        </p:spPr>
      </p:pic>
      <p:pic>
        <p:nvPicPr>
          <p:cNvPr id="11268" name="Picture 1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635375" y="1246147"/>
            <a:ext cx="4176985" cy="3040110"/>
          </a:xfrm>
          <a:noFill/>
        </p:spPr>
      </p:pic>
      <p:pic>
        <p:nvPicPr>
          <p:cNvPr id="11269" name="Picture 2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356100" y="4144963"/>
            <a:ext cx="4253314" cy="252439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Типы заданий, предлагаемых ученикам в ходе проекта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428868"/>
            <a:ext cx="8229600" cy="416877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практические задачи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прикладного характера;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Практическая работа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839200" cy="2781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1. Построить треугольник по двум данным сторонам и  углу между ними.</a:t>
            </a:r>
          </a:p>
        </p:txBody>
      </p:sp>
      <p:cxnSp>
        <p:nvCxnSpPr>
          <p:cNvPr id="7189" name="AutoShape 21"/>
          <p:cNvCxnSpPr>
            <a:cxnSpLocks noChangeShapeType="1"/>
          </p:cNvCxnSpPr>
          <p:nvPr/>
        </p:nvCxnSpPr>
        <p:spPr bwMode="auto">
          <a:xfrm>
            <a:off x="533400" y="2195513"/>
            <a:ext cx="1905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190" name="AutoShape 22"/>
          <p:cNvCxnSpPr>
            <a:cxnSpLocks noChangeShapeType="1"/>
          </p:cNvCxnSpPr>
          <p:nvPr/>
        </p:nvCxnSpPr>
        <p:spPr bwMode="auto">
          <a:xfrm flipV="1">
            <a:off x="533400" y="1509713"/>
            <a:ext cx="12192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191" name="AutoShape 23"/>
          <p:cNvCxnSpPr>
            <a:cxnSpLocks noChangeShapeType="1"/>
          </p:cNvCxnSpPr>
          <p:nvPr/>
        </p:nvCxnSpPr>
        <p:spPr bwMode="auto">
          <a:xfrm>
            <a:off x="1752600" y="1509713"/>
            <a:ext cx="6858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533400" y="1814513"/>
            <a:ext cx="685800" cy="381000"/>
            <a:chOff x="720" y="2640"/>
            <a:chExt cx="432" cy="240"/>
          </a:xfrm>
        </p:grpSpPr>
        <p:cxnSp>
          <p:nvCxnSpPr>
            <p:cNvPr id="7196" name="AutoShape 28"/>
            <p:cNvCxnSpPr>
              <a:cxnSpLocks noChangeShapeType="1"/>
            </p:cNvCxnSpPr>
            <p:nvPr/>
          </p:nvCxnSpPr>
          <p:spPr bwMode="auto">
            <a:xfrm>
              <a:off x="720" y="2880"/>
              <a:ext cx="43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197" name="AutoShape 29"/>
            <p:cNvCxnSpPr>
              <a:cxnSpLocks noChangeShapeType="1"/>
            </p:cNvCxnSpPr>
            <p:nvPr/>
          </p:nvCxnSpPr>
          <p:spPr bwMode="auto">
            <a:xfrm flipV="1">
              <a:off x="720" y="2640"/>
              <a:ext cx="432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7198" name="Arc 30"/>
            <p:cNvSpPr>
              <a:spLocks/>
            </p:cNvSpPr>
            <p:nvPr/>
          </p:nvSpPr>
          <p:spPr bwMode="auto">
            <a:xfrm>
              <a:off x="960" y="2736"/>
              <a:ext cx="48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2743200" y="1433513"/>
            <a:ext cx="449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2590800" y="1814513"/>
            <a:ext cx="6019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Прикладываем отрезок </a:t>
            </a: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к свободной стороне угла</a:t>
            </a:r>
          </a:p>
        </p:txBody>
      </p:sp>
      <p:sp>
        <p:nvSpPr>
          <p:cNvPr id="7213" name="Rectangle 45"/>
          <p:cNvSpPr>
            <a:spLocks noChangeArrowheads="1"/>
          </p:cNvSpPr>
          <p:nvPr/>
        </p:nvSpPr>
        <p:spPr bwMode="auto">
          <a:xfrm>
            <a:off x="2590800" y="1509713"/>
            <a:ext cx="480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Откладываем заданный угол</a:t>
            </a:r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2590800" y="12192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Берем отрезок </a:t>
            </a: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endParaRPr lang="ru-RU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1279525" y="21558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а</a:t>
            </a: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898525" y="1470025"/>
            <a:ext cx="322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в</a:t>
            </a:r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2590800" y="2119313"/>
            <a:ext cx="563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Соединяем единственно возможным образом </a:t>
            </a:r>
          </a:p>
          <a:p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свободные концы отрезков</a:t>
            </a:r>
          </a:p>
        </p:txBody>
      </p:sp>
      <p:sp>
        <p:nvSpPr>
          <p:cNvPr id="7219" name="AutoShape 51"/>
          <p:cNvSpPr>
            <a:spLocks noChangeArrowheads="1"/>
          </p:cNvSpPr>
          <p:nvPr/>
        </p:nvSpPr>
        <p:spPr bwMode="auto">
          <a:xfrm>
            <a:off x="533400" y="1509713"/>
            <a:ext cx="1905000" cy="685800"/>
          </a:xfrm>
          <a:prstGeom prst="triangle">
            <a:avLst>
              <a:gd name="adj" fmla="val 63917"/>
            </a:avLst>
          </a:prstGeom>
          <a:solidFill>
            <a:srgbClr val="00FF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20" name="Rectangle 52"/>
          <p:cNvSpPr>
            <a:spLocks noChangeArrowheads="1"/>
          </p:cNvSpPr>
          <p:nvPr/>
        </p:nvSpPr>
        <p:spPr bwMode="auto">
          <a:xfrm>
            <a:off x="0" y="2819400"/>
            <a:ext cx="8964488" cy="321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000" b="1" u="sng" dirty="0">
                <a:effectLst/>
                <a:latin typeface="Times New Roman" pitchFamily="18" charset="0"/>
                <a:cs typeface="Times New Roman" pitchFamily="18" charset="0"/>
              </a:rPr>
              <a:t>2. Построить треугольник по данной стороне  и двум углам, прилежащим к ней.</a:t>
            </a:r>
          </a:p>
        </p:txBody>
      </p:sp>
      <p:sp>
        <p:nvSpPr>
          <p:cNvPr id="7222" name="Rectangle 54"/>
          <p:cNvSpPr>
            <a:spLocks noChangeArrowheads="1"/>
          </p:cNvSpPr>
          <p:nvPr/>
        </p:nvSpPr>
        <p:spPr bwMode="auto">
          <a:xfrm>
            <a:off x="2590800" y="3062288"/>
            <a:ext cx="23996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Берем данный отрезок</a:t>
            </a:r>
            <a:endParaRPr lang="ru-RU" b="1" i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223" name="AutoShape 55"/>
          <p:cNvCxnSpPr>
            <a:cxnSpLocks noChangeShapeType="1"/>
          </p:cNvCxnSpPr>
          <p:nvPr/>
        </p:nvCxnSpPr>
        <p:spPr bwMode="auto">
          <a:xfrm>
            <a:off x="609600" y="4343400"/>
            <a:ext cx="1905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224" name="Rectangle 56"/>
          <p:cNvSpPr>
            <a:spLocks noChangeArrowheads="1"/>
          </p:cNvSpPr>
          <p:nvPr/>
        </p:nvSpPr>
        <p:spPr bwMode="auto">
          <a:xfrm>
            <a:off x="2590800" y="3367088"/>
            <a:ext cx="21750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Откладываем угол </a:t>
            </a: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609600" y="3886200"/>
            <a:ext cx="609600" cy="458788"/>
            <a:chOff x="3888" y="3552"/>
            <a:chExt cx="384" cy="289"/>
          </a:xfrm>
        </p:grpSpPr>
        <p:cxnSp>
          <p:nvCxnSpPr>
            <p:cNvPr id="7225" name="AutoShape 57"/>
            <p:cNvCxnSpPr>
              <a:cxnSpLocks noChangeShapeType="1"/>
            </p:cNvCxnSpPr>
            <p:nvPr/>
          </p:nvCxnSpPr>
          <p:spPr bwMode="auto">
            <a:xfrm>
              <a:off x="3888" y="3840"/>
              <a:ext cx="384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226" name="AutoShape 58"/>
            <p:cNvCxnSpPr>
              <a:cxnSpLocks noChangeShapeType="1"/>
            </p:cNvCxnSpPr>
            <p:nvPr/>
          </p:nvCxnSpPr>
          <p:spPr bwMode="auto">
            <a:xfrm flipV="1">
              <a:off x="3888" y="3552"/>
              <a:ext cx="288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7227" name="Arc 59"/>
            <p:cNvSpPr>
              <a:spLocks/>
            </p:cNvSpPr>
            <p:nvPr/>
          </p:nvSpPr>
          <p:spPr bwMode="auto">
            <a:xfrm>
              <a:off x="4032" y="3696"/>
              <a:ext cx="96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229" name="Text Box 61"/>
          <p:cNvSpPr txBox="1">
            <a:spLocks noChangeArrowheads="1"/>
          </p:cNvSpPr>
          <p:nvPr/>
        </p:nvSpPr>
        <p:spPr bwMode="auto">
          <a:xfrm>
            <a:off x="974725" y="3922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7230" name="Rectangle 62"/>
          <p:cNvSpPr>
            <a:spLocks noChangeArrowheads="1"/>
          </p:cNvSpPr>
          <p:nvPr/>
        </p:nvSpPr>
        <p:spPr bwMode="auto">
          <a:xfrm>
            <a:off x="2590800" y="3671888"/>
            <a:ext cx="21750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Откладываем угол </a:t>
            </a: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4" name="Group 72"/>
          <p:cNvGrpSpPr>
            <a:grpSpLocks/>
          </p:cNvGrpSpPr>
          <p:nvPr/>
        </p:nvGrpSpPr>
        <p:grpSpPr bwMode="auto">
          <a:xfrm>
            <a:off x="1905000" y="3884613"/>
            <a:ext cx="609600" cy="458787"/>
            <a:chOff x="3552" y="3600"/>
            <a:chExt cx="384" cy="289"/>
          </a:xfrm>
        </p:grpSpPr>
        <p:cxnSp>
          <p:nvCxnSpPr>
            <p:cNvPr id="7236" name="AutoShape 68"/>
            <p:cNvCxnSpPr>
              <a:cxnSpLocks noChangeShapeType="1"/>
            </p:cNvCxnSpPr>
            <p:nvPr/>
          </p:nvCxnSpPr>
          <p:spPr bwMode="auto">
            <a:xfrm flipH="1" flipV="1">
              <a:off x="3696" y="3600"/>
              <a:ext cx="24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237" name="AutoShape 69"/>
            <p:cNvCxnSpPr>
              <a:cxnSpLocks noChangeShapeType="1"/>
            </p:cNvCxnSpPr>
            <p:nvPr/>
          </p:nvCxnSpPr>
          <p:spPr bwMode="auto">
            <a:xfrm>
              <a:off x="3552" y="3888"/>
              <a:ext cx="384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7239" name="Arc 71"/>
            <p:cNvSpPr>
              <a:spLocks/>
            </p:cNvSpPr>
            <p:nvPr/>
          </p:nvSpPr>
          <p:spPr bwMode="auto">
            <a:xfrm flipH="1">
              <a:off x="3696" y="3696"/>
              <a:ext cx="96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241" name="Text Box 73"/>
          <p:cNvSpPr txBox="1">
            <a:spLocks noChangeArrowheads="1"/>
          </p:cNvSpPr>
          <p:nvPr/>
        </p:nvSpPr>
        <p:spPr bwMode="auto">
          <a:xfrm>
            <a:off x="1889125" y="3922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7242" name="Rectangle 74"/>
          <p:cNvSpPr>
            <a:spLocks noChangeArrowheads="1"/>
          </p:cNvSpPr>
          <p:nvPr/>
        </p:nvSpPr>
        <p:spPr bwMode="auto">
          <a:xfrm>
            <a:off x="2590800" y="3976688"/>
            <a:ext cx="49265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Продлим полупрямые, исходящие из углов </a:t>
            </a: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7243" name="AutoShape 75"/>
          <p:cNvCxnSpPr>
            <a:cxnSpLocks noChangeShapeType="1"/>
          </p:cNvCxnSpPr>
          <p:nvPr/>
        </p:nvCxnSpPr>
        <p:spPr bwMode="auto">
          <a:xfrm flipH="1" flipV="1">
            <a:off x="1524000" y="3124200"/>
            <a:ext cx="99060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244" name="AutoShape 76"/>
          <p:cNvCxnSpPr>
            <a:cxnSpLocks noChangeShapeType="1"/>
          </p:cNvCxnSpPr>
          <p:nvPr/>
        </p:nvCxnSpPr>
        <p:spPr bwMode="auto">
          <a:xfrm flipH="1">
            <a:off x="609600" y="3124200"/>
            <a:ext cx="1219200" cy="1220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245" name="AutoShape 77"/>
          <p:cNvSpPr>
            <a:spLocks noChangeArrowheads="1"/>
          </p:cNvSpPr>
          <p:nvPr/>
        </p:nvSpPr>
        <p:spPr bwMode="auto">
          <a:xfrm>
            <a:off x="609600" y="3276600"/>
            <a:ext cx="1905000" cy="1066800"/>
          </a:xfrm>
          <a:prstGeom prst="triangle">
            <a:avLst>
              <a:gd name="adj" fmla="val 55000"/>
            </a:avLst>
          </a:prstGeom>
          <a:solidFill>
            <a:srgbClr val="00FF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46" name="Rectangle 78"/>
          <p:cNvSpPr>
            <a:spLocks noChangeArrowheads="1"/>
          </p:cNvSpPr>
          <p:nvPr/>
        </p:nvSpPr>
        <p:spPr bwMode="auto">
          <a:xfrm>
            <a:off x="381000" y="4572000"/>
            <a:ext cx="822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000" b="1" u="sng" dirty="0">
                <a:effectLst/>
                <a:latin typeface="Times New Roman" pitchFamily="18" charset="0"/>
                <a:cs typeface="Times New Roman" pitchFamily="18" charset="0"/>
              </a:rPr>
              <a:t>3. Построить треугольник по трем данным сторонам.</a:t>
            </a:r>
          </a:p>
        </p:txBody>
      </p:sp>
      <p:sp>
        <p:nvSpPr>
          <p:cNvPr id="7247" name="Rectangle 79"/>
          <p:cNvSpPr>
            <a:spLocks noChangeArrowheads="1"/>
          </p:cNvSpPr>
          <p:nvPr/>
        </p:nvSpPr>
        <p:spPr bwMode="auto">
          <a:xfrm>
            <a:off x="2590800" y="4814888"/>
            <a:ext cx="2286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Берем отрезок </a:t>
            </a: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cxnSp>
        <p:nvCxnSpPr>
          <p:cNvPr id="7248" name="AutoShape 80"/>
          <p:cNvCxnSpPr>
            <a:cxnSpLocks noChangeShapeType="1"/>
          </p:cNvCxnSpPr>
          <p:nvPr/>
        </p:nvCxnSpPr>
        <p:spPr bwMode="auto">
          <a:xfrm>
            <a:off x="457200" y="6477000"/>
            <a:ext cx="1981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249" name="Rectangle 81"/>
          <p:cNvSpPr>
            <a:spLocks noChangeArrowheads="1"/>
          </p:cNvSpPr>
          <p:nvPr/>
        </p:nvSpPr>
        <p:spPr bwMode="auto">
          <a:xfrm>
            <a:off x="2590800" y="5119688"/>
            <a:ext cx="6324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Откладываем от одного конца отрезка расстояние </a:t>
            </a: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</a:p>
        </p:txBody>
      </p:sp>
      <p:sp>
        <p:nvSpPr>
          <p:cNvPr id="7250" name="Arc 82"/>
          <p:cNvSpPr>
            <a:spLocks/>
          </p:cNvSpPr>
          <p:nvPr/>
        </p:nvSpPr>
        <p:spPr bwMode="auto">
          <a:xfrm>
            <a:off x="1066800" y="5029200"/>
            <a:ext cx="457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51" name="Rectangle 83"/>
          <p:cNvSpPr>
            <a:spLocks noChangeArrowheads="1"/>
          </p:cNvSpPr>
          <p:nvPr/>
        </p:nvSpPr>
        <p:spPr bwMode="auto">
          <a:xfrm>
            <a:off x="2590800" y="5424488"/>
            <a:ext cx="6324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Откладываем от другого конца отрезка расстояние </a:t>
            </a: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 </a:t>
            </a:r>
          </a:p>
        </p:txBody>
      </p:sp>
      <p:sp>
        <p:nvSpPr>
          <p:cNvPr id="7252" name="Arc 84"/>
          <p:cNvSpPr>
            <a:spLocks/>
          </p:cNvSpPr>
          <p:nvPr/>
        </p:nvSpPr>
        <p:spPr bwMode="auto">
          <a:xfrm rot="16200000">
            <a:off x="1333500" y="5143500"/>
            <a:ext cx="457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53" name="Rectangle 85"/>
          <p:cNvSpPr>
            <a:spLocks noChangeArrowheads="1"/>
          </p:cNvSpPr>
          <p:nvPr/>
        </p:nvSpPr>
        <p:spPr bwMode="auto">
          <a:xfrm>
            <a:off x="2590800" y="5729288"/>
            <a:ext cx="632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Точку пересечения соединяем отрезками </a:t>
            </a: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концами отрезка </a:t>
            </a: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7254" name="Text Box 86"/>
          <p:cNvSpPr txBox="1">
            <a:spLocks noChangeArrowheads="1"/>
          </p:cNvSpPr>
          <p:nvPr/>
        </p:nvSpPr>
        <p:spPr bwMode="auto">
          <a:xfrm>
            <a:off x="1279525" y="6437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а</a:t>
            </a:r>
          </a:p>
        </p:txBody>
      </p:sp>
      <p:cxnSp>
        <p:nvCxnSpPr>
          <p:cNvPr id="7255" name="AutoShape 87"/>
          <p:cNvCxnSpPr>
            <a:cxnSpLocks noChangeShapeType="1"/>
          </p:cNvCxnSpPr>
          <p:nvPr/>
        </p:nvCxnSpPr>
        <p:spPr bwMode="auto">
          <a:xfrm flipV="1">
            <a:off x="457200" y="5334000"/>
            <a:ext cx="990600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256" name="AutoShape 88"/>
          <p:cNvCxnSpPr>
            <a:cxnSpLocks noChangeShapeType="1"/>
          </p:cNvCxnSpPr>
          <p:nvPr/>
        </p:nvCxnSpPr>
        <p:spPr bwMode="auto">
          <a:xfrm>
            <a:off x="1447800" y="5334000"/>
            <a:ext cx="990600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257" name="Text Box 89"/>
          <p:cNvSpPr txBox="1">
            <a:spLocks noChangeArrowheads="1"/>
          </p:cNvSpPr>
          <p:nvPr/>
        </p:nvSpPr>
        <p:spPr bwMode="auto">
          <a:xfrm>
            <a:off x="593725" y="5522913"/>
            <a:ext cx="322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в</a:t>
            </a:r>
          </a:p>
        </p:txBody>
      </p:sp>
      <p:sp>
        <p:nvSpPr>
          <p:cNvPr id="7258" name="Text Box 90"/>
          <p:cNvSpPr txBox="1">
            <a:spLocks noChangeArrowheads="1"/>
          </p:cNvSpPr>
          <p:nvPr/>
        </p:nvSpPr>
        <p:spPr bwMode="auto">
          <a:xfrm>
            <a:off x="1965325" y="5522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с</a:t>
            </a:r>
          </a:p>
        </p:txBody>
      </p:sp>
      <p:sp>
        <p:nvSpPr>
          <p:cNvPr id="7259" name="AutoShape 91"/>
          <p:cNvSpPr>
            <a:spLocks noChangeArrowheads="1"/>
          </p:cNvSpPr>
          <p:nvPr/>
        </p:nvSpPr>
        <p:spPr bwMode="auto">
          <a:xfrm>
            <a:off x="457200" y="5334000"/>
            <a:ext cx="1981200" cy="1143000"/>
          </a:xfrm>
          <a:prstGeom prst="triangle">
            <a:avLst>
              <a:gd name="adj" fmla="val 50000"/>
            </a:avLst>
          </a:prstGeom>
          <a:solidFill>
            <a:srgbClr val="00FF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000"/>
                            </p:stCondLst>
                            <p:childTnLst>
                              <p:par>
                                <p:cTn id="41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500"/>
                            </p:stCondLst>
                            <p:childTnLst>
                              <p:par>
                                <p:cTn id="72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4000"/>
                            </p:stCondLst>
                            <p:childTnLst>
                              <p:par>
                                <p:cTn id="83" presetID="17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500"/>
                            </p:stCondLst>
                            <p:childTnLst>
                              <p:par>
                                <p:cTn id="9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6000"/>
                            </p:stCondLst>
                            <p:childTnLst>
                              <p:par>
                                <p:cTn id="9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6500"/>
                            </p:stCondLst>
                            <p:childTnLst>
                              <p:par>
                                <p:cTn id="120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9500"/>
                            </p:stCondLst>
                            <p:childTnLst>
                              <p:par>
                                <p:cTn id="128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6" presetID="1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7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7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6500"/>
                            </p:stCondLst>
                            <p:childTnLst>
                              <p:par>
                                <p:cTn id="156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7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4" grpId="0" autoUpdateAnimBg="0"/>
      <p:bldP spid="7213" grpId="0" autoUpdateAnimBg="0"/>
      <p:bldP spid="7214" grpId="0" autoUpdateAnimBg="0"/>
      <p:bldP spid="7215" grpId="0" autoUpdateAnimBg="0"/>
      <p:bldP spid="7216" grpId="0" autoUpdateAnimBg="0"/>
      <p:bldP spid="7218" grpId="0" autoUpdateAnimBg="0"/>
      <p:bldP spid="7219" grpId="0" animBg="1"/>
      <p:bldP spid="7220" grpId="0" autoUpdateAnimBg="0"/>
      <p:bldP spid="7222" grpId="0" autoUpdateAnimBg="0"/>
      <p:bldP spid="7224" grpId="0" autoUpdateAnimBg="0"/>
      <p:bldP spid="7229" grpId="0" autoUpdateAnimBg="0"/>
      <p:bldP spid="7230" grpId="0" autoUpdateAnimBg="0"/>
      <p:bldP spid="7241" grpId="0" autoUpdateAnimBg="0"/>
      <p:bldP spid="7242" grpId="0" autoUpdateAnimBg="0"/>
      <p:bldP spid="7245" grpId="0" animBg="1"/>
      <p:bldP spid="7246" grpId="0" autoUpdateAnimBg="0"/>
      <p:bldP spid="7247" grpId="0" autoUpdateAnimBg="0"/>
      <p:bldP spid="7249" grpId="0" autoUpdateAnimBg="0"/>
      <p:bldP spid="7250" grpId="0" animBg="1"/>
      <p:bldP spid="7251" grpId="0" autoUpdateAnimBg="0"/>
      <p:bldP spid="7252" grpId="0" animBg="1"/>
      <p:bldP spid="7253" grpId="0" autoUpdateAnimBg="0"/>
      <p:bldP spid="7254" grpId="0" autoUpdateAnimBg="0"/>
      <p:bldP spid="7257" grpId="0" autoUpdateAnimBg="0"/>
      <p:bldP spid="7258" grpId="0" autoUpdateAnimBg="0"/>
      <p:bldP spid="725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Типы заданий, предлагаемых ученикам в ходе проекта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проблемные вопросы, ориентированные на формирование умений выдвигать гипотезы, объяснять факты, обосновывать выводы;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17" name="Group 125"/>
          <p:cNvGraphicFramePr>
            <a:graphicFrameLocks noGrp="1"/>
          </p:cNvGraphicFramePr>
          <p:nvPr/>
        </p:nvGraphicFramePr>
        <p:xfrm>
          <a:off x="457200" y="2057400"/>
          <a:ext cx="8382000" cy="4224846"/>
        </p:xfrm>
        <a:graphic>
          <a:graphicData uri="http://schemas.openxmlformats.org/drawingml/2006/table">
            <a:tbl>
              <a:tblPr/>
              <a:tblGrid>
                <a:gridCol w="627063"/>
                <a:gridCol w="3328987"/>
                <a:gridCol w="1530350"/>
                <a:gridCol w="28956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Признаки равенства треугольников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Условие (дано)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Доказательство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9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Если две стороны и угол между ними одного треугольника соответственно равны двум сторонам и углу между ними другого треугольника, то такие треугольники равны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АС=А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АВ=А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Угол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углу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двум сторонам и углу между ними.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Если сторона и два угла, прилежащие к ней одного треугольника, соответственно равны стороне и двум углам, прилежащим к ней, другого треугольника, то такие треугольники равны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АС=А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Угол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углу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Угол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углу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стороне и двум углам, прилежащим к ней.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Если три стороны одного треугольника соответственно равны трем сторонам другого треугольника, то такие треугольники равны.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АС=А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АВ=А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ВС=В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трем сторонам.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304" name="AutoShape 112"/>
          <p:cNvSpPr>
            <a:spLocks noChangeArrowheads="1"/>
          </p:cNvSpPr>
          <p:nvPr/>
        </p:nvSpPr>
        <p:spPr bwMode="auto">
          <a:xfrm>
            <a:off x="1447800" y="381000"/>
            <a:ext cx="1295400" cy="1143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306" name="Text Box 114"/>
          <p:cNvSpPr txBox="1">
            <a:spLocks noChangeArrowheads="1"/>
          </p:cNvSpPr>
          <p:nvPr/>
        </p:nvSpPr>
        <p:spPr bwMode="auto">
          <a:xfrm>
            <a:off x="593725" y="417513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effectLst/>
              </a:rPr>
              <a:t>Рис.</a:t>
            </a:r>
          </a:p>
        </p:txBody>
      </p:sp>
      <p:sp>
        <p:nvSpPr>
          <p:cNvPr id="8307" name="Text Box 115"/>
          <p:cNvSpPr txBox="1">
            <a:spLocks noChangeArrowheads="1"/>
          </p:cNvSpPr>
          <p:nvPr/>
        </p:nvSpPr>
        <p:spPr bwMode="auto">
          <a:xfrm>
            <a:off x="5013325" y="417513"/>
            <a:ext cx="3786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Доказать: </a:t>
            </a:r>
            <a:r>
              <a:rPr lang="ru-RU" dirty="0" err="1">
                <a:effectLst/>
                <a:latin typeface="Times New Roman" pitchFamily="18" charset="0"/>
                <a:cs typeface="Times New Roman" pitchFamily="18" charset="0"/>
              </a:rPr>
              <a:t>тр-к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 АВС = </a:t>
            </a:r>
            <a:r>
              <a:rPr lang="ru-RU" dirty="0" err="1">
                <a:effectLst/>
                <a:latin typeface="Times New Roman" pitchFamily="18" charset="0"/>
                <a:cs typeface="Times New Roman" pitchFamily="18" charset="0"/>
              </a:rPr>
              <a:t>тр-ку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ru-RU" sz="1200" dirty="0"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200" dirty="0"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200" dirty="0">
                <a:effectLst/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8308" name="Text Box 116"/>
          <p:cNvSpPr txBox="1">
            <a:spLocks noChangeArrowheads="1"/>
          </p:cNvSpPr>
          <p:nvPr/>
        </p:nvSpPr>
        <p:spPr bwMode="auto">
          <a:xfrm>
            <a:off x="1600200" y="2286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effectLst/>
              </a:rPr>
              <a:t>В</a:t>
            </a:r>
          </a:p>
        </p:txBody>
      </p:sp>
      <p:sp>
        <p:nvSpPr>
          <p:cNvPr id="8309" name="Text Box 117"/>
          <p:cNvSpPr txBox="1">
            <a:spLocks noChangeArrowheads="1"/>
          </p:cNvSpPr>
          <p:nvPr/>
        </p:nvSpPr>
        <p:spPr bwMode="auto">
          <a:xfrm>
            <a:off x="1143000" y="15240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effectLst/>
              </a:rPr>
              <a:t>А</a:t>
            </a:r>
          </a:p>
        </p:txBody>
      </p:sp>
      <p:sp>
        <p:nvSpPr>
          <p:cNvPr id="8310" name="Text Box 118"/>
          <p:cNvSpPr txBox="1">
            <a:spLocks noChangeArrowheads="1"/>
          </p:cNvSpPr>
          <p:nvPr/>
        </p:nvSpPr>
        <p:spPr bwMode="auto">
          <a:xfrm>
            <a:off x="2590800" y="15240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effectLst/>
              </a:rPr>
              <a:t>С</a:t>
            </a:r>
          </a:p>
        </p:txBody>
      </p:sp>
      <p:sp>
        <p:nvSpPr>
          <p:cNvPr id="8311" name="AutoShape 119"/>
          <p:cNvSpPr>
            <a:spLocks noChangeArrowheads="1"/>
          </p:cNvSpPr>
          <p:nvPr/>
        </p:nvSpPr>
        <p:spPr bwMode="auto">
          <a:xfrm>
            <a:off x="3384550" y="381000"/>
            <a:ext cx="1295400" cy="1143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312" name="Text Box 120"/>
          <p:cNvSpPr txBox="1">
            <a:spLocks noChangeArrowheads="1"/>
          </p:cNvSpPr>
          <p:nvPr/>
        </p:nvSpPr>
        <p:spPr bwMode="auto">
          <a:xfrm>
            <a:off x="3581400" y="228600"/>
            <a:ext cx="420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effectLst/>
              </a:rPr>
              <a:t>В</a:t>
            </a:r>
            <a:r>
              <a:rPr lang="ru-RU" sz="1200">
                <a:effectLst/>
              </a:rPr>
              <a:t>1</a:t>
            </a:r>
            <a:endParaRPr lang="ru-RU">
              <a:effectLst/>
            </a:endParaRPr>
          </a:p>
        </p:txBody>
      </p:sp>
      <p:sp>
        <p:nvSpPr>
          <p:cNvPr id="8313" name="Text Box 121"/>
          <p:cNvSpPr txBox="1">
            <a:spLocks noChangeArrowheads="1"/>
          </p:cNvSpPr>
          <p:nvPr/>
        </p:nvSpPr>
        <p:spPr bwMode="auto">
          <a:xfrm>
            <a:off x="3079750" y="1524000"/>
            <a:ext cx="420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effectLst/>
              </a:rPr>
              <a:t>А</a:t>
            </a:r>
            <a:r>
              <a:rPr lang="ru-RU" sz="1200">
                <a:effectLst/>
              </a:rPr>
              <a:t>1</a:t>
            </a:r>
            <a:endParaRPr lang="ru-RU">
              <a:effectLst/>
            </a:endParaRPr>
          </a:p>
        </p:txBody>
      </p:sp>
      <p:sp>
        <p:nvSpPr>
          <p:cNvPr id="8314" name="Text Box 122"/>
          <p:cNvSpPr txBox="1">
            <a:spLocks noChangeArrowheads="1"/>
          </p:cNvSpPr>
          <p:nvPr/>
        </p:nvSpPr>
        <p:spPr bwMode="auto">
          <a:xfrm>
            <a:off x="4527550" y="1524000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effectLst/>
              </a:rPr>
              <a:t>С</a:t>
            </a:r>
            <a:r>
              <a:rPr lang="ru-RU" sz="1200">
                <a:effectLst/>
              </a:rPr>
              <a:t>1</a:t>
            </a:r>
            <a:endParaRPr lang="ru-RU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Типы заданий, предлагаемых ученикам в ходе проекта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теоретические задания на поиск и конспектирование информации, ее анализ, обобщение и т.п.;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 - совокупность заданий на использование общих для них теоретических сведений.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4414" y="0"/>
            <a:ext cx="6653234" cy="3286132"/>
          </a:xfrm>
        </p:spPr>
        <p:txBody>
          <a:bodyPr/>
          <a:lstStyle/>
          <a:p>
            <a:pPr algn="ctr"/>
            <a:r>
              <a:rPr lang="ru-RU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Треугольники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 flipV="1">
            <a:off x="990600" y="5715000"/>
            <a:ext cx="7620000" cy="762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endParaRPr lang="ru-RU" sz="800"/>
          </a:p>
        </p:txBody>
      </p:sp>
      <p:cxnSp>
        <p:nvCxnSpPr>
          <p:cNvPr id="24580" name="AutoShape 4"/>
          <p:cNvCxnSpPr>
            <a:cxnSpLocks noChangeShapeType="1"/>
            <a:stCxn id="24578" idx="0"/>
            <a:endCxn id="24578" idx="0"/>
          </p:cNvCxnSpPr>
          <p:nvPr/>
        </p:nvCxnSpPr>
        <p:spPr bwMode="auto">
          <a:xfrm rot="5400000" flipH="1" flipV="1">
            <a:off x="4541031" y="0"/>
            <a:ext cx="158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4214810" y="1785926"/>
            <a:ext cx="685800" cy="914400"/>
          </a:xfrm>
          <a:prstGeom prst="down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4582" name="Organization Chart 6"/>
          <p:cNvGraphicFramePr>
            <a:graphicFrameLocks/>
          </p:cNvGraphicFramePr>
          <p:nvPr/>
        </p:nvGraphicFramePr>
        <p:xfrm>
          <a:off x="0" y="2780928"/>
          <a:ext cx="9144000" cy="3312368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8662" y="0"/>
            <a:ext cx="7296176" cy="2214578"/>
          </a:xfrm>
        </p:spPr>
        <p:txBody>
          <a:bodyPr/>
          <a:lstStyle/>
          <a:p>
            <a:pPr algn="ctr"/>
            <a:r>
              <a:rPr lang="ru-RU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Треугольники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 flipV="1">
            <a:off x="990600" y="5715000"/>
            <a:ext cx="7620000" cy="762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endParaRPr lang="ru-RU" sz="800" dirty="0"/>
          </a:p>
        </p:txBody>
      </p:sp>
      <p:cxnSp>
        <p:nvCxnSpPr>
          <p:cNvPr id="22532" name="AutoShape 4"/>
          <p:cNvCxnSpPr>
            <a:cxnSpLocks noChangeShapeType="1"/>
            <a:stCxn id="22530" idx="0"/>
            <a:endCxn id="22530" idx="0"/>
          </p:cNvCxnSpPr>
          <p:nvPr/>
        </p:nvCxnSpPr>
        <p:spPr bwMode="auto">
          <a:xfrm rot="5400000" flipH="1" flipV="1">
            <a:off x="4576750" y="0"/>
            <a:ext cx="158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4143372" y="1571612"/>
            <a:ext cx="685800" cy="914400"/>
          </a:xfrm>
          <a:prstGeom prst="down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2534" name="Organization Chart 6"/>
          <p:cNvGraphicFramePr>
            <a:graphicFrameLocks/>
          </p:cNvGraphicFramePr>
          <p:nvPr/>
        </p:nvGraphicFramePr>
        <p:xfrm>
          <a:off x="214282" y="3000372"/>
          <a:ext cx="8715436" cy="2590800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Все задания разделены на блоки по темам: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 Треугольник. Основные понятия и элементы.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Признаки равенства треугольников.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 Равнобедренный треугольник.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4. Прямоугольный треугольник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Основные этапы организации проектной деятельности учащихся: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71678"/>
            <a:ext cx="8329642" cy="4500594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к выполнению проекта (формирование групп, выдача заданий).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Планирование работы (распределение обязанностей, определение времени индивидуальной работы).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Исследование (учащиеся осуществляют поиск, отбор и анализ нужной информации; экспериментируют, находят пути решения возникающих проблем, открывают новые для себя знания по теме «Треугольники»; учитель корректирует ход выполнения работы).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928670"/>
            <a:ext cx="6823070" cy="394049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Что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означает владение математикой? Это есть умение решать задачи, причем не только стандартные, но и требующие известной независимости мышления, здравого смысла, оригинальности, изобретательности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428992" y="5143512"/>
            <a:ext cx="5715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Л. Пойа.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Математическое открытие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500063" y="785813"/>
            <a:ext cx="8229600" cy="4525962"/>
          </a:xfrm>
        </p:spPr>
        <p:txBody>
          <a:bodyPr>
            <a:normAutofit fontScale="925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Обобщение результатов (учащиеся обобщают полученную информацию, формулируют выводы и оформляют материал для групповой презентации).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Презентация (итоговый отчет каждой группы осуществляется в конце учебного года, учащиеся представляют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»).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результатов проектной деятельности и подведение итогов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85813" y="1500188"/>
            <a:ext cx="7772400" cy="45196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 </a:t>
            </a:r>
            <a:r>
              <a:rPr lang="ru-RU" b="1" dirty="0" smtClean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пути ведут к знанию: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Путь подражания –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b="1" dirty="0" smtClean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путь самый легкий,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Путь размышления –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b="1" dirty="0" smtClean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путь самый благородный,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Путь опыта –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это путь самый </a:t>
            </a:r>
            <a:r>
              <a:rPr lang="ru-RU" b="1" dirty="0" smtClean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горький.</a:t>
            </a:r>
            <a:endParaRPr lang="ru-RU" b="1" dirty="0" smtClean="0">
              <a:solidFill>
                <a:schemeClr val="accent5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0"/>
            <a:ext cx="8064896" cy="6381328"/>
          </a:xfrm>
        </p:spPr>
        <p:txBody>
          <a:bodyPr>
            <a:normAutofit/>
          </a:bodyPr>
          <a:lstStyle/>
          <a:p>
            <a:pPr indent="557213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55721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методе проектов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наиболее привлекательным  является то, что в процессе работы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школьников: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появляется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возможность осуществления приблизительных, «прикидочных» действий, не оцениваемых немедленно строгим контролером – учителем;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зарождаются основы системного мышления;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476672"/>
            <a:ext cx="7560840" cy="612068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algn="just"/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формируются навыки выдвижения гипотез, формирования проблем, поиска аргументов;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развиваются творческие способности, воображение, фантазия;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воспитываются целеустремленность и организованность, расчетливость и предприимчивость, способность ориентироваться в ситуации неопределенности.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3116"/>
            <a:ext cx="8329642" cy="3983047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практические задания (измерения, черчения с помощью чертежных инструментов, разрезания, сгибания, рисования и др.)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1" y="285728"/>
            <a:ext cx="734481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Типы заданий, предлагаемых ученикам в ходе проекта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Медиана треугольника</a:t>
            </a:r>
          </a:p>
        </p:txBody>
      </p:sp>
      <p:pic>
        <p:nvPicPr>
          <p:cNvPr id="8195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1520" y="1916832"/>
            <a:ext cx="4176464" cy="3960439"/>
          </a:xfrm>
          <a:noFill/>
        </p:spPr>
      </p:pic>
      <p:sp>
        <p:nvSpPr>
          <p:cNvPr id="8196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648200" y="1484784"/>
            <a:ext cx="4038600" cy="4515984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Отрезок соединяющий вершину треугольника с серединой противоположной стороны, называется медианой треугольника. </a:t>
            </a:r>
          </a:p>
          <a:p>
            <a:pPr eaLnBrk="1" hangingPunct="1"/>
            <a:endParaRPr lang="ru-RU" sz="2400" dirty="0" smtClean="0"/>
          </a:p>
          <a:p>
            <a:pPr eaLnBrk="1" hangingPunct="1"/>
            <a:endParaRPr lang="ru-RU" sz="2400" dirty="0" smtClean="0"/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Любой треугольник имеет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три медианы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Высота треугольника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572000" y="1773238"/>
            <a:ext cx="4038600" cy="4302125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Перпендикуляр проведенный из вершины треугольника к прямой, содержащей противоположную. Сторону, называется высотой треугольника</a:t>
            </a:r>
          </a:p>
          <a:p>
            <a:pPr eaLnBrk="1" hangingPunct="1">
              <a:buFont typeface="Wingdings" pitchFamily="2" charset="2"/>
              <a:buChar char="§"/>
            </a:pPr>
            <a:endParaRPr lang="ru-RU" sz="24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Любой треугольник имеет три высоты</a:t>
            </a:r>
          </a:p>
        </p:txBody>
      </p:sp>
      <p:pic>
        <p:nvPicPr>
          <p:cNvPr id="9220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1979" y="1772816"/>
            <a:ext cx="4228453" cy="4176464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Биссектриса треугольника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Отрезок биссектрисы угла треугольника, соединяющий вершину треугольника с точкой противоположной стороны, называется биссектрисой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треугольника</a:t>
            </a:r>
          </a:p>
          <a:p>
            <a:pPr eaLnBrk="1" hangingPunct="1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Любой треугольник имеет три биссектрисы</a:t>
            </a:r>
          </a:p>
          <a:p>
            <a:pPr eaLnBrk="1" hangingPunct="1"/>
            <a:endParaRPr lang="ru-RU" sz="2400" dirty="0" smtClean="0"/>
          </a:p>
        </p:txBody>
      </p:sp>
      <p:pic>
        <p:nvPicPr>
          <p:cNvPr id="10244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5136" y="2420888"/>
            <a:ext cx="5178916" cy="324036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707</Words>
  <Application>Microsoft Office PowerPoint</Application>
  <PresentationFormat>Экран (4:3)</PresentationFormat>
  <Paragraphs>124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«Математика — это человеческая деятельность; сравнительная ценность задач и правильный их выбор в математике гораздо более важны, чем способность совершать сложные действия в уме.»</vt:lpstr>
      <vt:lpstr>Слайд 2</vt:lpstr>
      <vt:lpstr>Слайд 3</vt:lpstr>
      <vt:lpstr>Слайд 4</vt:lpstr>
      <vt:lpstr>Слайд 5</vt:lpstr>
      <vt:lpstr>Слайд 6</vt:lpstr>
      <vt:lpstr>Медиана треугольника</vt:lpstr>
      <vt:lpstr>Высота треугольника</vt:lpstr>
      <vt:lpstr>Биссектриса треугольника</vt:lpstr>
      <vt:lpstr>Свойство медиан, биссектрис и высот треугольников.</vt:lpstr>
      <vt:lpstr>Типы заданий, предлагаемых ученикам в ходе проекта:</vt:lpstr>
      <vt:lpstr>Практическая работа</vt:lpstr>
      <vt:lpstr>Типы заданий, предлагаемых ученикам в ходе проекта:</vt:lpstr>
      <vt:lpstr>Слайд 14</vt:lpstr>
      <vt:lpstr>Типы заданий, предлагаемых ученикам в ходе проекта:</vt:lpstr>
      <vt:lpstr>Треугольники </vt:lpstr>
      <vt:lpstr>Треугольники </vt:lpstr>
      <vt:lpstr>Слайд 18</vt:lpstr>
      <vt:lpstr>Основные этапы организации проектной деятельности учащихся: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— это человеческая деятельность; сравнительная ценность задач и правильный их выбор в математике гораздо более важны, чем способность совершать сложные действия в уме. А. Звонкин. Малыши и математика</dc:title>
  <dc:creator>1</dc:creator>
  <cp:lastModifiedBy>1</cp:lastModifiedBy>
  <cp:revision>8</cp:revision>
  <dcterms:modified xsi:type="dcterms:W3CDTF">2011-12-19T17:21:10Z</dcterms:modified>
</cp:coreProperties>
</file>