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070-E5A4-457D-AFFA-AF5C295FDAC3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FE28-B74F-470E-AA56-803A388A1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070-E5A4-457D-AFFA-AF5C295FDAC3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FE28-B74F-470E-AA56-803A388A1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070-E5A4-457D-AFFA-AF5C295FDAC3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FE28-B74F-470E-AA56-803A388A1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070-E5A4-457D-AFFA-AF5C295FDAC3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FE28-B74F-470E-AA56-803A388A1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070-E5A4-457D-AFFA-AF5C295FDAC3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FE28-B74F-470E-AA56-803A388A1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070-E5A4-457D-AFFA-AF5C295FDAC3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FE28-B74F-470E-AA56-803A388A1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070-E5A4-457D-AFFA-AF5C295FDAC3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FE28-B74F-470E-AA56-803A388A1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070-E5A4-457D-AFFA-AF5C295FDAC3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FE28-B74F-470E-AA56-803A388A1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070-E5A4-457D-AFFA-AF5C295FDAC3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FE28-B74F-470E-AA56-803A388A1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070-E5A4-457D-AFFA-AF5C295FDAC3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FE28-B74F-470E-AA56-803A388A1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070-E5A4-457D-AFFA-AF5C295FDAC3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FE28-B74F-470E-AA56-803A388A1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6070-E5A4-457D-AFFA-AF5C295FDAC3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5FE28-B74F-470E-AA56-803A388A1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/>
              <a:t>Из истории</a:t>
            </a:r>
            <a:br>
              <a:rPr lang="ru-RU" sz="6600" dirty="0" smtClean="0"/>
            </a:br>
            <a:r>
              <a:rPr lang="ru-RU" sz="6600" dirty="0" smtClean="0"/>
              <a:t>противодействия</a:t>
            </a:r>
            <a:endParaRPr lang="ru-RU" sz="66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6600" dirty="0" smtClean="0"/>
              <a:t>коррупции</a:t>
            </a:r>
          </a:p>
          <a:p>
            <a:r>
              <a:rPr lang="ru-RU" sz="6600" dirty="0" smtClean="0"/>
              <a:t>в России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008313" cy="8048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Петр Первый</a:t>
            </a:r>
            <a:endParaRPr lang="ru-RU" sz="3200" dirty="0"/>
          </a:p>
        </p:txBody>
      </p:sp>
      <p:pic>
        <p:nvPicPr>
          <p:cNvPr id="5" name="Содержимое 4" descr="Никитин портрет Петра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602837"/>
            <a:ext cx="4500594" cy="48978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357298"/>
            <a:ext cx="3008313" cy="469106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200" dirty="0" smtClean="0"/>
              <a:t>1722г.создана прокуратура как орган для присмотра за выполнением законов «уничтожить или ослабить зло, проистекающее из беспорядков в делах, неправосудия, </a:t>
            </a:r>
            <a:r>
              <a:rPr lang="ru-RU" sz="2200" dirty="0" err="1" smtClean="0"/>
              <a:t>взятничества</a:t>
            </a:r>
            <a:r>
              <a:rPr lang="ru-RU" sz="2200" dirty="0" smtClean="0"/>
              <a:t> и беззакония»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/>
              <a:t>учреждена должность генерал-прокурора Сената, который должен был доносить государю о злоупотреблениях высокопоставленных лиц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Анна Иоанновна     и    Елизавета Петровна 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71472" y="1071546"/>
            <a:ext cx="4040188" cy="96045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Указ 1739г. «О взыскании за похищенное из казны и за взятки»</a:t>
            </a:r>
            <a:endParaRPr lang="ru-RU" sz="2000" dirty="0"/>
          </a:p>
        </p:txBody>
      </p:sp>
      <p:pic>
        <p:nvPicPr>
          <p:cNvPr id="11" name="Содержимое 10" descr="АННА ИОАНОВН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3670" y="2230279"/>
            <a:ext cx="3127248" cy="384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Указ от 1761г. «О запрещении взяток и задержки при осмотре  проезжающих на заставах»</a:t>
            </a:r>
            <a:endParaRPr lang="ru-RU" sz="2000" dirty="0"/>
          </a:p>
        </p:txBody>
      </p:sp>
      <p:pic>
        <p:nvPicPr>
          <p:cNvPr id="10" name="Содержимое 9" descr="Елизавета Петровна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50969" y="2174875"/>
            <a:ext cx="3029886" cy="3951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Екатерина Вторая</a:t>
            </a:r>
            <a:br>
              <a:rPr lang="ru-RU" sz="2400" dirty="0" smtClean="0"/>
            </a:br>
            <a:r>
              <a:rPr lang="ru-RU" sz="2400" dirty="0" smtClean="0"/>
              <a:t>1762-1796гг.</a:t>
            </a:r>
            <a:endParaRPr lang="ru-RU" sz="2400" dirty="0"/>
          </a:p>
        </p:txBody>
      </p:sp>
      <p:pic>
        <p:nvPicPr>
          <p:cNvPr id="5" name="Содержимое 4" descr="fекатерина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642918"/>
            <a:ext cx="4149728" cy="5414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1762г. Указ «Об держании судей и чиновников от </a:t>
            </a:r>
            <a:r>
              <a:rPr lang="ru-RU" sz="2000" dirty="0" err="1" smtClean="0"/>
              <a:t>лихоимст-ва</a:t>
            </a:r>
            <a:r>
              <a:rPr lang="ru-RU" sz="2000" dirty="0" smtClean="0"/>
              <a:t>», который </a:t>
            </a:r>
            <a:r>
              <a:rPr lang="ru-RU" sz="2000" dirty="0" err="1" smtClean="0"/>
              <a:t>устанавли-вал</a:t>
            </a:r>
            <a:r>
              <a:rPr lang="ru-RU" sz="2000" dirty="0" smtClean="0"/>
              <a:t> жалование чинам и грозил смертной казнью.</a:t>
            </a:r>
          </a:p>
          <a:p>
            <a:r>
              <a:rPr lang="ru-RU" sz="2000" dirty="0" smtClean="0"/>
              <a:t>В целях профилактики</a:t>
            </a:r>
          </a:p>
          <a:p>
            <a:r>
              <a:rPr lang="ru-RU" sz="2000" dirty="0" smtClean="0"/>
              <a:t>к</a:t>
            </a:r>
            <a:r>
              <a:rPr lang="ru-RU" sz="2000" dirty="0" smtClean="0"/>
              <a:t>оррупции </a:t>
            </a:r>
            <a:r>
              <a:rPr lang="ru-RU" sz="2000" dirty="0" smtClean="0"/>
              <a:t>кроме жалования после 35 лет службы назначалась </a:t>
            </a:r>
            <a:r>
              <a:rPr lang="ru-RU" sz="2000" dirty="0" err="1" smtClean="0"/>
              <a:t>пен-сия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Павел 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издал ряд указов о борьбе с хищениями в армии и на флоте</a:t>
            </a:r>
            <a:endParaRPr lang="ru-RU" sz="2700" dirty="0"/>
          </a:p>
        </p:txBody>
      </p:sp>
      <p:pic>
        <p:nvPicPr>
          <p:cNvPr id="7" name="Содержимое 6" descr="1796г.портрет павл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8523" y="1600200"/>
            <a:ext cx="3366954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Александр </a:t>
            </a:r>
            <a:r>
              <a:rPr lang="en-US" sz="3200" dirty="0" smtClean="0"/>
              <a:t>I</a:t>
            </a:r>
            <a:r>
              <a:rPr lang="ru-RU" sz="3200" dirty="0" smtClean="0"/>
              <a:t> и Николай </a:t>
            </a:r>
            <a:r>
              <a:rPr lang="en-US" sz="3200" dirty="0" smtClean="0"/>
              <a:t>I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4040188" cy="960453"/>
          </a:xfrm>
        </p:spPr>
        <p:txBody>
          <a:bodyPr>
            <a:noAutofit/>
          </a:bodyPr>
          <a:lstStyle/>
          <a:p>
            <a:r>
              <a:rPr lang="ru-RU" sz="1800" dirty="0" smtClean="0"/>
              <a:t>1812г.Указ «О запрещении приносить подарки начальникам губерний и другим губернским служащим»</a:t>
            </a:r>
            <a:endParaRPr lang="ru-RU" sz="1800" dirty="0"/>
          </a:p>
        </p:txBody>
      </p:sp>
      <p:pic>
        <p:nvPicPr>
          <p:cNvPr id="9" name="Содержимое 8" descr="александр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1335" y="2143125"/>
            <a:ext cx="2714767" cy="3951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72000" y="642918"/>
            <a:ext cx="4041775" cy="153195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!826г. Образование третьего отделения Собственной Его Императорского Величества Канцелярии для борьбы со злоупотреблениями</a:t>
            </a:r>
          </a:p>
          <a:p>
            <a:r>
              <a:rPr lang="ru-RU" dirty="0" smtClean="0"/>
              <a:t>1845г.»Уложение о наказаниях уголовных и исправительных»</a:t>
            </a:r>
            <a:endParaRPr lang="ru-RU" dirty="0"/>
          </a:p>
        </p:txBody>
      </p:sp>
      <p:pic>
        <p:nvPicPr>
          <p:cNvPr id="10" name="Содержимое 9" descr="Николай Первый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43504" y="2357430"/>
            <a:ext cx="2963466" cy="3951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Александр Ⅲ и Николай Ⅱ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960453"/>
          </a:xfrm>
        </p:spPr>
        <p:txBody>
          <a:bodyPr>
            <a:noAutofit/>
          </a:bodyPr>
          <a:lstStyle/>
          <a:p>
            <a:r>
              <a:rPr lang="ru-RU" sz="2000" dirty="0" smtClean="0"/>
              <a:t>1881г. Учредил Комитет для выработки проекта Уголовного уложения</a:t>
            </a:r>
            <a:endParaRPr lang="ru-RU" sz="2000" dirty="0"/>
          </a:p>
        </p:txBody>
      </p:sp>
      <p:pic>
        <p:nvPicPr>
          <p:cNvPr id="7" name="Содержимое 6" descr="александр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2034" y="2174875"/>
            <a:ext cx="2770519" cy="3951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285860"/>
            <a:ext cx="4041775" cy="639762"/>
          </a:xfrm>
        </p:spPr>
        <p:txBody>
          <a:bodyPr>
            <a:noAutofit/>
          </a:bodyPr>
          <a:lstStyle/>
          <a:p>
            <a:r>
              <a:rPr lang="ru-RU" sz="2000" dirty="0" smtClean="0"/>
              <a:t>!903г. Утвержден проект Уголовного уложения</a:t>
            </a:r>
            <a:endParaRPr lang="ru-RU" sz="2000" dirty="0"/>
          </a:p>
        </p:txBody>
      </p:sp>
      <p:pic>
        <p:nvPicPr>
          <p:cNvPr id="8" name="Содержимое 7" descr="копия портрета николая2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29454" y="2174875"/>
            <a:ext cx="2872916" cy="3951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Сформировать убеждение у учащихся, что на всех этапах формирования российского государства власть активно противоборствовала проявлению всех форм коррупции</a:t>
            </a:r>
          </a:p>
          <a:p>
            <a:r>
              <a:rPr lang="ru-RU" dirty="0" smtClean="0"/>
              <a:t>Способствовать формированию у учащихся антикоррупционного мировоззрения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3008313" cy="87632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Иван Ⅲ</a:t>
            </a:r>
            <a:endParaRPr lang="ru-RU" sz="3200" dirty="0"/>
          </a:p>
        </p:txBody>
      </p:sp>
      <p:pic>
        <p:nvPicPr>
          <p:cNvPr id="7" name="Содержимое 6" descr="Иван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9312" y="785794"/>
            <a:ext cx="3270274" cy="4461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В Судебнике 1497 </a:t>
            </a:r>
            <a:r>
              <a:rPr lang="ru-RU" sz="2000" dirty="0" smtClean="0"/>
              <a:t>года впервые </a:t>
            </a:r>
            <a:r>
              <a:rPr lang="ru-RU" sz="2000" dirty="0" smtClean="0"/>
              <a:t>в Русском государстве вводился запрет брать посулы (взятки) : «Судите суд </a:t>
            </a:r>
            <a:r>
              <a:rPr lang="ru-RU" sz="2000" dirty="0" err="1" smtClean="0"/>
              <a:t>бояром</a:t>
            </a:r>
            <a:r>
              <a:rPr lang="ru-RU" sz="2000" dirty="0" smtClean="0"/>
              <a:t> и </a:t>
            </a:r>
            <a:r>
              <a:rPr lang="ru-RU" sz="2000" dirty="0" err="1" smtClean="0"/>
              <a:t>околничим</a:t>
            </a:r>
            <a:r>
              <a:rPr lang="ru-RU" sz="2000" dirty="0" smtClean="0"/>
              <a:t>. А на суде </a:t>
            </a:r>
            <a:r>
              <a:rPr lang="ru-RU" sz="2000" dirty="0" err="1" smtClean="0"/>
              <a:t>быти</a:t>
            </a:r>
            <a:r>
              <a:rPr lang="ru-RU" sz="2000" dirty="0" smtClean="0"/>
              <a:t> у бояр и у </a:t>
            </a:r>
            <a:r>
              <a:rPr lang="ru-RU" sz="2000" dirty="0" err="1" smtClean="0"/>
              <a:t>околничих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диаком</a:t>
            </a:r>
            <a:r>
              <a:rPr lang="ru-RU" sz="2000" dirty="0" smtClean="0"/>
              <a:t>. А посулов </a:t>
            </a:r>
            <a:r>
              <a:rPr lang="ru-RU" sz="2000" dirty="0" err="1" smtClean="0"/>
              <a:t>бояром</a:t>
            </a:r>
            <a:r>
              <a:rPr lang="ru-RU" sz="2000" dirty="0" smtClean="0"/>
              <a:t>, и </a:t>
            </a:r>
            <a:r>
              <a:rPr lang="ru-RU" sz="2000" dirty="0" err="1" smtClean="0"/>
              <a:t>околничим</a:t>
            </a:r>
            <a:r>
              <a:rPr lang="ru-RU" sz="2000" dirty="0" smtClean="0"/>
              <a:t>, </a:t>
            </a:r>
            <a:r>
              <a:rPr lang="ru-RU" sz="2000" dirty="0" err="1" smtClean="0"/>
              <a:t>и</a:t>
            </a:r>
            <a:r>
              <a:rPr lang="ru-RU" sz="2000" dirty="0" smtClean="0"/>
              <a:t> </a:t>
            </a:r>
            <a:r>
              <a:rPr lang="ru-RU" sz="2000" dirty="0" err="1" smtClean="0"/>
              <a:t>диаком</a:t>
            </a:r>
            <a:r>
              <a:rPr lang="ru-RU" sz="2000" dirty="0" smtClean="0"/>
              <a:t> от суда и от </a:t>
            </a:r>
            <a:r>
              <a:rPr lang="ru-RU" sz="2000" dirty="0" err="1" smtClean="0"/>
              <a:t>печалования</a:t>
            </a:r>
            <a:r>
              <a:rPr lang="ru-RU" sz="2000" dirty="0" smtClean="0"/>
              <a:t> не </a:t>
            </a:r>
            <a:r>
              <a:rPr lang="ru-RU" sz="2000" dirty="0" err="1" smtClean="0"/>
              <a:t>имати</a:t>
            </a:r>
            <a:r>
              <a:rPr lang="ru-RU" sz="2000" dirty="0" smtClean="0"/>
              <a:t>; </a:t>
            </a:r>
            <a:r>
              <a:rPr lang="ru-RU" sz="2000" dirty="0" err="1" smtClean="0"/>
              <a:t>такоживсякому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судие</a:t>
            </a:r>
            <a:r>
              <a:rPr lang="ru-RU" sz="2000" dirty="0" smtClean="0"/>
              <a:t> посула от суда не </a:t>
            </a:r>
            <a:r>
              <a:rPr lang="ru-RU" sz="2000" dirty="0" err="1" smtClean="0"/>
              <a:t>имати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никому.А</a:t>
            </a:r>
            <a:r>
              <a:rPr lang="ru-RU" sz="2000" dirty="0" smtClean="0"/>
              <a:t> судом не мсти, не </a:t>
            </a:r>
            <a:r>
              <a:rPr lang="ru-RU" sz="2000" dirty="0" err="1" smtClean="0"/>
              <a:t>дружити</a:t>
            </a:r>
            <a:r>
              <a:rPr lang="ru-RU" sz="2000" dirty="0" smtClean="0"/>
              <a:t> никому</a:t>
            </a:r>
            <a:r>
              <a:rPr lang="ru-RU" sz="1800" dirty="0" smtClean="0"/>
              <a:t>».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3008313" cy="590546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И</a:t>
            </a:r>
            <a:r>
              <a:rPr lang="ru-RU" sz="2400" dirty="0" smtClean="0"/>
              <a:t>ван Грозный</a:t>
            </a:r>
            <a:endParaRPr lang="ru-RU" sz="2400" dirty="0"/>
          </a:p>
        </p:txBody>
      </p:sp>
      <p:pic>
        <p:nvPicPr>
          <p:cNvPr id="6" name="Содержимое 5" descr="парадный портрет Ивана Грозног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571480"/>
            <a:ext cx="4352679" cy="5554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428736"/>
            <a:ext cx="3008313" cy="46910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По Судебнику 1550 года </a:t>
            </a:r>
            <a:r>
              <a:rPr lang="ru-RU" sz="2000" dirty="0" err="1" smtClean="0"/>
              <a:t>взятничество</a:t>
            </a:r>
            <a:r>
              <a:rPr lang="ru-RU" sz="2000" dirty="0" smtClean="0"/>
              <a:t> было официально признано тяжким преступлением и устанавливались строгие наказания за нарушение должностными лицами этого запрета: «…дьяка </a:t>
            </a:r>
            <a:r>
              <a:rPr lang="ru-RU" sz="2000" dirty="0" err="1" smtClean="0"/>
              <a:t>взяти</a:t>
            </a:r>
            <a:r>
              <a:rPr lang="ru-RU" sz="2000" dirty="0" smtClean="0"/>
              <a:t> перед боярином </a:t>
            </a:r>
            <a:r>
              <a:rPr lang="ru-RU" sz="2000" dirty="0" err="1" smtClean="0"/>
              <a:t>вполы</a:t>
            </a:r>
            <a:r>
              <a:rPr lang="ru-RU" sz="2000" dirty="0" smtClean="0"/>
              <a:t> да вкинута его в </a:t>
            </a:r>
            <a:r>
              <a:rPr lang="ru-RU" sz="2000" dirty="0" err="1" smtClean="0"/>
              <a:t>тюрму</a:t>
            </a:r>
            <a:r>
              <a:rPr lang="ru-RU" sz="2000" dirty="0" smtClean="0"/>
              <a:t>»</a:t>
            </a:r>
          </a:p>
          <a:p>
            <a:pPr algn="just"/>
            <a:r>
              <a:rPr lang="ru-RU" sz="2000" dirty="0" smtClean="0"/>
              <a:t>«… подьячего </a:t>
            </a:r>
            <a:r>
              <a:rPr lang="ru-RU" sz="2000" dirty="0" err="1" smtClean="0"/>
              <a:t>казнити</a:t>
            </a:r>
            <a:r>
              <a:rPr lang="ru-RU" sz="2000" dirty="0" smtClean="0"/>
              <a:t> торговую казнью, </a:t>
            </a:r>
            <a:r>
              <a:rPr lang="ru-RU" sz="2000" dirty="0" err="1" smtClean="0"/>
              <a:t>бити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кнутьем</a:t>
            </a:r>
            <a:r>
              <a:rPr lang="ru-RU" sz="2000" dirty="0" smtClean="0"/>
              <a:t>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Иван Грозный</a:t>
            </a:r>
            <a:br>
              <a:rPr lang="ru-RU" sz="2800" dirty="0" smtClean="0"/>
            </a:br>
            <a:r>
              <a:rPr lang="ru-RU" sz="2800" dirty="0" smtClean="0"/>
              <a:t>1533-1584гг.</a:t>
            </a:r>
            <a:endParaRPr lang="ru-RU" sz="2800" dirty="0"/>
          </a:p>
        </p:txBody>
      </p:sp>
      <p:pic>
        <p:nvPicPr>
          <p:cNvPr id="5" name="Содержимое 4" descr="Иван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2174" y="584994"/>
            <a:ext cx="3298849" cy="5229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714488"/>
            <a:ext cx="3008313" cy="4054485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Виновному привязывали к шее вещь, взятую в подарок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За чрезмерность во взятках впервые стали применять смертную казнь</a:t>
            </a:r>
          </a:p>
          <a:p>
            <a:pPr algn="just"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txBody>
          <a:bodyPr/>
          <a:lstStyle/>
          <a:p>
            <a:pPr algn="ctr"/>
            <a:r>
              <a:rPr lang="ru-RU" sz="2400" dirty="0" smtClean="0"/>
              <a:t>Борис Годунов </a:t>
            </a:r>
            <a:br>
              <a:rPr lang="ru-RU" sz="2400" dirty="0" smtClean="0"/>
            </a:br>
            <a:r>
              <a:rPr lang="ru-RU" sz="2400" dirty="0" smtClean="0"/>
              <a:t>1598-1605гг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Борис Годунов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1428736"/>
            <a:ext cx="2928958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Старался уничтожить </a:t>
            </a:r>
            <a:r>
              <a:rPr lang="ru-RU" sz="2000" dirty="0" err="1" smtClean="0"/>
              <a:t>взятничество</a:t>
            </a:r>
            <a:r>
              <a:rPr lang="ru-RU" sz="20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Если судья был уличен во взятках, то должен был возвратить  взятое, заплатить большой штраф, имение его отбирали в казну.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Дьяка-взяточника водили по городу и секли, причем у него на шее висел мешок со взяткою, потом преступника заточали.</a:t>
            </a:r>
          </a:p>
          <a:p>
            <a:pPr algn="just"/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Алексей Михайлович </a:t>
            </a:r>
            <a:br>
              <a:rPr lang="ru-RU" sz="2400" dirty="0" smtClean="0"/>
            </a:br>
            <a:r>
              <a:rPr lang="ru-RU" sz="2400" dirty="0" smtClean="0"/>
              <a:t>1645-1676 гг.</a:t>
            </a:r>
            <a:endParaRPr lang="ru-RU" sz="2400" dirty="0"/>
          </a:p>
        </p:txBody>
      </p:sp>
      <p:pic>
        <p:nvPicPr>
          <p:cNvPr id="5" name="Содержимое 4" descr="Алексей Михайлович(тишайший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714356"/>
            <a:ext cx="3214710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Соборное Уложение 1649г. Осуждало </a:t>
            </a:r>
            <a:r>
              <a:rPr lang="ru-RU" sz="2000" dirty="0" err="1" smtClean="0"/>
              <a:t>взятничество</a:t>
            </a:r>
            <a:r>
              <a:rPr lang="ru-RU" sz="2000" dirty="0" smtClean="0"/>
              <a:t> и предусматривало многочисленные наказания: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Денежное взыскание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Запрет на должность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Битье кнутом или </a:t>
            </a:r>
            <a:r>
              <a:rPr lang="ru-RU" sz="2000" dirty="0" smtClean="0"/>
              <a:t>батогами(в зависимости </a:t>
            </a:r>
            <a:r>
              <a:rPr lang="ru-RU" sz="2000" dirty="0" smtClean="0"/>
              <a:t>от сословия)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Казни либо отсечение руки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3008313" cy="7984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Петр Ⅰ</a:t>
            </a:r>
            <a:br>
              <a:rPr lang="ru-RU" sz="3200" dirty="0" smtClean="0"/>
            </a:br>
            <a:r>
              <a:rPr lang="ru-RU" sz="3200" dirty="0" smtClean="0"/>
              <a:t>1682-1725</a:t>
            </a:r>
            <a:endParaRPr lang="ru-RU" sz="3200" dirty="0"/>
          </a:p>
        </p:txBody>
      </p:sp>
      <p:pic>
        <p:nvPicPr>
          <p:cNvPr id="5" name="Содержимое 4" descr="defaul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7" y="500043"/>
            <a:ext cx="3857652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643050"/>
            <a:ext cx="3008313" cy="4190997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Должное внимание борьбе с коррупцией уделял Петр</a:t>
            </a:r>
            <a:r>
              <a:rPr lang="en-US" sz="1800" dirty="0" smtClean="0"/>
              <a:t>1</a:t>
            </a:r>
            <a:r>
              <a:rPr lang="ru-RU" sz="1800" dirty="0" smtClean="0"/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1708г. Провел губернскую реформу, установив государственную службу за жалование, подношения в любой форме начали считать преступлением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В 1711г. Ввел институт фискалов, с помощью </a:t>
            </a:r>
            <a:r>
              <a:rPr lang="ru-RU" sz="1800" dirty="0" err="1" smtClean="0"/>
              <a:t>ко-торых</a:t>
            </a:r>
            <a:r>
              <a:rPr lang="ru-RU" sz="1800" dirty="0" smtClean="0"/>
              <a:t> Сенат осуществлял контроль над деятельностью государственных чиновников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3008313" cy="57789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Петр Первый</a:t>
            </a:r>
            <a:endParaRPr lang="ru-RU" sz="2400" dirty="0"/>
          </a:p>
        </p:txBody>
      </p:sp>
      <p:pic>
        <p:nvPicPr>
          <p:cNvPr id="5" name="Содержимое 4" descr="царь из царе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928670"/>
            <a:ext cx="4214842" cy="4728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785794"/>
            <a:ext cx="3008313" cy="469106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1714г.Указ «О фискалах и их должности и действии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1714г. Указ «О воспрещении взяток и посулов», в котором </a:t>
            </a:r>
            <a:r>
              <a:rPr lang="ru-RU" sz="2000" dirty="0" err="1" smtClean="0"/>
              <a:t>взятничество</a:t>
            </a:r>
            <a:r>
              <a:rPr lang="ru-RU" sz="2000" dirty="0" smtClean="0"/>
              <a:t> квалифицировалось как преступление, </a:t>
            </a:r>
            <a:r>
              <a:rPr lang="ru-RU" sz="2000" dirty="0" err="1" smtClean="0"/>
              <a:t>подлежа-щее</a:t>
            </a:r>
            <a:r>
              <a:rPr lang="ru-RU" sz="2000" dirty="0" smtClean="0"/>
              <a:t> строжайшему </a:t>
            </a:r>
            <a:r>
              <a:rPr lang="ru-RU" sz="2000" dirty="0" err="1" smtClean="0"/>
              <a:t>нака-занию</a:t>
            </a:r>
            <a:r>
              <a:rPr lang="ru-RU" sz="2000" dirty="0" smtClean="0"/>
              <a:t>: смертной казни, а в более легких случаях- вечной ссылке с вырыванием ноздрей и конфискацией имущества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Ввел принцип равной ответственности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522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Из истории противодействия</vt:lpstr>
      <vt:lpstr>Цели:</vt:lpstr>
      <vt:lpstr>Иван Ⅲ</vt:lpstr>
      <vt:lpstr>Иван Грозный</vt:lpstr>
      <vt:lpstr>Иван Грозный 1533-1584гг.</vt:lpstr>
      <vt:lpstr>Борис Годунов  1598-1605гг.</vt:lpstr>
      <vt:lpstr>Алексей Михайлович  1645-1676 гг.</vt:lpstr>
      <vt:lpstr>Петр Ⅰ 1682-1725</vt:lpstr>
      <vt:lpstr>Петр Первый</vt:lpstr>
      <vt:lpstr>Петр Первый</vt:lpstr>
      <vt:lpstr>Анна Иоанновна     и    Елизавета Петровна </vt:lpstr>
      <vt:lpstr>Екатерина Вторая 1762-1796гг.</vt:lpstr>
      <vt:lpstr>Павел Ⅰ  издал ряд указов о борьбе с хищениями в армии и на флоте</vt:lpstr>
      <vt:lpstr>Александр I и Николай I</vt:lpstr>
      <vt:lpstr>Александр Ⅲ и Николай Ⅱ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истории</dc:title>
  <dc:creator>Лиссунька</dc:creator>
  <cp:lastModifiedBy>Лиссунька</cp:lastModifiedBy>
  <cp:revision>48</cp:revision>
  <dcterms:created xsi:type="dcterms:W3CDTF">2011-11-08T19:52:25Z</dcterms:created>
  <dcterms:modified xsi:type="dcterms:W3CDTF">2011-11-10T13:44:38Z</dcterms:modified>
</cp:coreProperties>
</file>