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325" r:id="rId4"/>
    <p:sldId id="323" r:id="rId5"/>
    <p:sldId id="324" r:id="rId6"/>
    <p:sldId id="326" r:id="rId7"/>
    <p:sldId id="327" r:id="rId8"/>
    <p:sldId id="328" r:id="rId9"/>
    <p:sldId id="329" r:id="rId10"/>
    <p:sldId id="330" r:id="rId11"/>
    <p:sldId id="331" r:id="rId12"/>
    <p:sldId id="332" r:id="rId13"/>
    <p:sldId id="348" r:id="rId14"/>
    <p:sldId id="333" r:id="rId15"/>
    <p:sldId id="334" r:id="rId16"/>
    <p:sldId id="347" r:id="rId17"/>
    <p:sldId id="335" r:id="rId18"/>
    <p:sldId id="336" r:id="rId19"/>
    <p:sldId id="337" r:id="rId20"/>
    <p:sldId id="338" r:id="rId21"/>
    <p:sldId id="346" r:id="rId22"/>
    <p:sldId id="345" r:id="rId23"/>
    <p:sldId id="339" r:id="rId24"/>
    <p:sldId id="340" r:id="rId25"/>
    <p:sldId id="341" r:id="rId26"/>
    <p:sldId id="342" r:id="rId27"/>
    <p:sldId id="343" r:id="rId28"/>
    <p:sldId id="344" r:id="rId29"/>
    <p:sldId id="321"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08" y="-19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425DBF10-760C-438C-B015-4E29961FEDB4}" type="datetimeFigureOut">
              <a:rPr lang="ru-RU" smtClean="0"/>
              <a:pPr/>
              <a:t>18.10.2013</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9F10D0CB-461C-4C20-A3B2-19D9370A7BF6}"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25DBF10-760C-438C-B015-4E29961FEDB4}" type="datetimeFigureOut">
              <a:rPr lang="ru-RU" smtClean="0"/>
              <a:pPr/>
              <a:t>18.10.2013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F10D0CB-461C-4C20-A3B2-19D9370A7BF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25DBF10-760C-438C-B015-4E29961FEDB4}" type="datetimeFigureOut">
              <a:rPr lang="ru-RU" smtClean="0"/>
              <a:pPr/>
              <a:t>18.10.2013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F10D0CB-461C-4C20-A3B2-19D9370A7BF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25DBF10-760C-438C-B015-4E29961FEDB4}" type="datetimeFigureOut">
              <a:rPr lang="ru-RU" smtClean="0"/>
              <a:pPr/>
              <a:t>18.10.2013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F10D0CB-461C-4C20-A3B2-19D9370A7BF6}"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425DBF10-760C-438C-B015-4E29961FEDB4}" type="datetimeFigureOut">
              <a:rPr lang="ru-RU" smtClean="0"/>
              <a:pPr/>
              <a:t>18.10.2013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F10D0CB-461C-4C20-A3B2-19D9370A7BF6}"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25DBF10-760C-438C-B015-4E29961FEDB4}" type="datetimeFigureOut">
              <a:rPr lang="ru-RU" smtClean="0"/>
              <a:pPr/>
              <a:t>18.10.2013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F10D0CB-461C-4C20-A3B2-19D9370A7BF6}"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425DBF10-760C-438C-B015-4E29961FEDB4}" type="datetimeFigureOut">
              <a:rPr lang="ru-RU" smtClean="0"/>
              <a:pPr/>
              <a:t>18.10.2013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9F10D0CB-461C-4C20-A3B2-19D9370A7BF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425DBF10-760C-438C-B015-4E29961FEDB4}" type="datetimeFigureOut">
              <a:rPr lang="ru-RU" smtClean="0"/>
              <a:pPr/>
              <a:t>18.10.2013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9F10D0CB-461C-4C20-A3B2-19D9370A7BF6}"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425DBF10-760C-438C-B015-4E29961FEDB4}" type="datetimeFigureOut">
              <a:rPr lang="ru-RU" smtClean="0"/>
              <a:pPr/>
              <a:t>18.10.2013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9F10D0CB-461C-4C20-A3B2-19D9370A7BF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425DBF10-760C-438C-B015-4E29961FEDB4}" type="datetimeFigureOut">
              <a:rPr lang="ru-RU" smtClean="0"/>
              <a:pPr/>
              <a:t>18.10.2013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F10D0CB-461C-4C20-A3B2-19D9370A7BF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425DBF10-760C-438C-B015-4E29961FEDB4}" type="datetimeFigureOut">
              <a:rPr lang="ru-RU" smtClean="0"/>
              <a:pPr/>
              <a:t>18.10.2013</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9F10D0CB-461C-4C20-A3B2-19D9370A7BF6}"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25DBF10-760C-438C-B015-4E29961FEDB4}" type="datetimeFigureOut">
              <a:rPr lang="ru-RU" smtClean="0"/>
              <a:pPr/>
              <a:t>18.10.2013</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F10D0CB-461C-4C20-A3B2-19D9370A7BF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hyperlink" Target="http://upload.wikimedia.org/wikipedia/commons/a/ae/S-b_war_panting_by_Antoni_Piotrowski.jpg" TargetMode="External"/><Relationship Id="rId13" Type="http://schemas.openxmlformats.org/officeDocument/2006/relationships/hyperlink" Target="http://history-gatchina.ru/article/img2/alex35.jpg" TargetMode="External"/><Relationship Id="rId3" Type="http://schemas.openxmlformats.org/officeDocument/2006/relationships/hyperlink" Target="http://www.hram-ks.ru/images/Alexandr3.jpg" TargetMode="External"/><Relationship Id="rId7" Type="http://schemas.openxmlformats.org/officeDocument/2006/relationships/hyperlink" Target="http://s43.radikal.ru/i100/0812/8a/d41a995e1e82.jpg" TargetMode="External"/><Relationship Id="rId12" Type="http://schemas.openxmlformats.org/officeDocument/2006/relationships/hyperlink" Target="http://ukrmap.su/program2009/wh9/Maps/9.jpg" TargetMode="External"/><Relationship Id="rId2" Type="http://schemas.openxmlformats.org/officeDocument/2006/relationships/hyperlink" Target="http://history-x.ru/03/04/img/020.jpg" TargetMode="External"/><Relationship Id="rId1" Type="http://schemas.openxmlformats.org/officeDocument/2006/relationships/slideLayout" Target="../slideLayouts/slideLayout1.xml"/><Relationship Id="rId6" Type="http://schemas.openxmlformats.org/officeDocument/2006/relationships/hyperlink" Target="http://upload.wikimedia.org/wikipedia/commons/8/8b/Berliner_kongress.jpg" TargetMode="External"/><Relationship Id="rId11" Type="http://schemas.openxmlformats.org/officeDocument/2006/relationships/hyperlink" Target="http://www.vokrugsveta.ru/encyclopedia/images/7/79/Alliance.jpg" TargetMode="External"/><Relationship Id="rId5" Type="http://schemas.openxmlformats.org/officeDocument/2006/relationships/hyperlink" Target="http://www.distedu.ru/mirror/_hist/lesson-history.narod.ru/map/midas19.gif" TargetMode="External"/><Relationship Id="rId10" Type="http://schemas.openxmlformats.org/officeDocument/2006/relationships/hyperlink" Target="http://geographyofrussia.com/wp-content/uploads/2013/02/defenders-of-shipka-pass.jpg" TargetMode="External"/><Relationship Id="rId4" Type="http://schemas.openxmlformats.org/officeDocument/2006/relationships/hyperlink" Target="https://encrypted-tbn1.gstatic.com/images?q=tbn:ANd9GcTbhpCZW_7YfgGrc3Z7JdjTtniyxJGKGVasbfZpFxKyLfMiaPNb" TargetMode="External"/><Relationship Id="rId9" Type="http://schemas.openxmlformats.org/officeDocument/2006/relationships/hyperlink" Target="http://upload.wikimedia.org/wikipedia/commons/thumb/8/8f/San-Stefano_borders.jpg/598px-San-Stefano_borders.jpg"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gif"/><Relationship Id="rId4" Type="http://schemas.openxmlformats.org/officeDocument/2006/relationships/image" Target="../media/image8.gif"/></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upload.wikimedia.org/wikipedia/commons/a/ae/S-b_war_panting_by_Antoni_Piotrowski.jpg"/>
          <p:cNvPicPr>
            <a:picLocks noChangeAspect="1" noChangeArrowheads="1"/>
          </p:cNvPicPr>
          <p:nvPr/>
        </p:nvPicPr>
        <p:blipFill>
          <a:blip r:embed="rId2" cstate="print">
            <a:duotone>
              <a:schemeClr val="bg2">
                <a:shade val="45000"/>
                <a:satMod val="135000"/>
              </a:schemeClr>
              <a:prstClr val="white"/>
            </a:duotone>
          </a:blip>
          <a:srcRect l="21673"/>
          <a:stretch>
            <a:fillRect/>
          </a:stretch>
        </p:blipFill>
        <p:spPr bwMode="auto">
          <a:xfrm>
            <a:off x="0" y="-1"/>
            <a:ext cx="9134466" cy="6859979"/>
          </a:xfrm>
          <a:prstGeom prst="rect">
            <a:avLst/>
          </a:prstGeom>
          <a:noFill/>
          <a:ln w="38100">
            <a:noFill/>
          </a:ln>
        </p:spPr>
      </p:pic>
      <p:sp>
        <p:nvSpPr>
          <p:cNvPr id="4" name="Прямоугольник 3"/>
          <p:cNvSpPr/>
          <p:nvPr/>
        </p:nvSpPr>
        <p:spPr>
          <a:xfrm>
            <a:off x="1548266" y="214290"/>
            <a:ext cx="6429453" cy="1569660"/>
          </a:xfrm>
          <a:prstGeom prst="rect">
            <a:avLst/>
          </a:prstGeom>
          <a:noFill/>
          <a:effectLst>
            <a:glow rad="63500">
              <a:schemeClr val="accent1">
                <a:satMod val="175000"/>
                <a:alpha val="40000"/>
              </a:schemeClr>
            </a:glow>
          </a:effectLst>
        </p:spPr>
        <p:txBody>
          <a:bodyPr wrap="none" lIns="91440" tIns="45720" rIns="91440" bIns="45720">
            <a:spAutoFit/>
          </a:bodyPr>
          <a:lstStyle/>
          <a:p>
            <a:pPr algn="ctr"/>
            <a:r>
              <a:rPr lang="ru-RU" sz="4800" b="1" i="1" u="sng"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Внешняя политика </a:t>
            </a:r>
          </a:p>
          <a:p>
            <a:pPr algn="ctr"/>
            <a:r>
              <a:rPr lang="ru-RU" sz="4800" b="1" i="1" u="sng"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Александра </a:t>
            </a:r>
            <a:r>
              <a:rPr lang="en-US" sz="4800" b="1" i="1" u="sng"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III</a:t>
            </a:r>
            <a:endParaRPr lang="ru-RU" sz="4800" b="1" i="1" u="sng"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 name="TextBox 2"/>
          <p:cNvSpPr txBox="1"/>
          <p:nvPr/>
        </p:nvSpPr>
        <p:spPr>
          <a:xfrm>
            <a:off x="1000100" y="6000768"/>
            <a:ext cx="7286676" cy="646331"/>
          </a:xfrm>
          <a:prstGeom prst="rect">
            <a:avLst/>
          </a:prstGeom>
          <a:noFill/>
        </p:spPr>
        <p:txBody>
          <a:bodyPr wrap="square" rtlCol="0">
            <a:spAutoFit/>
          </a:bodyPr>
          <a:lstStyle/>
          <a:p>
            <a:pPr algn="ctr"/>
            <a:r>
              <a:rPr lang="ru-RU" b="1" dirty="0" smtClean="0">
                <a:solidFill>
                  <a:schemeClr val="bg1"/>
                </a:solidFill>
              </a:rPr>
              <a:t>ГОУ ЦО № 1828 «</a:t>
            </a:r>
            <a:r>
              <a:rPr lang="ru-RU" b="1" dirty="0" err="1" smtClean="0">
                <a:solidFill>
                  <a:schemeClr val="bg1"/>
                </a:solidFill>
              </a:rPr>
              <a:t>Сабурово</a:t>
            </a:r>
            <a:r>
              <a:rPr lang="ru-RU" b="1" dirty="0" smtClean="0">
                <a:solidFill>
                  <a:schemeClr val="bg1"/>
                </a:solidFill>
              </a:rPr>
              <a:t>»,  </a:t>
            </a:r>
            <a:r>
              <a:rPr lang="ru-RU" b="1" dirty="0" err="1" smtClean="0">
                <a:solidFill>
                  <a:schemeClr val="bg1"/>
                </a:solidFill>
              </a:rPr>
              <a:t>Эсманская</a:t>
            </a:r>
            <a:r>
              <a:rPr lang="ru-RU" b="1" dirty="0" smtClean="0">
                <a:solidFill>
                  <a:schemeClr val="bg1"/>
                </a:solidFill>
              </a:rPr>
              <a:t> </a:t>
            </a:r>
            <a:r>
              <a:rPr lang="ru-RU" b="1" smtClean="0">
                <a:solidFill>
                  <a:schemeClr val="bg1"/>
                </a:solidFill>
              </a:rPr>
              <a:t>Алла Георгиевна. </a:t>
            </a:r>
            <a:endParaRPr lang="ru-RU" b="1" dirty="0" smtClean="0">
              <a:solidFill>
                <a:schemeClr val="bg1"/>
              </a:solidFill>
            </a:endParaRPr>
          </a:p>
          <a:p>
            <a:pPr algn="ctr"/>
            <a:endParaRPr lang="ru-RU" b="1" dirty="0">
              <a:solidFill>
                <a:schemeClr val="bg1"/>
              </a:solidFill>
            </a:endParaRPr>
          </a:p>
        </p:txBody>
      </p:sp>
      <p:sp>
        <p:nvSpPr>
          <p:cNvPr id="6" name="TextBox 5"/>
          <p:cNvSpPr txBox="1"/>
          <p:nvPr/>
        </p:nvSpPr>
        <p:spPr>
          <a:xfrm>
            <a:off x="1043608" y="4437112"/>
            <a:ext cx="6840760" cy="1231106"/>
          </a:xfrm>
          <a:prstGeom prst="rect">
            <a:avLst/>
          </a:prstGeom>
          <a:noFill/>
        </p:spPr>
        <p:txBody>
          <a:bodyPr wrap="square" rtlCol="0">
            <a:spAutoFit/>
          </a:bodyPr>
          <a:lstStyle/>
          <a:p>
            <a:pPr algn="ctr"/>
            <a:r>
              <a:rPr lang="ru-RU" sz="2800" b="1" i="1" dirty="0" smtClean="0">
                <a:solidFill>
                  <a:srgbClr val="002060"/>
                </a:solidFill>
              </a:rPr>
              <a:t>«Когда русский царь удит рыбу, Европа может подождать»</a:t>
            </a:r>
            <a:r>
              <a:rPr lang="ru-RU" sz="2800" b="1" i="1" dirty="0" smtClean="0">
                <a:solidFill>
                  <a:srgbClr val="002060"/>
                </a:solidFill>
              </a:rPr>
              <a:t>.</a:t>
            </a:r>
            <a:endParaRPr lang="ru-RU" sz="2800" b="1" i="1" dirty="0" smtClean="0">
              <a:solidFill>
                <a:srgbClr val="002060"/>
              </a:solidFill>
            </a:endParaRPr>
          </a:p>
          <a:p>
            <a:pPr algn="r"/>
            <a:r>
              <a:rPr lang="ru-RU" b="1" dirty="0" smtClean="0">
                <a:solidFill>
                  <a:srgbClr val="002060"/>
                </a:solidFill>
              </a:rPr>
              <a:t>Александр </a:t>
            </a:r>
            <a:r>
              <a:rPr lang="en-US" b="1" dirty="0" smtClean="0">
                <a:solidFill>
                  <a:srgbClr val="002060"/>
                </a:solidFill>
              </a:rPr>
              <a:t>III</a:t>
            </a:r>
            <a:endParaRPr lang="ru-RU" b="1" dirty="0">
              <a:solidFill>
                <a:srgbClr val="00206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251520" y="142852"/>
            <a:ext cx="8496944" cy="6218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Ослабление российского влияния на Балканах</a:t>
            </a:r>
            <a:endParaRPr lang="ru-RU" sz="2400" b="1" dirty="0"/>
          </a:p>
        </p:txBody>
      </p:sp>
      <p:sp>
        <p:nvSpPr>
          <p:cNvPr id="12" name="TextBox 11"/>
          <p:cNvSpPr txBox="1"/>
          <p:nvPr/>
        </p:nvSpPr>
        <p:spPr>
          <a:xfrm>
            <a:off x="395536" y="4725144"/>
            <a:ext cx="8352928" cy="1938992"/>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Чтобы окончательно вывести Болгарию из-под влияния России, сербский король,  подстрекаемый Австро-Венгрией, в ноябре 1885 года объявил Болгарии войну и вторгся на ее территорию. Но хорошо подготовленная болгарская армия разбила его войска и вступила в Сербию.</a:t>
            </a:r>
            <a:endParaRPr lang="ru-RU" sz="2400" b="1" dirty="0">
              <a:solidFill>
                <a:srgbClr val="002060"/>
              </a:solidFill>
              <a:latin typeface="Calibri" pitchFamily="34" charset="0"/>
            </a:endParaRPr>
          </a:p>
        </p:txBody>
      </p:sp>
      <p:pic>
        <p:nvPicPr>
          <p:cNvPr id="51202" name="Picture 2" descr="http://upload.wikimedia.org/wikipedia/commons/a/ae/S-b_war_panting_by_Antoni_Piotrowski.jpg"/>
          <p:cNvPicPr>
            <a:picLocks noChangeAspect="1" noChangeArrowheads="1"/>
          </p:cNvPicPr>
          <p:nvPr/>
        </p:nvPicPr>
        <p:blipFill>
          <a:blip r:embed="rId2" cstate="print"/>
          <a:srcRect/>
          <a:stretch>
            <a:fillRect/>
          </a:stretch>
        </p:blipFill>
        <p:spPr bwMode="auto">
          <a:xfrm>
            <a:off x="1475656" y="908720"/>
            <a:ext cx="6120680" cy="3600400"/>
          </a:xfrm>
          <a:prstGeom prst="rect">
            <a:avLst/>
          </a:prstGeom>
          <a:noFill/>
          <a:ln w="38100">
            <a:solidFill>
              <a:srgbClr val="002060"/>
            </a:solid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251520" y="142852"/>
            <a:ext cx="8496944" cy="6218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Ослабление российского влияния на Балканах</a:t>
            </a:r>
            <a:endParaRPr lang="ru-RU" sz="2400" b="1" dirty="0"/>
          </a:p>
        </p:txBody>
      </p:sp>
      <p:sp>
        <p:nvSpPr>
          <p:cNvPr id="12" name="TextBox 11"/>
          <p:cNvSpPr txBox="1"/>
          <p:nvPr/>
        </p:nvSpPr>
        <p:spPr>
          <a:xfrm>
            <a:off x="5148064" y="1124744"/>
            <a:ext cx="3744416" cy="5262979"/>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К тому времени в </a:t>
            </a:r>
            <a:r>
              <a:rPr lang="ru-RU" sz="2400" b="1" i="1" u="sng" dirty="0" smtClean="0">
                <a:solidFill>
                  <a:srgbClr val="FF0000"/>
                </a:solidFill>
                <a:effectLst>
                  <a:outerShdw blurRad="38100" dist="38100" dir="2700000" algn="tl">
                    <a:srgbClr val="000000">
                      <a:alpha val="43137"/>
                    </a:srgbClr>
                  </a:outerShdw>
                </a:effectLst>
                <a:latin typeface="Calibri" pitchFamily="34" charset="0"/>
              </a:rPr>
              <a:t>Восточной </a:t>
            </a:r>
            <a:r>
              <a:rPr lang="ru-RU" sz="2400" b="1" i="1" u="sng" dirty="0" err="1" smtClean="0">
                <a:solidFill>
                  <a:srgbClr val="FF0000"/>
                </a:solidFill>
                <a:effectLst>
                  <a:outerShdw blurRad="38100" dist="38100" dir="2700000" algn="tl">
                    <a:srgbClr val="000000">
                      <a:alpha val="43137"/>
                    </a:srgbClr>
                  </a:outerShdw>
                </a:effectLst>
                <a:latin typeface="Calibri" pitchFamily="34" charset="0"/>
              </a:rPr>
              <a:t>Румелии</a:t>
            </a:r>
            <a:r>
              <a:rPr lang="ru-RU" sz="2400" b="1" i="1" u="sng" dirty="0" smtClean="0">
                <a:solidFill>
                  <a:srgbClr val="FF0000"/>
                </a:solidFill>
                <a:effectLst>
                  <a:outerShdw blurRad="38100" dist="38100" dir="2700000" algn="tl">
                    <a:srgbClr val="000000">
                      <a:alpha val="43137"/>
                    </a:srgbClr>
                  </a:outerShdw>
                </a:effectLst>
                <a:latin typeface="Calibri" pitchFamily="34" charset="0"/>
              </a:rPr>
              <a:t> </a:t>
            </a:r>
            <a:r>
              <a:rPr lang="ru-RU" sz="2400" b="1" dirty="0" smtClean="0">
                <a:solidFill>
                  <a:srgbClr val="002060"/>
                </a:solidFill>
                <a:latin typeface="Calibri" pitchFamily="34" charset="0"/>
              </a:rPr>
              <a:t>вспыхнуло народное восстание. Турецкие чиновники были изгнаны из этой провинции, и было объявлено о присоединении ее к Болгарии. Эти события произошли стихийно и не были согласованы с русским правительством, что вызвало гнев </a:t>
            </a:r>
            <a:r>
              <a:rPr lang="ru-RU" sz="2400" b="1" i="1" u="sng" dirty="0" smtClean="0">
                <a:solidFill>
                  <a:srgbClr val="FF0000"/>
                </a:solidFill>
                <a:effectLst>
                  <a:outerShdw blurRad="50800" dist="38100" algn="tr" rotWithShape="0">
                    <a:prstClr val="black">
                      <a:alpha val="40000"/>
                    </a:prstClr>
                  </a:outerShdw>
                </a:effectLst>
                <a:latin typeface="Calibri" pitchFamily="34" charset="0"/>
              </a:rPr>
              <a:t>Александра </a:t>
            </a:r>
            <a:r>
              <a:rPr lang="en-US" sz="2400" b="1" i="1" u="sng" dirty="0" smtClean="0">
                <a:solidFill>
                  <a:srgbClr val="FF0000"/>
                </a:solidFill>
                <a:effectLst>
                  <a:outerShdw blurRad="50800" dist="38100" algn="tr" rotWithShape="0">
                    <a:prstClr val="black">
                      <a:alpha val="40000"/>
                    </a:prstClr>
                  </a:outerShdw>
                </a:effectLst>
                <a:latin typeface="Calibri" pitchFamily="34" charset="0"/>
              </a:rPr>
              <a:t>III</a:t>
            </a:r>
            <a:r>
              <a:rPr lang="ru-RU" sz="2400" b="1" dirty="0" smtClean="0">
                <a:solidFill>
                  <a:srgbClr val="002060"/>
                </a:solidFill>
                <a:effectLst>
                  <a:outerShdw blurRad="50800" dist="38100" algn="tr" rotWithShape="0">
                    <a:prstClr val="black">
                      <a:alpha val="40000"/>
                    </a:prstClr>
                  </a:outerShdw>
                </a:effectLst>
                <a:latin typeface="Calibri" pitchFamily="34" charset="0"/>
              </a:rPr>
              <a:t>.</a:t>
            </a:r>
            <a:endParaRPr lang="ru-RU" sz="2400" b="1" dirty="0">
              <a:solidFill>
                <a:srgbClr val="002060"/>
              </a:solidFill>
              <a:latin typeface="Calibri" pitchFamily="34" charset="0"/>
            </a:endParaRPr>
          </a:p>
        </p:txBody>
      </p:sp>
      <p:pic>
        <p:nvPicPr>
          <p:cNvPr id="54276" name="Picture 4" descr="http://upload.wikimedia.org/wikipedia/commons/thumb/8/8f/San-Stefano_borders.jpg/598px-San-Stefano_borders.jpg"/>
          <p:cNvPicPr>
            <a:picLocks noChangeAspect="1" noChangeArrowheads="1"/>
          </p:cNvPicPr>
          <p:nvPr/>
        </p:nvPicPr>
        <p:blipFill>
          <a:blip r:embed="rId2" cstate="print"/>
          <a:srcRect/>
          <a:stretch>
            <a:fillRect/>
          </a:stretch>
        </p:blipFill>
        <p:spPr bwMode="auto">
          <a:xfrm>
            <a:off x="251520" y="1268760"/>
            <a:ext cx="4668610" cy="4680520"/>
          </a:xfrm>
          <a:prstGeom prst="rect">
            <a:avLst/>
          </a:prstGeom>
          <a:noFill/>
          <a:ln w="38100">
            <a:solidFill>
              <a:srgbClr val="002060"/>
            </a:solid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251520" y="142852"/>
            <a:ext cx="8496944" cy="6218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Ослабление российского влияния на Балканах</a:t>
            </a:r>
            <a:endParaRPr lang="ru-RU" sz="2400" b="1" dirty="0"/>
          </a:p>
        </p:txBody>
      </p:sp>
      <p:sp>
        <p:nvSpPr>
          <p:cNvPr id="12" name="TextBox 11"/>
          <p:cNvSpPr txBox="1"/>
          <p:nvPr/>
        </p:nvSpPr>
        <p:spPr>
          <a:xfrm>
            <a:off x="3995936" y="856357"/>
            <a:ext cx="4896544" cy="6001643"/>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Объединение Болгарии, вызвало острый кризис на Балканах. Назревала война между Болгарией и Турцией с неизбежным вовлечением в нее России и других великих держав.</a:t>
            </a:r>
            <a:r>
              <a:rPr lang="ru-RU" sz="2400" b="1" dirty="0" smtClean="0"/>
              <a:t> </a:t>
            </a:r>
            <a:r>
              <a:rPr lang="ru-RU" sz="2400" b="1" dirty="0" smtClean="0">
                <a:solidFill>
                  <a:srgbClr val="002060"/>
                </a:solidFill>
                <a:latin typeface="Calibri" pitchFamily="34" charset="0"/>
              </a:rPr>
              <a:t>Россия не была готова к большой войне, к тому же Александр </a:t>
            </a:r>
            <a:r>
              <a:rPr lang="en-US" sz="2400" b="1" dirty="0" smtClean="0">
                <a:solidFill>
                  <a:srgbClr val="002060"/>
                </a:solidFill>
                <a:latin typeface="Calibri" pitchFamily="34" charset="0"/>
              </a:rPr>
              <a:t>III</a:t>
            </a:r>
            <a:r>
              <a:rPr lang="ru-RU" sz="2400" b="1" dirty="0" smtClean="0">
                <a:solidFill>
                  <a:srgbClr val="002060"/>
                </a:solidFill>
                <a:latin typeface="Calibri" pitchFamily="34" charset="0"/>
              </a:rPr>
              <a:t> не собирался защищать «неблагодарную» Болгарию. Вместе с тем по поручению императора русский посол в Турции решительно заявил султану, что Россия не допустит вторжения турецких войск в Восточную </a:t>
            </a:r>
            <a:r>
              <a:rPr lang="ru-RU" sz="2400" b="1" dirty="0" err="1" smtClean="0">
                <a:solidFill>
                  <a:srgbClr val="002060"/>
                </a:solidFill>
                <a:latin typeface="Calibri" pitchFamily="34" charset="0"/>
              </a:rPr>
              <a:t>Румелию</a:t>
            </a:r>
            <a:r>
              <a:rPr lang="ru-RU" sz="2400" b="1" dirty="0" smtClean="0">
                <a:solidFill>
                  <a:srgbClr val="002060"/>
                </a:solidFill>
                <a:latin typeface="Calibri" pitchFamily="34" charset="0"/>
              </a:rPr>
              <a:t>.</a:t>
            </a:r>
            <a:endParaRPr lang="ru-RU" sz="2400" b="1" dirty="0">
              <a:solidFill>
                <a:srgbClr val="FF0000"/>
              </a:solidFill>
              <a:latin typeface="Calibri" pitchFamily="34" charset="0"/>
            </a:endParaRPr>
          </a:p>
        </p:txBody>
      </p:sp>
      <p:pic>
        <p:nvPicPr>
          <p:cNvPr id="53249" name="Picture 5" descr="1"/>
          <p:cNvPicPr>
            <a:picLocks noChangeAspect="1" noChangeArrowheads="1"/>
          </p:cNvPicPr>
          <p:nvPr/>
        </p:nvPicPr>
        <p:blipFill>
          <a:blip r:embed="rId2" cstate="print">
            <a:lum contrast="12000"/>
          </a:blip>
          <a:srcRect/>
          <a:stretch>
            <a:fillRect/>
          </a:stretch>
        </p:blipFill>
        <p:spPr bwMode="auto">
          <a:xfrm>
            <a:off x="251520" y="1268760"/>
            <a:ext cx="3560182" cy="4104456"/>
          </a:xfrm>
          <a:prstGeom prst="rect">
            <a:avLst/>
          </a:prstGeom>
          <a:noFill/>
          <a:ln w="57150" cmpd="thickThin">
            <a:solidFill>
              <a:srgbClr val="002060"/>
            </a:solid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251520" y="142852"/>
            <a:ext cx="8496944" cy="1197916"/>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i="1" dirty="0" smtClean="0">
                <a:latin typeface="Calibri" pitchFamily="34" charset="0"/>
              </a:rPr>
              <a:t>Из письма Александра </a:t>
            </a:r>
            <a:r>
              <a:rPr lang="en-US" sz="2400" b="1" i="1" dirty="0" smtClean="0">
                <a:latin typeface="Calibri" pitchFamily="34" charset="0"/>
              </a:rPr>
              <a:t>III</a:t>
            </a:r>
            <a:endParaRPr lang="ru-RU" sz="2400" b="1" dirty="0" smtClean="0">
              <a:latin typeface="Calibri" pitchFamily="34" charset="0"/>
            </a:endParaRPr>
          </a:p>
          <a:p>
            <a:pPr algn="ctr"/>
            <a:r>
              <a:rPr lang="ru-RU" sz="2400" b="1" i="1" dirty="0" smtClean="0">
                <a:latin typeface="Calibri" pitchFamily="34" charset="0"/>
              </a:rPr>
              <a:t>русскому послу в Берлине графу П. А. Шувалову, декабрь 1885 г</a:t>
            </a:r>
            <a:r>
              <a:rPr lang="ru-RU" sz="2400" b="1" i="1" dirty="0" smtClean="0">
                <a:latin typeface="Calibri" pitchFamily="34" charset="0"/>
              </a:rPr>
              <a:t>.</a:t>
            </a:r>
            <a:endParaRPr lang="ru-RU" sz="2400" b="1" dirty="0" smtClean="0">
              <a:latin typeface="Calibri" pitchFamily="34" charset="0"/>
            </a:endParaRPr>
          </a:p>
        </p:txBody>
      </p:sp>
      <p:sp>
        <p:nvSpPr>
          <p:cNvPr id="12" name="TextBox 11"/>
          <p:cNvSpPr txBox="1"/>
          <p:nvPr/>
        </p:nvSpPr>
        <p:spPr>
          <a:xfrm>
            <a:off x="251520" y="1556792"/>
            <a:ext cx="8712968" cy="3785652"/>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«Принц Александр </a:t>
            </a:r>
            <a:r>
              <a:rPr lang="ru-RU" sz="2400" b="1" dirty="0" err="1" smtClean="0">
                <a:solidFill>
                  <a:srgbClr val="002060"/>
                </a:solidFill>
                <a:latin typeface="Calibri" pitchFamily="34" charset="0"/>
              </a:rPr>
              <a:t>Баттенбергский</a:t>
            </a:r>
            <a:r>
              <a:rPr lang="ru-RU" sz="2400" b="1" dirty="0" smtClean="0">
                <a:solidFill>
                  <a:srgbClr val="002060"/>
                </a:solidFill>
                <a:latin typeface="Calibri" pitchFamily="34" charset="0"/>
              </a:rPr>
              <a:t> -  враг России, и покуда он будет там царствовать, его влияние всегда </a:t>
            </a:r>
            <a:r>
              <a:rPr lang="ru-RU" sz="2400" b="1" dirty="0" smtClean="0">
                <a:solidFill>
                  <a:srgbClr val="002060"/>
                </a:solidFill>
                <a:latin typeface="Calibri" pitchFamily="34" charset="0"/>
              </a:rPr>
              <a:t>будет </a:t>
            </a:r>
            <a:r>
              <a:rPr lang="ru-RU" sz="2400" b="1" dirty="0" smtClean="0">
                <a:solidFill>
                  <a:srgbClr val="002060"/>
                </a:solidFill>
                <a:latin typeface="Calibri" pitchFamily="34" charset="0"/>
              </a:rPr>
              <a:t>для нас враждебно. Его прогонят непременно рано или поздно. Поддерживать его в достижении объединения Болгарии под его скипетром... значило бы награждать его за все его поступки, которые заслуживают не поощрения, а наказания. Впрочем, интересы России в настоящее </a:t>
            </a:r>
            <a:r>
              <a:rPr lang="ru-RU" sz="2400" b="1" dirty="0" smtClean="0">
                <a:solidFill>
                  <a:srgbClr val="002060"/>
                </a:solidFill>
                <a:latin typeface="Calibri" pitchFamily="34" charset="0"/>
              </a:rPr>
              <a:t>время </a:t>
            </a:r>
            <a:r>
              <a:rPr lang="ru-RU" sz="2400" b="1" dirty="0" smtClean="0">
                <a:solidFill>
                  <a:srgbClr val="002060"/>
                </a:solidFill>
                <a:latin typeface="Calibri" pitchFamily="34" charset="0"/>
              </a:rPr>
              <a:t>требуют, чтобы мы воздержались от вмешательства в дела Балканского полуострова, покуда там не возникает вопросов, более прямо нас касающихся».</a:t>
            </a:r>
            <a:endParaRPr lang="ru-RU" sz="2400" b="1" dirty="0">
              <a:solidFill>
                <a:srgbClr val="002060"/>
              </a:solidFill>
              <a:latin typeface="Calibri" pitchFamily="34" charset="0"/>
            </a:endParaRPr>
          </a:p>
        </p:txBody>
      </p:sp>
      <p:sp>
        <p:nvSpPr>
          <p:cNvPr id="5" name="Скругленный прямоугольник 4"/>
          <p:cNvSpPr/>
          <p:nvPr/>
        </p:nvSpPr>
        <p:spPr>
          <a:xfrm>
            <a:off x="323528" y="5445224"/>
            <a:ext cx="8568952" cy="720080"/>
          </a:xfrm>
          <a:prstGeom prst="roundRect">
            <a:avLst/>
          </a:prstGeom>
          <a:solidFill>
            <a:schemeClr val="bg1"/>
          </a:solidFill>
          <a:ln w="38100">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sz="2400" b="1" i="1" u="sng" dirty="0" smtClean="0">
              <a:solidFill>
                <a:srgbClr val="FF0000"/>
              </a:solidFill>
              <a:effectLst>
                <a:outerShdw blurRad="38100" dist="38100" dir="2700000" algn="tl">
                  <a:srgbClr val="000000">
                    <a:alpha val="43137"/>
                  </a:srgbClr>
                </a:outerShdw>
              </a:effectLst>
              <a:latin typeface="Calibri" pitchFamily="34" charset="0"/>
            </a:endParaRPr>
          </a:p>
          <a:p>
            <a:pPr algn="ctr"/>
            <a:r>
              <a:rPr lang="ru-RU" sz="2400" b="1" i="1" dirty="0" smtClean="0">
                <a:solidFill>
                  <a:srgbClr val="FF0000"/>
                </a:solidFill>
                <a:effectLst>
                  <a:outerShdw blurRad="38100" dist="38100" dir="2700000" algn="tl">
                    <a:srgbClr val="000000">
                      <a:alpha val="43137"/>
                    </a:srgbClr>
                  </a:outerShdw>
                </a:effectLst>
                <a:latin typeface="Calibri" pitchFamily="34" charset="0"/>
              </a:rPr>
              <a:t>Почему Александр </a:t>
            </a:r>
            <a:r>
              <a:rPr lang="en-US" sz="2400" b="1" i="1" dirty="0" smtClean="0">
                <a:solidFill>
                  <a:srgbClr val="FF0000"/>
                </a:solidFill>
                <a:effectLst>
                  <a:outerShdw blurRad="38100" dist="38100" dir="2700000" algn="tl">
                    <a:srgbClr val="000000">
                      <a:alpha val="43137"/>
                    </a:srgbClr>
                  </a:outerShdw>
                </a:effectLst>
                <a:latin typeface="Calibri" pitchFamily="34" charset="0"/>
              </a:rPr>
              <a:t>III </a:t>
            </a:r>
            <a:r>
              <a:rPr lang="ru-RU" sz="2400" b="1" i="1" dirty="0" smtClean="0">
                <a:solidFill>
                  <a:srgbClr val="FF0000"/>
                </a:solidFill>
                <a:effectLst>
                  <a:outerShdw blurRad="38100" dist="38100" dir="2700000" algn="tl">
                    <a:srgbClr val="000000">
                      <a:alpha val="43137"/>
                    </a:srgbClr>
                  </a:outerShdw>
                </a:effectLst>
                <a:latin typeface="Calibri" pitchFamily="34" charset="0"/>
              </a:rPr>
              <a:t>назвал главу </a:t>
            </a:r>
            <a:r>
              <a:rPr lang="ru-RU" sz="2400" b="1" i="1" dirty="0" smtClean="0">
                <a:solidFill>
                  <a:srgbClr val="FF0000"/>
                </a:solidFill>
                <a:effectLst>
                  <a:outerShdw blurRad="38100" dist="38100" dir="2700000" algn="tl">
                    <a:srgbClr val="000000">
                      <a:alpha val="43137"/>
                    </a:srgbClr>
                  </a:outerShdw>
                </a:effectLst>
                <a:latin typeface="Calibri" pitchFamily="34" charset="0"/>
              </a:rPr>
              <a:t>Болгарии </a:t>
            </a:r>
            <a:r>
              <a:rPr lang="ru-RU" sz="2400" b="1" i="1" dirty="0" smtClean="0">
                <a:solidFill>
                  <a:srgbClr val="FF0000"/>
                </a:solidFill>
                <a:effectLst>
                  <a:outerShdw blurRad="38100" dist="38100" dir="2700000" algn="tl">
                    <a:srgbClr val="000000">
                      <a:alpha val="43137"/>
                    </a:srgbClr>
                  </a:outerShdw>
                </a:effectLst>
                <a:latin typeface="Calibri" pitchFamily="34" charset="0"/>
              </a:rPr>
              <a:t>врагом России</a:t>
            </a:r>
            <a:r>
              <a:rPr lang="ru-RU" sz="2400" b="1" i="1" dirty="0" smtClean="0">
                <a:solidFill>
                  <a:srgbClr val="FF0000"/>
                </a:solidFill>
                <a:latin typeface="Calibri" pitchFamily="34" charset="0"/>
              </a:rPr>
              <a:t>? </a:t>
            </a:r>
            <a:endParaRPr lang="ru-RU" sz="2400" b="1" i="1" dirty="0" smtClean="0">
              <a:solidFill>
                <a:srgbClr val="FF0000"/>
              </a:solidFill>
              <a:effectLst>
                <a:outerShdw blurRad="38100" dist="38100" dir="2700000" algn="tl">
                  <a:srgbClr val="000000">
                    <a:alpha val="43137"/>
                  </a:srgbClr>
                </a:outerShdw>
              </a:effectLst>
              <a:latin typeface="Calibri" pitchFamily="34" charset="0"/>
            </a:endParaRPr>
          </a:p>
          <a:p>
            <a:pPr algn="ctr"/>
            <a:endParaRPr lang="ru-RU" sz="2400" b="1" i="1" u="sng" dirty="0">
              <a:solidFill>
                <a:srgbClr val="FF0000"/>
              </a:solidFill>
              <a:effectLst>
                <a:outerShdw blurRad="38100" dist="38100" dir="2700000" algn="tl">
                  <a:srgbClr val="000000">
                    <a:alpha val="43137"/>
                  </a:srgbClr>
                </a:outerShdw>
              </a:effectLst>
            </a:endParaRPr>
          </a:p>
        </p:txBody>
      </p:sp>
      <p:sp>
        <p:nvSpPr>
          <p:cNvPr id="6" name="Скругленный прямоугольник 5"/>
          <p:cNvSpPr/>
          <p:nvPr/>
        </p:nvSpPr>
        <p:spPr>
          <a:xfrm>
            <a:off x="323528" y="5445224"/>
            <a:ext cx="8568952" cy="720080"/>
          </a:xfrm>
          <a:prstGeom prst="roundRect">
            <a:avLst/>
          </a:prstGeom>
          <a:solidFill>
            <a:schemeClr val="bg1"/>
          </a:solidFill>
          <a:ln w="38100">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sz="2400" b="1" i="1" u="sng" dirty="0" smtClean="0">
              <a:solidFill>
                <a:srgbClr val="FF0000"/>
              </a:solidFill>
              <a:effectLst>
                <a:outerShdw blurRad="38100" dist="38100" dir="2700000" algn="tl">
                  <a:srgbClr val="000000">
                    <a:alpha val="43137"/>
                  </a:srgbClr>
                </a:outerShdw>
              </a:effectLst>
              <a:latin typeface="Calibri" pitchFamily="34" charset="0"/>
            </a:endParaRPr>
          </a:p>
          <a:p>
            <a:pPr algn="ctr"/>
            <a:r>
              <a:rPr lang="ru-RU" sz="2400" dirty="0" smtClean="0"/>
              <a:t> </a:t>
            </a:r>
            <a:r>
              <a:rPr lang="ru-RU" sz="2400" b="1" i="1" dirty="0" smtClean="0">
                <a:solidFill>
                  <a:srgbClr val="FF0000"/>
                </a:solidFill>
                <a:effectLst>
                  <a:outerShdw blurRad="38100" dist="38100" dir="2700000" algn="tl">
                    <a:srgbClr val="000000">
                      <a:alpha val="43137"/>
                    </a:srgbClr>
                  </a:outerShdw>
                </a:effectLst>
                <a:latin typeface="Calibri" pitchFamily="34" charset="0"/>
              </a:rPr>
              <a:t>В чем вы видите отступление России от своей традиционной политики на Балканах</a:t>
            </a:r>
            <a:r>
              <a:rPr lang="ru-RU" sz="2400" b="1" i="1" dirty="0" smtClean="0">
                <a:solidFill>
                  <a:srgbClr val="FF0000"/>
                </a:solidFill>
                <a:effectLst>
                  <a:outerShdw blurRad="38100" dist="38100" dir="2700000" algn="tl">
                    <a:srgbClr val="000000">
                      <a:alpha val="43137"/>
                    </a:srgbClr>
                  </a:outerShdw>
                </a:effectLst>
                <a:latin typeface="Calibri" pitchFamily="34" charset="0"/>
              </a:rPr>
              <a:t>? </a:t>
            </a:r>
            <a:endParaRPr lang="ru-RU" sz="2400" b="1" i="1" dirty="0" smtClean="0">
              <a:solidFill>
                <a:srgbClr val="FF0000"/>
              </a:solidFill>
              <a:effectLst>
                <a:outerShdw blurRad="38100" dist="38100" dir="2700000" algn="tl">
                  <a:srgbClr val="000000">
                    <a:alpha val="43137"/>
                  </a:srgbClr>
                </a:outerShdw>
              </a:effectLst>
              <a:latin typeface="Calibri" pitchFamily="34" charset="0"/>
            </a:endParaRPr>
          </a:p>
          <a:p>
            <a:pPr algn="ctr"/>
            <a:endParaRPr lang="ru-RU" sz="2400" b="1" i="1" u="sng"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251520" y="142852"/>
            <a:ext cx="8496944" cy="6218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Ослабление российского влияния на Балканах</a:t>
            </a:r>
            <a:endParaRPr lang="ru-RU" sz="2400" b="1" dirty="0"/>
          </a:p>
        </p:txBody>
      </p:sp>
      <p:sp>
        <p:nvSpPr>
          <p:cNvPr id="12" name="TextBox 11"/>
          <p:cNvSpPr txBox="1"/>
          <p:nvPr/>
        </p:nvSpPr>
        <p:spPr>
          <a:xfrm>
            <a:off x="251520" y="4005064"/>
            <a:ext cx="8712968" cy="2677656"/>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Александр </a:t>
            </a:r>
            <a:r>
              <a:rPr lang="en-US" sz="2400" b="1" dirty="0" smtClean="0">
                <a:solidFill>
                  <a:srgbClr val="002060"/>
                </a:solidFill>
                <a:latin typeface="Calibri" pitchFamily="34" charset="0"/>
              </a:rPr>
              <a:t>III</a:t>
            </a:r>
            <a:r>
              <a:rPr lang="ru-RU" sz="2400" b="1" dirty="0" smtClean="0">
                <a:solidFill>
                  <a:srgbClr val="002060"/>
                </a:solidFill>
                <a:latin typeface="Calibri" pitchFamily="34" charset="0"/>
              </a:rPr>
              <a:t> отошел от всегдашних основ российской внешней политики, требовавших защиты балканских православных народов. Он предложил Болгарии самостоятельно решать свои дела, отозвал русских офицеров из болгарской армии. Более того, император выступил за строгое соблюдение решений </a:t>
            </a:r>
            <a:r>
              <a:rPr lang="ru-RU" sz="2400" b="1" i="1" u="sng" dirty="0" smtClean="0">
                <a:solidFill>
                  <a:srgbClr val="FF0000"/>
                </a:solidFill>
                <a:effectLst>
                  <a:outerShdw blurRad="50800" dist="38100" algn="tr" rotWithShape="0">
                    <a:prstClr val="black">
                      <a:alpha val="40000"/>
                    </a:prstClr>
                  </a:outerShdw>
                </a:effectLst>
                <a:latin typeface="Calibri" pitchFamily="34" charset="0"/>
              </a:rPr>
              <a:t>Берлинского конгресса</a:t>
            </a:r>
            <a:r>
              <a:rPr lang="ru-RU" sz="2400" b="1" dirty="0" smtClean="0">
                <a:solidFill>
                  <a:srgbClr val="002060"/>
                </a:solidFill>
                <a:latin typeface="Calibri" pitchFamily="34" charset="0"/>
              </a:rPr>
              <a:t>. Тем самым Россия превращалась фактически в союзника Турции.</a:t>
            </a:r>
            <a:endParaRPr lang="ru-RU" sz="2400" b="1" dirty="0">
              <a:solidFill>
                <a:srgbClr val="002060"/>
              </a:solidFill>
              <a:latin typeface="Calibri" pitchFamily="34" charset="0"/>
            </a:endParaRPr>
          </a:p>
        </p:txBody>
      </p:sp>
      <p:pic>
        <p:nvPicPr>
          <p:cNvPr id="55300" name="Picture 4" descr="http://geographyofrussia.com/wp-content/uploads/2013/02/defenders-of-shipka-pass.jpg"/>
          <p:cNvPicPr>
            <a:picLocks noChangeAspect="1" noChangeArrowheads="1"/>
          </p:cNvPicPr>
          <p:nvPr/>
        </p:nvPicPr>
        <p:blipFill>
          <a:blip r:embed="rId2" cstate="print"/>
          <a:srcRect t="26931"/>
          <a:stretch>
            <a:fillRect/>
          </a:stretch>
        </p:blipFill>
        <p:spPr bwMode="auto">
          <a:xfrm>
            <a:off x="1835696" y="908720"/>
            <a:ext cx="4968552" cy="2923723"/>
          </a:xfrm>
          <a:prstGeom prst="rect">
            <a:avLst/>
          </a:prstGeom>
          <a:noFill/>
          <a:ln w="38100">
            <a:solidFill>
              <a:srgbClr val="002060"/>
            </a:solid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251520" y="142852"/>
            <a:ext cx="8496944" cy="6218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Ослабление российского влияния на Балканах</a:t>
            </a:r>
            <a:endParaRPr lang="ru-RU" sz="2400" b="1" dirty="0"/>
          </a:p>
        </p:txBody>
      </p:sp>
      <p:sp>
        <p:nvSpPr>
          <p:cNvPr id="12" name="TextBox 11"/>
          <p:cNvSpPr txBox="1"/>
          <p:nvPr/>
        </p:nvSpPr>
        <p:spPr>
          <a:xfrm>
            <a:off x="251520" y="980728"/>
            <a:ext cx="8712968" cy="5632311"/>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«Оккупация, — обращался к </a:t>
            </a:r>
            <a:r>
              <a:rPr lang="ru-RU" sz="2400" b="1" dirty="0" smtClean="0">
                <a:solidFill>
                  <a:srgbClr val="002060"/>
                </a:solidFill>
                <a:latin typeface="Calibri" pitchFamily="34" charset="0"/>
              </a:rPr>
              <a:t>императору </a:t>
            </a:r>
            <a:r>
              <a:rPr lang="ru-RU" sz="2400" b="1" dirty="0" smtClean="0">
                <a:solidFill>
                  <a:srgbClr val="002060"/>
                </a:solidFill>
                <a:latin typeface="Calibri" pitchFamily="34" charset="0"/>
              </a:rPr>
              <a:t>посол в Турции А. И. </a:t>
            </a:r>
            <a:r>
              <a:rPr lang="ru-RU" sz="2400" b="1" dirty="0" err="1" smtClean="0">
                <a:solidFill>
                  <a:srgbClr val="002060"/>
                </a:solidFill>
                <a:latin typeface="Calibri" pitchFamily="34" charset="0"/>
              </a:rPr>
              <a:t>Нелидов</a:t>
            </a:r>
            <a:r>
              <a:rPr lang="ru-RU" sz="2400" b="1" dirty="0" smtClean="0">
                <a:solidFill>
                  <a:srgbClr val="002060"/>
                </a:solidFill>
                <a:latin typeface="Calibri" pitchFamily="34" charset="0"/>
              </a:rPr>
              <a:t>, — может </a:t>
            </a:r>
            <a:r>
              <a:rPr lang="ru-RU" sz="2400" b="1" dirty="0" smtClean="0">
                <a:solidFill>
                  <a:srgbClr val="002060"/>
                </a:solidFill>
                <a:latin typeface="Calibri" pitchFamily="34" charset="0"/>
              </a:rPr>
              <a:t>провоцировать </a:t>
            </a:r>
            <a:r>
              <a:rPr lang="ru-RU" sz="2400" b="1" dirty="0" smtClean="0">
                <a:solidFill>
                  <a:srgbClr val="002060"/>
                </a:solidFill>
                <a:latin typeface="Calibri" pitchFamily="34" charset="0"/>
              </a:rPr>
              <a:t>антирусские выступления и </a:t>
            </a:r>
            <a:r>
              <a:rPr lang="ru-RU" sz="2400" b="1" dirty="0" smtClean="0">
                <a:solidFill>
                  <a:srgbClr val="002060"/>
                </a:solidFill>
                <a:latin typeface="Calibri" pitchFamily="34" charset="0"/>
              </a:rPr>
              <a:t>привести </a:t>
            </a:r>
            <a:r>
              <a:rPr lang="ru-RU" sz="2400" b="1" dirty="0" smtClean="0">
                <a:solidFill>
                  <a:srgbClr val="002060"/>
                </a:solidFill>
                <a:latin typeface="Calibri" pitchFamily="34" charset="0"/>
              </a:rPr>
              <a:t>к большим событиям и большим </a:t>
            </a:r>
            <a:r>
              <a:rPr lang="ru-RU" sz="2400" b="1" dirty="0" smtClean="0">
                <a:solidFill>
                  <a:srgbClr val="002060"/>
                </a:solidFill>
                <a:latin typeface="Calibri" pitchFamily="34" charset="0"/>
              </a:rPr>
              <a:t>последствиям</a:t>
            </a:r>
            <a:r>
              <a:rPr lang="ru-RU" sz="2400" b="1" dirty="0" smtClean="0">
                <a:solidFill>
                  <a:srgbClr val="002060"/>
                </a:solidFill>
                <a:latin typeface="Calibri" pitchFamily="34" charset="0"/>
              </a:rPr>
              <a:t>». Александр </a:t>
            </a:r>
            <a:r>
              <a:rPr lang="en-US" sz="2400" b="1" dirty="0" smtClean="0">
                <a:solidFill>
                  <a:srgbClr val="002060"/>
                </a:solidFill>
                <a:latin typeface="Calibri" pitchFamily="34" charset="0"/>
              </a:rPr>
              <a:t>III </a:t>
            </a:r>
            <a:r>
              <a:rPr lang="ru-RU" sz="2400" b="1" dirty="0" smtClean="0">
                <a:solidFill>
                  <a:srgbClr val="002060"/>
                </a:solidFill>
                <a:latin typeface="Calibri" pitchFamily="34" charset="0"/>
              </a:rPr>
              <a:t>полностью согласился с мнением </a:t>
            </a:r>
            <a:r>
              <a:rPr lang="ru-RU" sz="2400" b="1" dirty="0" smtClean="0">
                <a:solidFill>
                  <a:srgbClr val="002060"/>
                </a:solidFill>
                <a:latin typeface="Calibri" pitchFamily="34" charset="0"/>
              </a:rPr>
              <a:t>дипломата…</a:t>
            </a:r>
          </a:p>
          <a:p>
            <a:pPr algn="ctr"/>
            <a:r>
              <a:rPr lang="ru-RU" sz="2400" b="1" dirty="0" smtClean="0">
                <a:solidFill>
                  <a:srgbClr val="002060"/>
                </a:solidFill>
                <a:latin typeface="Calibri" pitchFamily="34" charset="0"/>
              </a:rPr>
              <a:t>В </a:t>
            </a:r>
            <a:r>
              <a:rPr lang="ru-RU" sz="2400" b="1" dirty="0" smtClean="0">
                <a:solidFill>
                  <a:srgbClr val="002060"/>
                </a:solidFill>
                <a:latin typeface="Calibri" pitchFamily="34" charset="0"/>
              </a:rPr>
              <a:t>Болгарии начались нападения на русских подданных, было нанесено оскорбление </a:t>
            </a:r>
            <a:r>
              <a:rPr lang="ru-RU" sz="2400" b="1" dirty="0" smtClean="0">
                <a:solidFill>
                  <a:srgbClr val="002060"/>
                </a:solidFill>
                <a:latin typeface="Calibri" pitchFamily="34" charset="0"/>
              </a:rPr>
              <a:t>русскому </a:t>
            </a:r>
            <a:r>
              <a:rPr lang="ru-RU" sz="2400" b="1" dirty="0" smtClean="0">
                <a:solidFill>
                  <a:srgbClr val="002060"/>
                </a:solidFill>
                <a:latin typeface="Calibri" pitchFamily="34" charset="0"/>
              </a:rPr>
              <a:t>флагу. В ответ на это </a:t>
            </a:r>
            <a:r>
              <a:rPr lang="ru-RU" sz="2400" b="1" dirty="0" err="1" smtClean="0">
                <a:solidFill>
                  <a:srgbClr val="002060"/>
                </a:solidFill>
                <a:latin typeface="Calibri" pitchFamily="34" charset="0"/>
              </a:rPr>
              <a:t>Каульбарс</a:t>
            </a:r>
            <a:r>
              <a:rPr lang="ru-RU" sz="2400" b="1" dirty="0" smtClean="0">
                <a:solidFill>
                  <a:srgbClr val="002060"/>
                </a:solidFill>
                <a:latin typeface="Calibri" pitchFamily="34" charset="0"/>
              </a:rPr>
              <a:t>... 8 ноября 1886 г. заявил о разрыве русско-болгарских </a:t>
            </a:r>
            <a:r>
              <a:rPr lang="ru-RU" sz="2400" b="1" dirty="0" smtClean="0">
                <a:solidFill>
                  <a:srgbClr val="002060"/>
                </a:solidFill>
                <a:latin typeface="Calibri" pitchFamily="34" charset="0"/>
              </a:rPr>
              <a:t>отношений </a:t>
            </a:r>
            <a:r>
              <a:rPr lang="ru-RU" sz="2400" b="1" dirty="0" smtClean="0">
                <a:solidFill>
                  <a:srgbClr val="002060"/>
                </a:solidFill>
                <a:latin typeface="Calibri" pitchFamily="34" charset="0"/>
              </a:rPr>
              <a:t>и покинул страну, за ним последовали и русские дипломатические представители... </a:t>
            </a:r>
            <a:r>
              <a:rPr lang="ru-RU" sz="2400" b="1" dirty="0" smtClean="0">
                <a:solidFill>
                  <a:srgbClr val="002060"/>
                </a:solidFill>
                <a:latin typeface="Calibri" pitchFamily="34" charset="0"/>
              </a:rPr>
              <a:t>После </a:t>
            </a:r>
            <a:r>
              <a:rPr lang="ru-RU" sz="2400" b="1" dirty="0" smtClean="0">
                <a:solidFill>
                  <a:srgbClr val="002060"/>
                </a:solidFill>
                <a:latin typeface="Calibri" pitchFamily="34" charset="0"/>
              </a:rPr>
              <a:t>разрыва отношений с Софией Германия вновь предложила России дипломатическую поддержку при оккупации Болгарии. </a:t>
            </a:r>
            <a:r>
              <a:rPr lang="ru-RU" sz="2400" b="1" dirty="0" smtClean="0">
                <a:solidFill>
                  <a:srgbClr val="002060"/>
                </a:solidFill>
                <a:latin typeface="Calibri" pitchFamily="34" charset="0"/>
              </a:rPr>
              <a:t>Александр </a:t>
            </a:r>
            <a:r>
              <a:rPr lang="en-US" sz="2400" b="1" dirty="0" smtClean="0">
                <a:solidFill>
                  <a:srgbClr val="002060"/>
                </a:solidFill>
                <a:latin typeface="Calibri" pitchFamily="34" charset="0"/>
              </a:rPr>
              <a:t>III </a:t>
            </a:r>
            <a:r>
              <a:rPr lang="ru-RU" sz="2400" b="1" dirty="0" smtClean="0">
                <a:solidFill>
                  <a:srgbClr val="002060"/>
                </a:solidFill>
                <a:latin typeface="Calibri" pitchFamily="34" charset="0"/>
              </a:rPr>
              <a:t>категорически отказался от этих </a:t>
            </a:r>
            <a:r>
              <a:rPr lang="ru-RU" sz="2400" b="1" dirty="0" smtClean="0">
                <a:solidFill>
                  <a:srgbClr val="002060"/>
                </a:solidFill>
                <a:latin typeface="Calibri" pitchFamily="34" charset="0"/>
              </a:rPr>
              <a:t>планов</a:t>
            </a:r>
            <a:r>
              <a:rPr lang="ru-RU" sz="2400" b="1" dirty="0" smtClean="0">
                <a:solidFill>
                  <a:srgbClr val="002060"/>
                </a:solidFill>
                <a:latin typeface="Calibri" pitchFamily="34" charset="0"/>
              </a:rPr>
              <a:t>. У него не было ни малейшего желания </a:t>
            </a:r>
            <a:r>
              <a:rPr lang="ru-RU" sz="2400" b="1" dirty="0" smtClean="0">
                <a:solidFill>
                  <a:srgbClr val="002060"/>
                </a:solidFill>
                <a:latin typeface="Calibri" pitchFamily="34" charset="0"/>
              </a:rPr>
              <a:t>втягиваться </a:t>
            </a:r>
            <a:r>
              <a:rPr lang="ru-RU" sz="2400" b="1" dirty="0" smtClean="0">
                <a:solidFill>
                  <a:srgbClr val="002060"/>
                </a:solidFill>
                <a:latin typeface="Calibri" pitchFamily="34" charset="0"/>
              </a:rPr>
              <a:t>во внешнеполитические авантюры с неясными последствиями из-за «долга» перед славянами...</a:t>
            </a:r>
            <a:endParaRPr lang="ru-RU" sz="2400" b="1" dirty="0">
              <a:solidFill>
                <a:srgbClr val="002060"/>
              </a:solidFill>
              <a:latin typeface="Calibri" pitchFamily="34" charset="0"/>
            </a:endParaRPr>
          </a:p>
        </p:txBody>
      </p:sp>
      <p:sp>
        <p:nvSpPr>
          <p:cNvPr id="5" name="Скругленный прямоугольник 4"/>
          <p:cNvSpPr/>
          <p:nvPr/>
        </p:nvSpPr>
        <p:spPr>
          <a:xfrm>
            <a:off x="251520" y="188640"/>
            <a:ext cx="8568952" cy="720080"/>
          </a:xfrm>
          <a:prstGeom prst="roundRect">
            <a:avLst/>
          </a:prstGeom>
          <a:solidFill>
            <a:schemeClr val="bg1"/>
          </a:solidFill>
          <a:ln w="38100">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sz="2400" b="1" i="1" u="sng" dirty="0" smtClean="0">
              <a:solidFill>
                <a:srgbClr val="FF0000"/>
              </a:solidFill>
              <a:effectLst>
                <a:outerShdw blurRad="38100" dist="38100" dir="2700000" algn="tl">
                  <a:srgbClr val="000000">
                    <a:alpha val="43137"/>
                  </a:srgbClr>
                </a:outerShdw>
              </a:effectLst>
              <a:latin typeface="Calibri" pitchFamily="34" charset="0"/>
            </a:endParaRPr>
          </a:p>
          <a:p>
            <a:pPr algn="ctr"/>
            <a:r>
              <a:rPr lang="ru-RU" sz="2400" b="1" i="1" dirty="0" smtClean="0">
                <a:solidFill>
                  <a:srgbClr val="FF0000"/>
                </a:solidFill>
                <a:effectLst>
                  <a:outerShdw blurRad="38100" dist="38100" dir="2700000" algn="tl">
                    <a:srgbClr val="000000">
                      <a:alpha val="43137"/>
                    </a:srgbClr>
                  </a:outerShdw>
                </a:effectLst>
                <a:latin typeface="Calibri" pitchFamily="34" charset="0"/>
              </a:rPr>
              <a:t>Что имел в виду А. И. </a:t>
            </a:r>
            <a:r>
              <a:rPr lang="ru-RU" sz="2400" b="1" i="1" dirty="0" err="1" smtClean="0">
                <a:solidFill>
                  <a:srgbClr val="FF0000"/>
                </a:solidFill>
                <a:effectLst>
                  <a:outerShdw blurRad="38100" dist="38100" dir="2700000" algn="tl">
                    <a:srgbClr val="000000">
                      <a:alpha val="43137"/>
                    </a:srgbClr>
                  </a:outerShdw>
                </a:effectLst>
                <a:latin typeface="Calibri" pitchFamily="34" charset="0"/>
              </a:rPr>
              <a:t>Нелидов</a:t>
            </a:r>
            <a:r>
              <a:rPr lang="ru-RU" sz="2400" b="1" i="1" dirty="0" smtClean="0">
                <a:solidFill>
                  <a:srgbClr val="FF0000"/>
                </a:solidFill>
                <a:effectLst>
                  <a:outerShdw blurRad="38100" dist="38100" dir="2700000" algn="tl">
                    <a:srgbClr val="000000">
                      <a:alpha val="43137"/>
                    </a:srgbClr>
                  </a:outerShdw>
                </a:effectLst>
                <a:latin typeface="Calibri" pitchFamily="34" charset="0"/>
              </a:rPr>
              <a:t> под словами «большие события» и «большие последствия</a:t>
            </a:r>
            <a:r>
              <a:rPr lang="ru-RU" sz="2400" b="1" i="1" dirty="0" smtClean="0">
                <a:solidFill>
                  <a:srgbClr val="FF0000"/>
                </a:solidFill>
                <a:effectLst>
                  <a:outerShdw blurRad="38100" dist="38100" dir="2700000" algn="tl">
                    <a:srgbClr val="000000">
                      <a:alpha val="43137"/>
                    </a:srgbClr>
                  </a:outerShdw>
                </a:effectLst>
                <a:latin typeface="Calibri" pitchFamily="34" charset="0"/>
              </a:rPr>
              <a:t>»</a:t>
            </a:r>
            <a:r>
              <a:rPr lang="ru-RU" sz="2400" b="1" i="1" u="sng" dirty="0" smtClean="0">
                <a:solidFill>
                  <a:srgbClr val="FF0000"/>
                </a:solidFill>
                <a:effectLst>
                  <a:outerShdw blurRad="38100" dist="38100" dir="2700000" algn="tl">
                    <a:srgbClr val="000000">
                      <a:alpha val="43137"/>
                    </a:srgbClr>
                  </a:outerShdw>
                </a:effectLst>
                <a:latin typeface="Calibri" pitchFamily="34" charset="0"/>
              </a:rPr>
              <a:t>?</a:t>
            </a:r>
            <a:endParaRPr lang="ru-RU" sz="2400" b="1" i="1" dirty="0" smtClean="0">
              <a:solidFill>
                <a:srgbClr val="FF0000"/>
              </a:solidFill>
              <a:effectLst>
                <a:outerShdw blurRad="38100" dist="38100" dir="2700000" algn="tl">
                  <a:srgbClr val="000000">
                    <a:alpha val="43137"/>
                  </a:srgbClr>
                </a:outerShdw>
              </a:effectLst>
              <a:latin typeface="Calibri" pitchFamily="34" charset="0"/>
            </a:endParaRPr>
          </a:p>
          <a:p>
            <a:pPr algn="ctr"/>
            <a:endParaRPr lang="ru-RU" sz="2400" b="1" i="1" u="sng" dirty="0">
              <a:solidFill>
                <a:srgbClr val="FF0000"/>
              </a:solidFill>
              <a:effectLst>
                <a:outerShdw blurRad="38100" dist="38100" dir="2700000" algn="tl">
                  <a:srgbClr val="000000">
                    <a:alpha val="43137"/>
                  </a:srgbClr>
                </a:outerShdw>
              </a:effectLst>
            </a:endParaRPr>
          </a:p>
        </p:txBody>
      </p:sp>
      <p:sp>
        <p:nvSpPr>
          <p:cNvPr id="6" name="Скругленный прямоугольник 5"/>
          <p:cNvSpPr/>
          <p:nvPr/>
        </p:nvSpPr>
        <p:spPr>
          <a:xfrm>
            <a:off x="251520" y="188640"/>
            <a:ext cx="8568952" cy="720080"/>
          </a:xfrm>
          <a:prstGeom prst="roundRect">
            <a:avLst/>
          </a:prstGeom>
          <a:solidFill>
            <a:schemeClr val="bg1"/>
          </a:solidFill>
          <a:ln w="38100">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sz="2400" b="1" i="1" u="sng" dirty="0" smtClean="0">
              <a:solidFill>
                <a:srgbClr val="FF0000"/>
              </a:solidFill>
              <a:effectLst>
                <a:outerShdw blurRad="38100" dist="38100" dir="2700000" algn="tl">
                  <a:srgbClr val="000000">
                    <a:alpha val="43137"/>
                  </a:srgbClr>
                </a:outerShdw>
              </a:effectLst>
              <a:latin typeface="Calibri" pitchFamily="34" charset="0"/>
            </a:endParaRPr>
          </a:p>
          <a:p>
            <a:pPr algn="ctr"/>
            <a:r>
              <a:rPr lang="ru-RU" sz="2400" b="1" i="1" u="sng" dirty="0" smtClean="0">
                <a:solidFill>
                  <a:srgbClr val="FF0000"/>
                </a:solidFill>
                <a:effectLst>
                  <a:outerShdw blurRad="38100" dist="38100" dir="2700000" algn="tl">
                    <a:srgbClr val="000000">
                      <a:alpha val="43137"/>
                    </a:srgbClr>
                  </a:outerShdw>
                </a:effectLst>
                <a:latin typeface="Calibri" pitchFamily="34" charset="0"/>
              </a:rPr>
              <a:t>Почему Александр </a:t>
            </a:r>
            <a:r>
              <a:rPr lang="en-US" sz="2400" b="1" i="1" u="sng" dirty="0" smtClean="0">
                <a:solidFill>
                  <a:srgbClr val="FF0000"/>
                </a:solidFill>
                <a:effectLst>
                  <a:outerShdw blurRad="38100" dist="38100" dir="2700000" algn="tl">
                    <a:srgbClr val="000000">
                      <a:alpha val="43137"/>
                    </a:srgbClr>
                  </a:outerShdw>
                </a:effectLst>
                <a:latin typeface="Calibri" pitchFamily="34" charset="0"/>
              </a:rPr>
              <a:t>III</a:t>
            </a:r>
            <a:r>
              <a:rPr lang="ru-RU" sz="2400" b="1" i="1" u="sng" dirty="0" smtClean="0">
                <a:solidFill>
                  <a:srgbClr val="FF0000"/>
                </a:solidFill>
                <a:effectLst>
                  <a:outerShdw blurRad="38100" dist="38100" dir="2700000" algn="tl">
                    <a:srgbClr val="000000">
                      <a:alpha val="43137"/>
                    </a:srgbClr>
                  </a:outerShdw>
                </a:effectLst>
                <a:latin typeface="Calibri" pitchFamily="34" charset="0"/>
              </a:rPr>
              <a:t> отказался вмешиваться в болгарский кризис?</a:t>
            </a:r>
            <a:endParaRPr lang="ru-RU" sz="2400" b="1" i="1" dirty="0" smtClean="0">
              <a:solidFill>
                <a:srgbClr val="FF0000"/>
              </a:solidFill>
              <a:effectLst>
                <a:outerShdw blurRad="38100" dist="38100" dir="2700000" algn="tl">
                  <a:srgbClr val="000000">
                    <a:alpha val="43137"/>
                  </a:srgbClr>
                </a:outerShdw>
              </a:effectLst>
              <a:latin typeface="Calibri" pitchFamily="34" charset="0"/>
            </a:endParaRPr>
          </a:p>
          <a:p>
            <a:pPr algn="ctr"/>
            <a:endParaRPr lang="ru-RU" sz="2400" b="1" i="1" u="sng"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251520" y="142852"/>
            <a:ext cx="8496944" cy="6218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Ослабление российского влияния на Балканах</a:t>
            </a:r>
            <a:endParaRPr lang="ru-RU" sz="2400" b="1" dirty="0"/>
          </a:p>
        </p:txBody>
      </p:sp>
      <p:sp>
        <p:nvSpPr>
          <p:cNvPr id="12" name="TextBox 11"/>
          <p:cNvSpPr txBox="1"/>
          <p:nvPr/>
        </p:nvSpPr>
        <p:spPr>
          <a:xfrm>
            <a:off x="251520" y="4005064"/>
            <a:ext cx="8496944" cy="2677656"/>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Резкий поворот в политике России вызвал широкую волну </a:t>
            </a:r>
            <a:r>
              <a:rPr lang="ru-RU" sz="2400" b="1" u="sng" dirty="0" smtClean="0">
                <a:solidFill>
                  <a:srgbClr val="002060"/>
                </a:solidFill>
                <a:latin typeface="Calibri" pitchFamily="34" charset="0"/>
              </a:rPr>
              <a:t>антирусских настроений на Балканах.</a:t>
            </a:r>
            <a:r>
              <a:rPr lang="ru-RU" sz="2400" b="1" dirty="0" smtClean="0">
                <a:solidFill>
                  <a:srgbClr val="002060"/>
                </a:solidFill>
                <a:latin typeface="Calibri" pitchFamily="34" charset="0"/>
              </a:rPr>
              <a:t> Этим воспользовалась Австро-Венгрия, посадившая на престол Болгарии после изгнания </a:t>
            </a:r>
            <a:r>
              <a:rPr lang="ru-RU" sz="2400" b="1" dirty="0" err="1" smtClean="0">
                <a:solidFill>
                  <a:srgbClr val="002060"/>
                </a:solidFill>
                <a:latin typeface="Calibri" pitchFamily="34" charset="0"/>
              </a:rPr>
              <a:t>Баттенберга</a:t>
            </a:r>
            <a:r>
              <a:rPr lang="ru-RU" sz="2400" b="1" dirty="0" smtClean="0">
                <a:solidFill>
                  <a:srgbClr val="002060"/>
                </a:solidFill>
                <a:latin typeface="Calibri" pitchFamily="34" charset="0"/>
              </a:rPr>
              <a:t> своего ставленника. В ноябре 1886 г. </a:t>
            </a:r>
            <a:r>
              <a:rPr lang="ru-RU" sz="2400" b="1" u="sng" dirty="0" smtClean="0">
                <a:solidFill>
                  <a:srgbClr val="002060"/>
                </a:solidFill>
                <a:effectLst>
                  <a:outerShdw blurRad="50800" dist="38100" algn="tr" rotWithShape="0">
                    <a:prstClr val="black">
                      <a:alpha val="40000"/>
                    </a:prstClr>
                  </a:outerShdw>
                </a:effectLst>
                <a:latin typeface="Calibri" pitchFamily="34" charset="0"/>
              </a:rPr>
              <a:t>дипломатические отношения</a:t>
            </a:r>
            <a:r>
              <a:rPr lang="ru-RU" sz="2400" b="1" u="sng" dirty="0" smtClean="0">
                <a:solidFill>
                  <a:srgbClr val="002060"/>
                </a:solidFill>
                <a:latin typeface="Calibri" pitchFamily="34" charset="0"/>
              </a:rPr>
              <a:t> </a:t>
            </a:r>
            <a:r>
              <a:rPr lang="ru-RU" sz="2400" b="1" dirty="0" smtClean="0">
                <a:solidFill>
                  <a:srgbClr val="002060"/>
                </a:solidFill>
                <a:latin typeface="Calibri" pitchFamily="34" charset="0"/>
              </a:rPr>
              <a:t>между Россией и Болгарией были </a:t>
            </a:r>
            <a:r>
              <a:rPr lang="ru-RU" sz="2400" b="1" u="sng" dirty="0" smtClean="0">
                <a:solidFill>
                  <a:srgbClr val="002060"/>
                </a:solidFill>
                <a:effectLst>
                  <a:outerShdw blurRad="50800" dist="38100" algn="tr" rotWithShape="0">
                    <a:prstClr val="black">
                      <a:alpha val="40000"/>
                    </a:prstClr>
                  </a:outerShdw>
                </a:effectLst>
                <a:latin typeface="Calibri" pitchFamily="34" charset="0"/>
              </a:rPr>
              <a:t>разорваны</a:t>
            </a:r>
            <a:r>
              <a:rPr lang="ru-RU" sz="2400" b="1" dirty="0" smtClean="0">
                <a:solidFill>
                  <a:srgbClr val="002060"/>
                </a:solidFill>
                <a:latin typeface="Calibri" pitchFamily="34" charset="0"/>
              </a:rPr>
              <a:t>. Влияние России было подорвано также и в Сербии, и в Румынии.</a:t>
            </a:r>
            <a:endParaRPr lang="ru-RU" sz="2400" b="1" dirty="0">
              <a:solidFill>
                <a:srgbClr val="FF0000"/>
              </a:solidFill>
              <a:latin typeface="Calibri" pitchFamily="34" charset="0"/>
            </a:endParaRPr>
          </a:p>
        </p:txBody>
      </p:sp>
      <p:pic>
        <p:nvPicPr>
          <p:cNvPr id="40962" name="Picture 2" descr="http://historic.ru/books/item/f00/s00/z0000152/pic/000101.jpg"/>
          <p:cNvPicPr>
            <a:picLocks noChangeAspect="1" noChangeArrowheads="1"/>
          </p:cNvPicPr>
          <p:nvPr/>
        </p:nvPicPr>
        <p:blipFill>
          <a:blip r:embed="rId2" cstate="print"/>
          <a:srcRect t="21786"/>
          <a:stretch>
            <a:fillRect/>
          </a:stretch>
        </p:blipFill>
        <p:spPr bwMode="auto">
          <a:xfrm>
            <a:off x="1691680" y="908720"/>
            <a:ext cx="5400600" cy="2961068"/>
          </a:xfrm>
          <a:prstGeom prst="rect">
            <a:avLst/>
          </a:prstGeom>
          <a:noFill/>
          <a:ln w="38100">
            <a:solidFill>
              <a:srgbClr val="002060"/>
            </a:solid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1691680" y="188640"/>
            <a:ext cx="5544616" cy="6218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Поиск союзников</a:t>
            </a:r>
            <a:endParaRPr lang="ru-RU" sz="2400" b="1" dirty="0"/>
          </a:p>
        </p:txBody>
      </p:sp>
      <p:sp>
        <p:nvSpPr>
          <p:cNvPr id="5" name="Прямоугольник 4"/>
          <p:cNvSpPr/>
          <p:nvPr/>
        </p:nvSpPr>
        <p:spPr>
          <a:xfrm>
            <a:off x="251520" y="980728"/>
            <a:ext cx="1779653" cy="523220"/>
          </a:xfrm>
          <a:prstGeom prst="rect">
            <a:avLst/>
          </a:prstGeom>
          <a:noFill/>
        </p:spPr>
        <p:txBody>
          <a:bodyPr wrap="none" lIns="91440" tIns="45720" rIns="91440" bIns="45720">
            <a:spAutoFit/>
          </a:bodyPr>
          <a:lstStyle/>
          <a:p>
            <a:pPr algn="ctr"/>
            <a:r>
              <a:rPr lang="ru-RU"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Франция</a:t>
            </a:r>
            <a:endParaRPr lang="ru-RU"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6" name="Прямоугольник 5"/>
          <p:cNvSpPr/>
          <p:nvPr/>
        </p:nvSpPr>
        <p:spPr>
          <a:xfrm>
            <a:off x="179512" y="1628800"/>
            <a:ext cx="1894622" cy="523220"/>
          </a:xfrm>
          <a:prstGeom prst="rect">
            <a:avLst/>
          </a:prstGeom>
          <a:noFill/>
        </p:spPr>
        <p:txBody>
          <a:bodyPr wrap="none" lIns="91440" tIns="45720" rIns="91440" bIns="45720">
            <a:spAutoFit/>
          </a:bodyPr>
          <a:lstStyle/>
          <a:p>
            <a:pPr algn="ctr"/>
            <a:r>
              <a:rPr lang="ru-RU"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Германия</a:t>
            </a:r>
            <a:endParaRPr lang="ru-RU"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7" name="Прямоугольник 6"/>
          <p:cNvSpPr/>
          <p:nvPr/>
        </p:nvSpPr>
        <p:spPr>
          <a:xfrm>
            <a:off x="7092280" y="1052736"/>
            <a:ext cx="1461426" cy="52322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800" b="1" cap="none" spc="0" dirty="0" smtClean="0">
                <a:ln w="11430"/>
                <a:solidFill>
                  <a:srgbClr val="FF0000"/>
                </a:solidFill>
                <a:effectLst>
                  <a:outerShdw blurRad="50800" dist="39000" dir="5460000" algn="tl">
                    <a:srgbClr val="000000">
                      <a:alpha val="38000"/>
                    </a:srgbClr>
                  </a:outerShdw>
                </a:effectLst>
              </a:rPr>
              <a:t>Россия</a:t>
            </a:r>
            <a:endParaRPr lang="ru-RU" sz="2800" b="1" cap="none" spc="0" dirty="0">
              <a:ln w="11430"/>
              <a:solidFill>
                <a:srgbClr val="FF0000"/>
              </a:solidFill>
              <a:effectLst>
                <a:outerShdw blurRad="50800" dist="39000" dir="5460000" algn="tl">
                  <a:srgbClr val="000000">
                    <a:alpha val="38000"/>
                  </a:srgbClr>
                </a:outerShdw>
              </a:effectLst>
            </a:endParaRPr>
          </a:p>
        </p:txBody>
      </p:sp>
      <p:sp>
        <p:nvSpPr>
          <p:cNvPr id="9" name="TextBox 8"/>
          <p:cNvSpPr txBox="1"/>
          <p:nvPr/>
        </p:nvSpPr>
        <p:spPr>
          <a:xfrm>
            <a:off x="2051720" y="1124744"/>
            <a:ext cx="5040560" cy="830997"/>
          </a:xfrm>
          <a:prstGeom prst="rect">
            <a:avLst/>
          </a:prstGeom>
          <a:noFill/>
        </p:spPr>
        <p:txBody>
          <a:bodyPr wrap="square" rtlCol="0">
            <a:spAutoFit/>
          </a:bodyPr>
          <a:lstStyle/>
          <a:p>
            <a:pPr algn="ctr"/>
            <a:r>
              <a:rPr lang="ru-RU" sz="2400" b="1" dirty="0" smtClean="0">
                <a:solidFill>
                  <a:srgbClr val="002060"/>
                </a:solidFill>
                <a:latin typeface="Calibri" pitchFamily="34" charset="0"/>
              </a:rPr>
              <a:t>Заинтересованы в союзе с Россией на случай войны друг с другом .</a:t>
            </a:r>
            <a:endParaRPr lang="ru-RU" sz="2400" b="1" dirty="0">
              <a:solidFill>
                <a:srgbClr val="002060"/>
              </a:solidFill>
              <a:latin typeface="Calibri" pitchFamily="34" charset="0"/>
            </a:endParaRPr>
          </a:p>
        </p:txBody>
      </p:sp>
      <p:sp>
        <p:nvSpPr>
          <p:cNvPr id="10" name="Прямоугольник 9"/>
          <p:cNvSpPr/>
          <p:nvPr/>
        </p:nvSpPr>
        <p:spPr>
          <a:xfrm>
            <a:off x="7092280" y="1556792"/>
            <a:ext cx="1461426" cy="52322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800" b="1" cap="none" spc="0" dirty="0" smtClean="0">
                <a:ln w="11430"/>
                <a:solidFill>
                  <a:srgbClr val="FF0000"/>
                </a:solidFill>
                <a:effectLst>
                  <a:outerShdw blurRad="50800" dist="39000" dir="5460000" algn="tl">
                    <a:srgbClr val="000000">
                      <a:alpha val="38000"/>
                    </a:srgbClr>
                  </a:outerShdw>
                </a:effectLst>
              </a:rPr>
              <a:t>Россия</a:t>
            </a:r>
            <a:endParaRPr lang="ru-RU" sz="2800" b="1" cap="none" spc="0" dirty="0">
              <a:ln w="11430"/>
              <a:solidFill>
                <a:srgbClr val="FF0000"/>
              </a:solidFill>
              <a:effectLst>
                <a:outerShdw blurRad="50800" dist="39000" dir="5460000" algn="tl">
                  <a:srgbClr val="000000">
                    <a:alpha val="38000"/>
                  </a:srgbClr>
                </a:outerShdw>
              </a:effectLst>
            </a:endParaRPr>
          </a:p>
        </p:txBody>
      </p:sp>
      <p:pic>
        <p:nvPicPr>
          <p:cNvPr id="47120" name="Picture 16" descr="http://www.vivl.ru/bismark/kanzler.jpg"/>
          <p:cNvPicPr>
            <a:picLocks noChangeAspect="1" noChangeArrowheads="1"/>
          </p:cNvPicPr>
          <p:nvPr/>
        </p:nvPicPr>
        <p:blipFill>
          <a:blip r:embed="rId2" cstate="print"/>
          <a:srcRect/>
          <a:stretch>
            <a:fillRect/>
          </a:stretch>
        </p:blipFill>
        <p:spPr bwMode="auto">
          <a:xfrm>
            <a:off x="228600" y="3581400"/>
            <a:ext cx="1558925" cy="2057400"/>
          </a:xfrm>
          <a:prstGeom prst="rect">
            <a:avLst/>
          </a:prstGeom>
          <a:noFill/>
          <a:ln w="57150" cmpd="thinThick">
            <a:solidFill>
              <a:srgbClr val="002060"/>
            </a:solidFill>
            <a:miter lim="800000"/>
            <a:headEnd/>
            <a:tailEnd/>
          </a:ln>
        </p:spPr>
      </p:pic>
      <p:sp>
        <p:nvSpPr>
          <p:cNvPr id="47121" name="Text Box 17"/>
          <p:cNvSpPr txBox="1">
            <a:spLocks noChangeArrowheads="1"/>
          </p:cNvSpPr>
          <p:nvPr/>
        </p:nvSpPr>
        <p:spPr bwMode="auto">
          <a:xfrm>
            <a:off x="152400" y="5943600"/>
            <a:ext cx="1676400" cy="6463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dirty="0" err="1" smtClean="0">
                <a:ln>
                  <a:noFill/>
                </a:ln>
                <a:solidFill>
                  <a:schemeClr val="bg1"/>
                </a:solidFill>
                <a:effectLst/>
                <a:latin typeface="Calibri" pitchFamily="34" charset="0"/>
              </a:rPr>
              <a:t>Отто</a:t>
            </a:r>
            <a:r>
              <a:rPr kumimoji="0" lang="ru-RU" sz="1800" b="1" i="0" u="none" strike="noStrike" cap="none" normalizeH="0" baseline="0" dirty="0" smtClean="0">
                <a:ln>
                  <a:noFill/>
                </a:ln>
                <a:solidFill>
                  <a:schemeClr val="bg1"/>
                </a:solidFill>
                <a:effectLst/>
                <a:latin typeface="Calibri" pitchFamily="34" charset="0"/>
              </a:rPr>
              <a:t> фон</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dirty="0" smtClean="0">
                <a:ln>
                  <a:noFill/>
                </a:ln>
                <a:solidFill>
                  <a:schemeClr val="bg1"/>
                </a:solidFill>
                <a:effectLst/>
                <a:latin typeface="Calibri" pitchFamily="34" charset="0"/>
              </a:rPr>
              <a:t>Бисмарк</a:t>
            </a:r>
            <a:endParaRPr kumimoji="0" lang="ru-RU" sz="1800" b="0" i="0" u="none" strike="noStrike" cap="none" normalizeH="0" baseline="0" dirty="0" smtClean="0">
              <a:ln>
                <a:noFill/>
              </a:ln>
              <a:solidFill>
                <a:schemeClr val="bg1"/>
              </a:solidFill>
              <a:effectLst/>
              <a:latin typeface="Calibri" pitchFamily="34" charset="0"/>
            </a:endParaRPr>
          </a:p>
        </p:txBody>
      </p:sp>
      <p:sp>
        <p:nvSpPr>
          <p:cNvPr id="47125" name="AutoShape 21"/>
          <p:cNvSpPr>
            <a:spLocks noChangeArrowheads="1"/>
          </p:cNvSpPr>
          <p:nvPr/>
        </p:nvSpPr>
        <p:spPr bwMode="auto">
          <a:xfrm>
            <a:off x="4572000" y="3733800"/>
            <a:ext cx="2743200" cy="1279376"/>
          </a:xfrm>
          <a:prstGeom prst="leftRightArrow">
            <a:avLst>
              <a:gd name="adj1" fmla="val 50000"/>
              <a:gd name="adj2" fmla="val 48000"/>
            </a:avLst>
          </a:prstGeom>
          <a:solidFill>
            <a:schemeClr val="accent1">
              <a:lumMod val="20000"/>
              <a:lumOff val="80000"/>
            </a:schemeClr>
          </a:solidFill>
          <a:ln w="28575">
            <a:solidFill>
              <a:srgbClr val="002060"/>
            </a:solid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2060"/>
                </a:solidFill>
                <a:effectLst/>
                <a:latin typeface="Calibri" pitchFamily="34" charset="0"/>
              </a:rPr>
              <a:t>Противоречия</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2060"/>
                </a:solidFill>
                <a:effectLst/>
                <a:latin typeface="Calibri" pitchFamily="34" charset="0"/>
              </a:rPr>
              <a:t>В Средней Азии</a:t>
            </a:r>
            <a:endParaRPr kumimoji="0" lang="ru-RU" sz="2400" b="0" i="0" u="none" strike="noStrike" cap="none" normalizeH="0" baseline="0" dirty="0" smtClean="0">
              <a:ln>
                <a:noFill/>
              </a:ln>
              <a:solidFill>
                <a:srgbClr val="002060"/>
              </a:solidFill>
              <a:effectLst/>
              <a:latin typeface="Calibri" pitchFamily="34" charset="0"/>
            </a:endParaRPr>
          </a:p>
        </p:txBody>
      </p:sp>
      <p:sp>
        <p:nvSpPr>
          <p:cNvPr id="47128" name="AutoShape 24"/>
          <p:cNvSpPr>
            <a:spLocks noChangeArrowheads="1"/>
          </p:cNvSpPr>
          <p:nvPr/>
        </p:nvSpPr>
        <p:spPr bwMode="auto">
          <a:xfrm>
            <a:off x="1835696" y="4077072"/>
            <a:ext cx="2103512" cy="1295400"/>
          </a:xfrm>
          <a:prstGeom prst="roundRect">
            <a:avLst>
              <a:gd name="adj" fmla="val 16667"/>
            </a:avLst>
          </a:prstGeom>
          <a:solidFill>
            <a:schemeClr val="accent1">
              <a:lumMod val="20000"/>
              <a:lumOff val="80000"/>
            </a:schemeClr>
          </a:solidFill>
          <a:ln w="57150" cmpd="thinThick">
            <a:solidFill>
              <a:srgbClr val="002060"/>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2060"/>
                </a:solidFill>
                <a:effectLst/>
                <a:latin typeface="Calibri" pitchFamily="34" charset="0"/>
              </a:rPr>
              <a:t>«Союз</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2060"/>
                </a:solidFill>
                <a:effectLst/>
                <a:latin typeface="Calibri" pitchFamily="34" charset="0"/>
              </a:rPr>
              <a:t>Трех</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2060"/>
                </a:solidFill>
                <a:effectLst/>
                <a:latin typeface="Calibri" pitchFamily="34" charset="0"/>
              </a:rPr>
              <a:t>Императоров»</a:t>
            </a:r>
            <a:endParaRPr kumimoji="0" lang="ru-RU" sz="2400" b="0" i="0" u="none" strike="noStrike" cap="none" normalizeH="0" baseline="0" dirty="0" smtClean="0">
              <a:ln>
                <a:noFill/>
              </a:ln>
              <a:solidFill>
                <a:srgbClr val="002060"/>
              </a:solidFill>
              <a:effectLst/>
              <a:latin typeface="Calibri" pitchFamily="34" charset="0"/>
            </a:endParaRPr>
          </a:p>
        </p:txBody>
      </p:sp>
      <p:sp>
        <p:nvSpPr>
          <p:cNvPr id="21" name="TextBox 20"/>
          <p:cNvSpPr txBox="1"/>
          <p:nvPr/>
        </p:nvSpPr>
        <p:spPr>
          <a:xfrm>
            <a:off x="251520" y="2204864"/>
            <a:ext cx="8496944" cy="1200329"/>
          </a:xfrm>
          <a:prstGeom prst="rect">
            <a:avLst/>
          </a:prstGeom>
          <a:solidFill>
            <a:schemeClr val="bg1"/>
          </a:solidFill>
          <a:ln w="38100">
            <a:solidFill>
              <a:schemeClr val="accent1"/>
            </a:solidFill>
          </a:ln>
        </p:spPr>
        <p:txBody>
          <a:bodyPr wrap="square" rtlCol="0">
            <a:spAutoFit/>
          </a:bodyPr>
          <a:lstStyle/>
          <a:p>
            <a:pPr lvl="0" algn="ctr"/>
            <a:r>
              <a:rPr lang="ru-RU" sz="2400" b="1" dirty="0" smtClean="0">
                <a:solidFill>
                  <a:srgbClr val="002060"/>
                </a:solidFill>
                <a:latin typeface="Calibri" pitchFamily="34" charset="0"/>
              </a:rPr>
              <a:t>Германия считала Россию единственной консервативной силой в Европе, которая может остановить растущее демократическое движение в Европе.</a:t>
            </a:r>
            <a:endParaRPr lang="ru-RU" sz="2400" b="1" dirty="0">
              <a:solidFill>
                <a:srgbClr val="002060"/>
              </a:solidFill>
              <a:latin typeface="Calibri" pitchFamily="34" charset="0"/>
            </a:endParaRPr>
          </a:p>
        </p:txBody>
      </p:sp>
      <p:sp>
        <p:nvSpPr>
          <p:cNvPr id="22" name="Прямоугольник 21"/>
          <p:cNvSpPr/>
          <p:nvPr/>
        </p:nvSpPr>
        <p:spPr>
          <a:xfrm>
            <a:off x="7380312" y="4077072"/>
            <a:ext cx="1459760" cy="523220"/>
          </a:xfrm>
          <a:prstGeom prst="rect">
            <a:avLst/>
          </a:prstGeom>
          <a:solidFill>
            <a:schemeClr val="bg1"/>
          </a:solidFill>
          <a:ln w="38100">
            <a:solidFill>
              <a:srgbClr val="002060"/>
            </a:solidFill>
          </a:ln>
        </p:spPr>
        <p:txBody>
          <a:bodyPr wrap="none" lIns="91440" tIns="45720" rIns="91440" bIns="45720">
            <a:spAutoFit/>
          </a:bodyPr>
          <a:lstStyle/>
          <a:p>
            <a:pPr algn="ctr"/>
            <a:r>
              <a:rPr lang="ru-RU"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Англия</a:t>
            </a:r>
            <a:endParaRPr lang="ru-RU"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23" name="Прямоугольник 22"/>
          <p:cNvSpPr/>
          <p:nvPr/>
        </p:nvSpPr>
        <p:spPr>
          <a:xfrm>
            <a:off x="7164288" y="5517232"/>
            <a:ext cx="1773242" cy="523220"/>
          </a:xfrm>
          <a:prstGeom prst="rect">
            <a:avLst/>
          </a:prstGeom>
          <a:solidFill>
            <a:schemeClr val="bg1"/>
          </a:solidFill>
          <a:ln w="38100">
            <a:solidFill>
              <a:srgbClr val="002060"/>
            </a:solidFill>
          </a:ln>
        </p:spPr>
        <p:txBody>
          <a:bodyPr wrap="none" lIns="91440" tIns="45720" rIns="91440" bIns="45720">
            <a:spAutoFit/>
          </a:bodyPr>
          <a:lstStyle/>
          <a:p>
            <a:pPr algn="ctr"/>
            <a:r>
              <a:rPr lang="ru-RU"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Балканы</a:t>
            </a:r>
            <a:endParaRPr lang="ru-RU"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24" name="Стрелка вправо 23"/>
          <p:cNvSpPr/>
          <p:nvPr/>
        </p:nvSpPr>
        <p:spPr>
          <a:xfrm>
            <a:off x="5004048" y="5013176"/>
            <a:ext cx="2160240" cy="1440160"/>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base">
              <a:spcBef>
                <a:spcPct val="0"/>
              </a:spcBef>
              <a:spcAft>
                <a:spcPct val="0"/>
              </a:spcAft>
            </a:pPr>
            <a:endParaRPr lang="ru-RU" b="1" dirty="0" smtClean="0">
              <a:solidFill>
                <a:srgbClr val="002060"/>
              </a:solidFill>
              <a:latin typeface="Calibri" pitchFamily="34" charset="0"/>
            </a:endParaRPr>
          </a:p>
          <a:p>
            <a:pPr lvl="0" algn="ctr" fontAlgn="base">
              <a:spcBef>
                <a:spcPct val="0"/>
              </a:spcBef>
              <a:spcAft>
                <a:spcPct val="0"/>
              </a:spcAft>
            </a:pPr>
            <a:r>
              <a:rPr lang="ru-RU" sz="2400" b="1" dirty="0" smtClean="0">
                <a:solidFill>
                  <a:srgbClr val="002060"/>
                </a:solidFill>
                <a:latin typeface="Calibri" pitchFamily="34" charset="0"/>
              </a:rPr>
              <a:t>Ослабление</a:t>
            </a:r>
          </a:p>
          <a:p>
            <a:pPr lvl="0" algn="ctr" fontAlgn="base">
              <a:spcBef>
                <a:spcPct val="0"/>
              </a:spcBef>
              <a:spcAft>
                <a:spcPct val="0"/>
              </a:spcAft>
            </a:pPr>
            <a:r>
              <a:rPr lang="ru-RU" sz="2400" b="1" dirty="0" smtClean="0">
                <a:solidFill>
                  <a:srgbClr val="002060"/>
                </a:solidFill>
                <a:latin typeface="Calibri" pitchFamily="34" charset="0"/>
              </a:rPr>
              <a:t>влияния</a:t>
            </a:r>
            <a:endParaRPr lang="ru-RU" sz="2400" dirty="0" smtClean="0">
              <a:solidFill>
                <a:srgbClr val="002060"/>
              </a:solidFill>
              <a:latin typeface="Calibri" pitchFamily="34" charset="0"/>
            </a:endParaRPr>
          </a:p>
          <a:p>
            <a:pPr algn="ctr"/>
            <a:endParaRPr lang="ru-RU" dirty="0">
              <a:solidFill>
                <a:srgbClr val="002060"/>
              </a:solidFill>
            </a:endParaRPr>
          </a:p>
        </p:txBody>
      </p:sp>
      <p:sp>
        <p:nvSpPr>
          <p:cNvPr id="25" name="Прямоугольник 24"/>
          <p:cNvSpPr/>
          <p:nvPr/>
        </p:nvSpPr>
        <p:spPr>
          <a:xfrm>
            <a:off x="3995936" y="3573016"/>
            <a:ext cx="463588" cy="350865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800" b="1" cap="none" spc="0" dirty="0" smtClean="0">
                <a:ln w="11430"/>
                <a:solidFill>
                  <a:srgbClr val="FF0000"/>
                </a:solidFill>
                <a:effectLst>
                  <a:outerShdw blurRad="50800" dist="39000" dir="5460000" algn="tl">
                    <a:srgbClr val="000000">
                      <a:alpha val="38000"/>
                    </a:srgbClr>
                  </a:outerShdw>
                </a:effectLst>
              </a:rPr>
              <a:t>Р</a:t>
            </a:r>
          </a:p>
          <a:p>
            <a:pPr algn="ctr"/>
            <a:r>
              <a:rPr lang="ru-RU" sz="2800" b="1" dirty="0" smtClean="0">
                <a:ln w="11430"/>
                <a:solidFill>
                  <a:srgbClr val="FF0000"/>
                </a:solidFill>
                <a:effectLst>
                  <a:outerShdw blurRad="50800" dist="39000" dir="5460000" algn="tl">
                    <a:srgbClr val="000000">
                      <a:alpha val="38000"/>
                    </a:srgbClr>
                  </a:outerShdw>
                </a:effectLst>
              </a:rPr>
              <a:t>О</a:t>
            </a:r>
          </a:p>
          <a:p>
            <a:pPr algn="ctr"/>
            <a:r>
              <a:rPr lang="ru-RU" sz="2800" b="1" cap="none" spc="0" dirty="0" smtClean="0">
                <a:ln w="11430"/>
                <a:solidFill>
                  <a:srgbClr val="FF0000"/>
                </a:solidFill>
                <a:effectLst>
                  <a:outerShdw blurRad="50800" dist="39000" dir="5460000" algn="tl">
                    <a:srgbClr val="000000">
                      <a:alpha val="38000"/>
                    </a:srgbClr>
                  </a:outerShdw>
                </a:effectLst>
              </a:rPr>
              <a:t>С</a:t>
            </a:r>
          </a:p>
          <a:p>
            <a:pPr algn="ctr"/>
            <a:r>
              <a:rPr lang="ru-RU" sz="2800" b="1" dirty="0" smtClean="0">
                <a:ln w="11430"/>
                <a:solidFill>
                  <a:srgbClr val="FF0000"/>
                </a:solidFill>
                <a:effectLst>
                  <a:outerShdw blurRad="50800" dist="39000" dir="5460000" algn="tl">
                    <a:srgbClr val="000000">
                      <a:alpha val="38000"/>
                    </a:srgbClr>
                  </a:outerShdw>
                </a:effectLst>
              </a:rPr>
              <a:t>С</a:t>
            </a:r>
          </a:p>
          <a:p>
            <a:pPr algn="ctr"/>
            <a:r>
              <a:rPr lang="ru-RU" sz="2800" b="1" cap="none" spc="0" dirty="0" smtClean="0">
                <a:ln w="11430"/>
                <a:solidFill>
                  <a:srgbClr val="FF0000"/>
                </a:solidFill>
                <a:effectLst>
                  <a:outerShdw blurRad="50800" dist="39000" dir="5460000" algn="tl">
                    <a:srgbClr val="000000">
                      <a:alpha val="38000"/>
                    </a:srgbClr>
                  </a:outerShdw>
                </a:effectLst>
              </a:rPr>
              <a:t>И</a:t>
            </a:r>
          </a:p>
          <a:p>
            <a:pPr algn="ctr"/>
            <a:r>
              <a:rPr lang="ru-RU" sz="2800" b="1" dirty="0" smtClean="0">
                <a:ln w="11430"/>
                <a:solidFill>
                  <a:srgbClr val="FF0000"/>
                </a:solidFill>
                <a:effectLst>
                  <a:outerShdw blurRad="50800" dist="39000" dir="5460000" algn="tl">
                    <a:srgbClr val="000000">
                      <a:alpha val="38000"/>
                    </a:srgbClr>
                  </a:outerShdw>
                </a:effectLst>
              </a:rPr>
              <a:t>Я</a:t>
            </a:r>
          </a:p>
          <a:p>
            <a:pPr algn="ct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1691680" y="188640"/>
            <a:ext cx="5544616" cy="6218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Поиск союзников</a:t>
            </a:r>
            <a:endParaRPr lang="ru-RU" sz="2400" b="1" dirty="0"/>
          </a:p>
        </p:txBody>
      </p:sp>
      <p:sp>
        <p:nvSpPr>
          <p:cNvPr id="48134" name="AutoShape 6"/>
          <p:cNvSpPr>
            <a:spLocks noChangeArrowheads="1"/>
          </p:cNvSpPr>
          <p:nvPr/>
        </p:nvSpPr>
        <p:spPr bwMode="auto">
          <a:xfrm>
            <a:off x="2743200" y="914400"/>
            <a:ext cx="3657600" cy="1066800"/>
          </a:xfrm>
          <a:prstGeom prst="leftRightArrow">
            <a:avLst>
              <a:gd name="adj1" fmla="val 50000"/>
              <a:gd name="adj2" fmla="val 68571"/>
            </a:avLst>
          </a:prstGeom>
          <a:solidFill>
            <a:schemeClr val="accent1">
              <a:lumMod val="20000"/>
              <a:lumOff val="80000"/>
            </a:schemeClr>
          </a:solidFill>
          <a:ln w="38100" cmpd="dbl">
            <a:solidFill>
              <a:srgbClr val="002060"/>
            </a:solid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2060"/>
                </a:solidFill>
                <a:effectLst/>
                <a:latin typeface="Calibri" pitchFamily="34" charset="0"/>
              </a:rPr>
              <a:t>договор</a:t>
            </a:r>
            <a:endParaRPr kumimoji="0" lang="ru-RU" sz="1800" b="0" i="0" u="none" strike="noStrike" cap="none" normalizeH="0" baseline="0" dirty="0" smtClean="0">
              <a:ln>
                <a:noFill/>
              </a:ln>
              <a:solidFill>
                <a:srgbClr val="002060"/>
              </a:solidFill>
              <a:effectLst/>
              <a:latin typeface="Calibri" pitchFamily="34" charset="0"/>
            </a:endParaRPr>
          </a:p>
        </p:txBody>
      </p:sp>
      <p:sp>
        <p:nvSpPr>
          <p:cNvPr id="48137" name="AutoShape 9"/>
          <p:cNvSpPr>
            <a:spLocks noChangeArrowheads="1"/>
          </p:cNvSpPr>
          <p:nvPr/>
        </p:nvSpPr>
        <p:spPr bwMode="auto">
          <a:xfrm rot="5380464">
            <a:off x="4280329" y="1135072"/>
            <a:ext cx="609600" cy="1751013"/>
          </a:xfrm>
          <a:prstGeom prst="homePlate">
            <a:avLst>
              <a:gd name="adj" fmla="val 25000"/>
            </a:avLst>
          </a:prstGeom>
          <a:solidFill>
            <a:schemeClr val="accent1">
              <a:lumMod val="20000"/>
              <a:lumOff val="80000"/>
            </a:schemeClr>
          </a:solidFill>
          <a:ln w="9525">
            <a:solidFill>
              <a:srgbClr val="663300"/>
            </a:solidFill>
            <a:miter lim="800000"/>
            <a:headEnd/>
            <a:tailEnd/>
          </a:ln>
        </p:spPr>
        <p:txBody>
          <a:bodyPr rot="10800000" vert="eaVert"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2060"/>
                </a:solidFill>
                <a:effectLst/>
                <a:latin typeface="Calibri" pitchFamily="34" charset="0"/>
              </a:rPr>
              <a:t>Против </a:t>
            </a:r>
            <a:endParaRPr kumimoji="0" lang="ru-RU" sz="2400" b="0" i="0" u="none" strike="noStrike" cap="none" normalizeH="0" baseline="0" dirty="0" smtClean="0">
              <a:ln>
                <a:noFill/>
              </a:ln>
              <a:solidFill>
                <a:srgbClr val="002060"/>
              </a:solidFill>
              <a:effectLst/>
              <a:latin typeface="Calibri" pitchFamily="34" charset="0"/>
            </a:endParaRPr>
          </a:p>
        </p:txBody>
      </p:sp>
      <p:sp>
        <p:nvSpPr>
          <p:cNvPr id="48149" name="AutoShape 21"/>
          <p:cNvSpPr>
            <a:spLocks noChangeArrowheads="1"/>
          </p:cNvSpPr>
          <p:nvPr/>
        </p:nvSpPr>
        <p:spPr bwMode="auto">
          <a:xfrm>
            <a:off x="5148064" y="2780928"/>
            <a:ext cx="838200" cy="2841848"/>
          </a:xfrm>
          <a:prstGeom prst="upDownArrow">
            <a:avLst>
              <a:gd name="adj1" fmla="val 50000"/>
              <a:gd name="adj2" fmla="val 58182"/>
            </a:avLst>
          </a:prstGeom>
          <a:solidFill>
            <a:schemeClr val="accent1">
              <a:lumMod val="20000"/>
              <a:lumOff val="80000"/>
            </a:schemeClr>
          </a:solidFill>
          <a:ln w="38100">
            <a:solidFill>
              <a:srgbClr val="002060"/>
            </a:solid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22" name="Прямоугольник 21"/>
          <p:cNvSpPr/>
          <p:nvPr/>
        </p:nvSpPr>
        <p:spPr>
          <a:xfrm>
            <a:off x="683568" y="1052736"/>
            <a:ext cx="1894622" cy="523220"/>
          </a:xfrm>
          <a:prstGeom prst="rect">
            <a:avLst/>
          </a:prstGeom>
          <a:noFill/>
        </p:spPr>
        <p:txBody>
          <a:bodyPr wrap="none" lIns="91440" tIns="45720" rIns="91440" bIns="45720">
            <a:spAutoFit/>
          </a:bodyPr>
          <a:lstStyle/>
          <a:p>
            <a:pPr algn="ctr"/>
            <a:r>
              <a:rPr lang="ru-RU"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Германия</a:t>
            </a:r>
            <a:endParaRPr lang="ru-RU"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23" name="Прямоугольник 22"/>
          <p:cNvSpPr/>
          <p:nvPr/>
        </p:nvSpPr>
        <p:spPr>
          <a:xfrm>
            <a:off x="6633013" y="980728"/>
            <a:ext cx="1661032" cy="954107"/>
          </a:xfrm>
          <a:prstGeom prst="rect">
            <a:avLst/>
          </a:prstGeom>
          <a:noFill/>
        </p:spPr>
        <p:txBody>
          <a:bodyPr wrap="none" lIns="91440" tIns="45720" rIns="91440" bIns="45720">
            <a:spAutoFit/>
          </a:bodyPr>
          <a:lstStyle/>
          <a:p>
            <a:pPr algn="ctr"/>
            <a:r>
              <a:rPr lang="ru-RU" sz="2800" b="1" cap="none" spc="0"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Австро</a:t>
            </a:r>
            <a:r>
              <a:rPr lang="ru-RU"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t>
            </a:r>
          </a:p>
          <a:p>
            <a:pPr algn="ctr"/>
            <a:r>
              <a:rPr lang="ru-RU"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Венгрия</a:t>
            </a:r>
            <a:endParaRPr lang="ru-RU"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24" name="Прямоугольник 23"/>
          <p:cNvSpPr/>
          <p:nvPr/>
        </p:nvSpPr>
        <p:spPr>
          <a:xfrm>
            <a:off x="2771800" y="2348880"/>
            <a:ext cx="1779654" cy="523220"/>
          </a:xfrm>
          <a:prstGeom prst="rect">
            <a:avLst/>
          </a:prstGeom>
          <a:noFill/>
        </p:spPr>
        <p:txBody>
          <a:bodyPr wrap="none" lIns="91440" tIns="45720" rIns="91440" bIns="45720">
            <a:spAutoFit/>
          </a:bodyPr>
          <a:lstStyle/>
          <a:p>
            <a:pPr algn="ctr"/>
            <a:r>
              <a:rPr lang="ru-RU"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Франция</a:t>
            </a:r>
            <a:endParaRPr lang="ru-RU"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26" name="Прямоугольник 25"/>
          <p:cNvSpPr/>
          <p:nvPr/>
        </p:nvSpPr>
        <p:spPr>
          <a:xfrm>
            <a:off x="4860032" y="5661248"/>
            <a:ext cx="1459760" cy="523220"/>
          </a:xfrm>
          <a:prstGeom prst="rect">
            <a:avLst/>
          </a:prstGeom>
          <a:solidFill>
            <a:schemeClr val="bg1"/>
          </a:solidFill>
          <a:ln w="38100">
            <a:solidFill>
              <a:srgbClr val="002060"/>
            </a:solidFill>
          </a:ln>
        </p:spPr>
        <p:txBody>
          <a:bodyPr wrap="none" lIns="91440" tIns="45720" rIns="91440" bIns="45720">
            <a:spAutoFit/>
          </a:bodyPr>
          <a:lstStyle/>
          <a:p>
            <a:pPr algn="ctr"/>
            <a:r>
              <a:rPr lang="ru-RU"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Англия</a:t>
            </a:r>
            <a:endParaRPr lang="ru-RU"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27" name="Прямоугольник 26"/>
          <p:cNvSpPr/>
          <p:nvPr/>
        </p:nvSpPr>
        <p:spPr>
          <a:xfrm>
            <a:off x="2915816" y="5661248"/>
            <a:ext cx="1478290" cy="523220"/>
          </a:xfrm>
          <a:prstGeom prst="rect">
            <a:avLst/>
          </a:prstGeom>
          <a:solidFill>
            <a:schemeClr val="bg1"/>
          </a:solidFill>
          <a:ln w="38100">
            <a:solidFill>
              <a:srgbClr val="002060"/>
            </a:solidFill>
          </a:ln>
        </p:spPr>
        <p:txBody>
          <a:bodyPr wrap="none" lIns="91440" tIns="45720" rIns="91440" bIns="45720">
            <a:spAutoFit/>
          </a:bodyPr>
          <a:lstStyle/>
          <a:p>
            <a:pPr algn="ctr"/>
            <a:r>
              <a:rPr lang="ru-RU"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Италия</a:t>
            </a:r>
            <a:endParaRPr lang="ru-RU"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28" name="Прямоугольник 27"/>
          <p:cNvSpPr/>
          <p:nvPr/>
        </p:nvSpPr>
        <p:spPr>
          <a:xfrm>
            <a:off x="4860032" y="2348880"/>
            <a:ext cx="1461427" cy="523220"/>
          </a:xfrm>
          <a:prstGeom prst="rect">
            <a:avLst/>
          </a:prstGeom>
          <a:noFill/>
        </p:spPr>
        <p:txBody>
          <a:bodyPr wrap="none" lIns="91440" tIns="45720" rIns="91440" bIns="45720">
            <a:spAutoFit/>
          </a:bodyPr>
          <a:lstStyle/>
          <a:p>
            <a:pPr algn="ctr"/>
            <a:r>
              <a:rPr lang="ru-RU" sz="2800" b="1" cap="none" spc="0" dirty="0" smtClean="0">
                <a:ln w="10541" cmpd="sng">
                  <a:solidFill>
                    <a:schemeClr val="accent1">
                      <a:shade val="88000"/>
                      <a:satMod val="110000"/>
                    </a:schemeClr>
                  </a:solidFill>
                  <a:prstDash val="solid"/>
                </a:ln>
                <a:solidFill>
                  <a:srgbClr val="FF0000"/>
                </a:solidFill>
                <a:effectLst/>
              </a:rPr>
              <a:t>Россия</a:t>
            </a:r>
            <a:endParaRPr lang="ru-RU" sz="2800" b="1" cap="none" spc="0" dirty="0">
              <a:ln w="10541" cmpd="sng">
                <a:solidFill>
                  <a:schemeClr val="accent1">
                    <a:shade val="88000"/>
                    <a:satMod val="110000"/>
                  </a:schemeClr>
                </a:solidFill>
                <a:prstDash val="solid"/>
              </a:ln>
              <a:solidFill>
                <a:srgbClr val="FF0000"/>
              </a:solidFill>
              <a:effectLst/>
            </a:endParaRPr>
          </a:p>
        </p:txBody>
      </p:sp>
      <p:grpSp>
        <p:nvGrpSpPr>
          <p:cNvPr id="35" name="Группа 34"/>
          <p:cNvGrpSpPr/>
          <p:nvPr/>
        </p:nvGrpSpPr>
        <p:grpSpPr>
          <a:xfrm>
            <a:off x="3275856" y="2780928"/>
            <a:ext cx="2469232" cy="3098671"/>
            <a:chOff x="2699792" y="2780928"/>
            <a:chExt cx="2469232" cy="3098671"/>
          </a:xfrm>
        </p:grpSpPr>
        <p:sp>
          <p:nvSpPr>
            <p:cNvPr id="30" name="AutoShape 21"/>
            <p:cNvSpPr>
              <a:spLocks noChangeArrowheads="1"/>
            </p:cNvSpPr>
            <p:nvPr/>
          </p:nvSpPr>
          <p:spPr bwMode="auto">
            <a:xfrm>
              <a:off x="2699792" y="2780928"/>
              <a:ext cx="838200" cy="2880320"/>
            </a:xfrm>
            <a:prstGeom prst="upDownArrow">
              <a:avLst>
                <a:gd name="adj1" fmla="val 50000"/>
                <a:gd name="adj2" fmla="val 58182"/>
              </a:avLst>
            </a:prstGeom>
            <a:solidFill>
              <a:schemeClr val="accent1">
                <a:lumMod val="20000"/>
                <a:lumOff val="80000"/>
              </a:schemeClr>
            </a:solidFill>
            <a:ln w="38100">
              <a:solidFill>
                <a:srgbClr val="002060"/>
              </a:solid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31" name="Text Box 22"/>
            <p:cNvSpPr txBox="1">
              <a:spLocks noChangeArrowheads="1"/>
            </p:cNvSpPr>
            <p:nvPr/>
          </p:nvSpPr>
          <p:spPr bwMode="auto">
            <a:xfrm>
              <a:off x="2915816" y="2924944"/>
              <a:ext cx="381000" cy="295465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Calibri" pitchFamily="34" charset="0"/>
                </a:rPr>
                <a:t>П</a:t>
              </a:r>
            </a:p>
            <a:p>
              <a:pPr marL="0" marR="0" lvl="0" indent="0" algn="ctr" defTabSz="914400" rtl="0" eaLnBrk="1" fontAlgn="base" latinLnBrk="0" hangingPunct="1">
                <a:lnSpc>
                  <a:spcPct val="100000"/>
                </a:lnSpc>
                <a:spcBef>
                  <a:spcPct val="0"/>
                </a:spcBef>
                <a:spcAft>
                  <a:spcPct val="0"/>
                </a:spcAft>
                <a:buClrTx/>
                <a:buSzTx/>
                <a:buFontTx/>
                <a:buNone/>
                <a:tabLst/>
              </a:pPr>
              <a:r>
                <a:rPr lang="ru-RU" sz="1400" b="1" dirty="0" smtClean="0">
                  <a:latin typeface="Calibri" pitchFamily="34" charset="0"/>
                </a:rPr>
                <a:t>Р</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Calibri" pitchFamily="34" charset="0"/>
                </a:rPr>
                <a:t>О</a:t>
              </a:r>
            </a:p>
            <a:p>
              <a:pPr marL="0" marR="0" lvl="0" indent="0" algn="ctr" defTabSz="914400" rtl="0" eaLnBrk="1" fontAlgn="base" latinLnBrk="0" hangingPunct="1">
                <a:lnSpc>
                  <a:spcPct val="100000"/>
                </a:lnSpc>
                <a:spcBef>
                  <a:spcPct val="0"/>
                </a:spcBef>
                <a:spcAft>
                  <a:spcPct val="0"/>
                </a:spcAft>
                <a:buClrTx/>
                <a:buSzTx/>
                <a:buFontTx/>
                <a:buNone/>
                <a:tabLst/>
              </a:pPr>
              <a:r>
                <a:rPr lang="ru-RU" sz="1400" b="1" dirty="0" smtClean="0">
                  <a:latin typeface="Calibri" pitchFamily="34" charset="0"/>
                </a:rPr>
                <a:t>Т</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Calibri" pitchFamily="34" charset="0"/>
                </a:rPr>
                <a:t>И</a:t>
              </a:r>
            </a:p>
            <a:p>
              <a:pPr marL="0" marR="0" lvl="0" indent="0" algn="ctr" defTabSz="914400" rtl="0" eaLnBrk="1" fontAlgn="base" latinLnBrk="0" hangingPunct="1">
                <a:lnSpc>
                  <a:spcPct val="100000"/>
                </a:lnSpc>
                <a:spcBef>
                  <a:spcPct val="0"/>
                </a:spcBef>
                <a:spcAft>
                  <a:spcPct val="0"/>
                </a:spcAft>
                <a:buClrTx/>
                <a:buSzTx/>
                <a:buFontTx/>
                <a:buNone/>
                <a:tabLst/>
              </a:pPr>
              <a:r>
                <a:rPr lang="ru-RU" sz="1400" b="1" dirty="0" smtClean="0">
                  <a:latin typeface="Calibri" pitchFamily="34" charset="0"/>
                </a:rPr>
                <a:t>В</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Calibri" pitchFamily="34" charset="0"/>
                </a:rPr>
                <a:t>О</a:t>
              </a:r>
            </a:p>
            <a:p>
              <a:pPr marL="0" marR="0" lvl="0" indent="0" algn="ctr" defTabSz="914400" rtl="0" eaLnBrk="1" fontAlgn="base" latinLnBrk="0" hangingPunct="1">
                <a:lnSpc>
                  <a:spcPct val="100000"/>
                </a:lnSpc>
                <a:spcBef>
                  <a:spcPct val="0"/>
                </a:spcBef>
                <a:spcAft>
                  <a:spcPct val="0"/>
                </a:spcAft>
                <a:buClrTx/>
                <a:buSzTx/>
                <a:buFontTx/>
                <a:buNone/>
                <a:tabLst/>
              </a:pPr>
              <a:r>
                <a:rPr lang="ru-RU" sz="1400" b="1" dirty="0" smtClean="0">
                  <a:latin typeface="Calibri" pitchFamily="34" charset="0"/>
                </a:rPr>
                <a:t>Р</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Calibri" pitchFamily="34" charset="0"/>
                </a:rPr>
                <a:t>Е</a:t>
              </a:r>
            </a:p>
            <a:p>
              <a:pPr marL="0" marR="0" lvl="0" indent="0" algn="ctr" defTabSz="914400" rtl="0" eaLnBrk="1" fontAlgn="base" latinLnBrk="0" hangingPunct="1">
                <a:lnSpc>
                  <a:spcPct val="100000"/>
                </a:lnSpc>
                <a:spcBef>
                  <a:spcPct val="0"/>
                </a:spcBef>
                <a:spcAft>
                  <a:spcPct val="0"/>
                </a:spcAft>
                <a:buClrTx/>
                <a:buSzTx/>
                <a:buFontTx/>
                <a:buNone/>
                <a:tabLst/>
              </a:pPr>
              <a:r>
                <a:rPr lang="ru-RU" sz="1400" b="1" dirty="0" smtClean="0">
                  <a:latin typeface="Calibri" pitchFamily="34" charset="0"/>
                </a:rPr>
                <a:t>Ч</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Calibri" pitchFamily="34" charset="0"/>
                </a:rPr>
                <a:t>И</a:t>
              </a:r>
            </a:p>
            <a:p>
              <a:pPr marL="0" marR="0" lvl="0" indent="0" algn="ctr" defTabSz="914400" rtl="0" eaLnBrk="1" fontAlgn="base" latinLnBrk="0" hangingPunct="1">
                <a:lnSpc>
                  <a:spcPct val="100000"/>
                </a:lnSpc>
                <a:spcBef>
                  <a:spcPct val="0"/>
                </a:spcBef>
                <a:spcAft>
                  <a:spcPct val="0"/>
                </a:spcAft>
                <a:buClrTx/>
                <a:buSzTx/>
                <a:buFontTx/>
                <a:buNone/>
                <a:tabLst/>
              </a:pPr>
              <a:r>
                <a:rPr lang="ru-RU" sz="1400" b="1" dirty="0" smtClean="0">
                  <a:latin typeface="Calibri" pitchFamily="34" charset="0"/>
                </a:rPr>
                <a:t>Я</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Calibri" pitchFamily="34" charset="0"/>
              </a:endParaRPr>
            </a:p>
          </p:txBody>
        </p:sp>
        <p:sp>
          <p:nvSpPr>
            <p:cNvPr id="39" name="Text Box 22"/>
            <p:cNvSpPr txBox="1">
              <a:spLocks noChangeArrowheads="1"/>
            </p:cNvSpPr>
            <p:nvPr/>
          </p:nvSpPr>
          <p:spPr bwMode="auto">
            <a:xfrm>
              <a:off x="4788024" y="2924944"/>
              <a:ext cx="381000" cy="295465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Calibri" pitchFamily="34" charset="0"/>
                </a:rPr>
                <a:t>П</a:t>
              </a:r>
            </a:p>
            <a:p>
              <a:pPr marL="0" marR="0" lvl="0" indent="0" algn="ctr" defTabSz="914400" rtl="0" eaLnBrk="1" fontAlgn="base" latinLnBrk="0" hangingPunct="1">
                <a:lnSpc>
                  <a:spcPct val="100000"/>
                </a:lnSpc>
                <a:spcBef>
                  <a:spcPct val="0"/>
                </a:spcBef>
                <a:spcAft>
                  <a:spcPct val="0"/>
                </a:spcAft>
                <a:buClrTx/>
                <a:buSzTx/>
                <a:buFontTx/>
                <a:buNone/>
                <a:tabLst/>
              </a:pPr>
              <a:r>
                <a:rPr lang="ru-RU" sz="1400" b="1" dirty="0" smtClean="0">
                  <a:latin typeface="Calibri" pitchFamily="34" charset="0"/>
                </a:rPr>
                <a:t>Р</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Calibri" pitchFamily="34" charset="0"/>
                </a:rPr>
                <a:t>О</a:t>
              </a:r>
            </a:p>
            <a:p>
              <a:pPr marL="0" marR="0" lvl="0" indent="0" algn="ctr" defTabSz="914400" rtl="0" eaLnBrk="1" fontAlgn="base" latinLnBrk="0" hangingPunct="1">
                <a:lnSpc>
                  <a:spcPct val="100000"/>
                </a:lnSpc>
                <a:spcBef>
                  <a:spcPct val="0"/>
                </a:spcBef>
                <a:spcAft>
                  <a:spcPct val="0"/>
                </a:spcAft>
                <a:buClrTx/>
                <a:buSzTx/>
                <a:buFontTx/>
                <a:buNone/>
                <a:tabLst/>
              </a:pPr>
              <a:r>
                <a:rPr lang="ru-RU" sz="1400" b="1" dirty="0" smtClean="0">
                  <a:latin typeface="Calibri" pitchFamily="34" charset="0"/>
                </a:rPr>
                <a:t>Т</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Calibri" pitchFamily="34" charset="0"/>
                </a:rPr>
                <a:t>И</a:t>
              </a:r>
            </a:p>
            <a:p>
              <a:pPr marL="0" marR="0" lvl="0" indent="0" algn="ctr" defTabSz="914400" rtl="0" eaLnBrk="1" fontAlgn="base" latinLnBrk="0" hangingPunct="1">
                <a:lnSpc>
                  <a:spcPct val="100000"/>
                </a:lnSpc>
                <a:spcBef>
                  <a:spcPct val="0"/>
                </a:spcBef>
                <a:spcAft>
                  <a:spcPct val="0"/>
                </a:spcAft>
                <a:buClrTx/>
                <a:buSzTx/>
                <a:buFontTx/>
                <a:buNone/>
                <a:tabLst/>
              </a:pPr>
              <a:r>
                <a:rPr lang="ru-RU" sz="1400" b="1" dirty="0" smtClean="0">
                  <a:latin typeface="Calibri" pitchFamily="34" charset="0"/>
                </a:rPr>
                <a:t>В</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Calibri" pitchFamily="34" charset="0"/>
                </a:rPr>
                <a:t>О</a:t>
              </a:r>
            </a:p>
            <a:p>
              <a:pPr marL="0" marR="0" lvl="0" indent="0" algn="ctr" defTabSz="914400" rtl="0" eaLnBrk="1" fontAlgn="base" latinLnBrk="0" hangingPunct="1">
                <a:lnSpc>
                  <a:spcPct val="100000"/>
                </a:lnSpc>
                <a:spcBef>
                  <a:spcPct val="0"/>
                </a:spcBef>
                <a:spcAft>
                  <a:spcPct val="0"/>
                </a:spcAft>
                <a:buClrTx/>
                <a:buSzTx/>
                <a:buFontTx/>
                <a:buNone/>
                <a:tabLst/>
              </a:pPr>
              <a:r>
                <a:rPr lang="ru-RU" sz="1400" b="1" dirty="0" smtClean="0">
                  <a:latin typeface="Calibri" pitchFamily="34" charset="0"/>
                </a:rPr>
                <a:t>Р</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Calibri" pitchFamily="34" charset="0"/>
                </a:rPr>
                <a:t>Е</a:t>
              </a:r>
            </a:p>
            <a:p>
              <a:pPr marL="0" marR="0" lvl="0" indent="0" algn="ctr" defTabSz="914400" rtl="0" eaLnBrk="1" fontAlgn="base" latinLnBrk="0" hangingPunct="1">
                <a:lnSpc>
                  <a:spcPct val="100000"/>
                </a:lnSpc>
                <a:spcBef>
                  <a:spcPct val="0"/>
                </a:spcBef>
                <a:spcAft>
                  <a:spcPct val="0"/>
                </a:spcAft>
                <a:buClrTx/>
                <a:buSzTx/>
                <a:buFontTx/>
                <a:buNone/>
                <a:tabLst/>
              </a:pPr>
              <a:r>
                <a:rPr lang="ru-RU" sz="1400" b="1" dirty="0" smtClean="0">
                  <a:latin typeface="Calibri" pitchFamily="34" charset="0"/>
                </a:rPr>
                <a:t>Ч</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Calibri" pitchFamily="34" charset="0"/>
                </a:rPr>
                <a:t>И</a:t>
              </a:r>
            </a:p>
            <a:p>
              <a:pPr marL="0" marR="0" lvl="0" indent="0" algn="ctr" defTabSz="914400" rtl="0" eaLnBrk="1" fontAlgn="base" latinLnBrk="0" hangingPunct="1">
                <a:lnSpc>
                  <a:spcPct val="100000"/>
                </a:lnSpc>
                <a:spcBef>
                  <a:spcPct val="0"/>
                </a:spcBef>
                <a:spcAft>
                  <a:spcPct val="0"/>
                </a:spcAft>
                <a:buClrTx/>
                <a:buSzTx/>
                <a:buFontTx/>
                <a:buNone/>
                <a:tabLst/>
              </a:pPr>
              <a:r>
                <a:rPr lang="ru-RU" sz="1400" b="1" dirty="0" smtClean="0">
                  <a:latin typeface="Calibri" pitchFamily="34" charset="0"/>
                </a:rPr>
                <a:t>Я</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Calibri" pitchFamily="34" charset="0"/>
              </a:endParaRPr>
            </a:p>
          </p:txBody>
        </p:sp>
      </p:grpSp>
      <p:sp>
        <p:nvSpPr>
          <p:cNvPr id="32" name="Прямоугольник 31"/>
          <p:cNvSpPr/>
          <p:nvPr/>
        </p:nvSpPr>
        <p:spPr>
          <a:xfrm>
            <a:off x="899592" y="1556792"/>
            <a:ext cx="1478290" cy="523220"/>
          </a:xfrm>
          <a:prstGeom prst="rect">
            <a:avLst/>
          </a:prstGeom>
          <a:noFill/>
        </p:spPr>
        <p:txBody>
          <a:bodyPr wrap="none" lIns="91440" tIns="45720" rIns="91440" bIns="45720">
            <a:spAutoFit/>
          </a:bodyPr>
          <a:lstStyle/>
          <a:p>
            <a:pPr algn="ctr"/>
            <a:r>
              <a:rPr lang="ru-RU"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Италия</a:t>
            </a:r>
            <a:endParaRPr lang="ru-RU"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3" name="AutoShape 6"/>
          <p:cNvSpPr>
            <a:spLocks noChangeArrowheads="1"/>
          </p:cNvSpPr>
          <p:nvPr/>
        </p:nvSpPr>
        <p:spPr bwMode="auto">
          <a:xfrm>
            <a:off x="2699792" y="908720"/>
            <a:ext cx="3657600" cy="1066800"/>
          </a:xfrm>
          <a:prstGeom prst="leftRightArrow">
            <a:avLst>
              <a:gd name="adj1" fmla="val 50000"/>
              <a:gd name="adj2" fmla="val 68571"/>
            </a:avLst>
          </a:prstGeom>
          <a:solidFill>
            <a:schemeClr val="accent1">
              <a:lumMod val="20000"/>
              <a:lumOff val="80000"/>
            </a:schemeClr>
          </a:solidFill>
          <a:ln w="38100" cmpd="dbl">
            <a:solidFill>
              <a:srgbClr val="002060"/>
            </a:solid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2060"/>
                </a:solidFill>
                <a:effectLst/>
                <a:latin typeface="Calibri" pitchFamily="34" charset="0"/>
              </a:rPr>
              <a:t>Военная помощь</a:t>
            </a:r>
          </a:p>
        </p:txBody>
      </p:sp>
      <p:sp>
        <p:nvSpPr>
          <p:cNvPr id="37" name="TextBox 36"/>
          <p:cNvSpPr txBox="1"/>
          <p:nvPr/>
        </p:nvSpPr>
        <p:spPr>
          <a:xfrm>
            <a:off x="6516216" y="1916832"/>
            <a:ext cx="2160240" cy="1200329"/>
          </a:xfrm>
          <a:prstGeom prst="rect">
            <a:avLst/>
          </a:prstGeom>
          <a:noFill/>
        </p:spPr>
        <p:txBody>
          <a:bodyPr wrap="square" rtlCol="0">
            <a:spAutoFit/>
          </a:bodyPr>
          <a:lstStyle/>
          <a:p>
            <a:pPr algn="ctr"/>
            <a:r>
              <a:rPr lang="ru-RU" sz="2400" b="1" dirty="0" smtClean="0">
                <a:solidFill>
                  <a:srgbClr val="002060"/>
                </a:solidFill>
                <a:latin typeface="Calibri" pitchFamily="34" charset="0"/>
              </a:rPr>
              <a:t>Укрепила позиции на Балканах</a:t>
            </a:r>
            <a:endParaRPr lang="ru-RU" sz="2400" b="1" dirty="0">
              <a:solidFill>
                <a:srgbClr val="002060"/>
              </a:solidFill>
              <a:latin typeface="Calibri" pitchFamily="34" charset="0"/>
            </a:endParaRPr>
          </a:p>
        </p:txBody>
      </p:sp>
      <p:sp>
        <p:nvSpPr>
          <p:cNvPr id="38" name="TextBox 37"/>
          <p:cNvSpPr txBox="1"/>
          <p:nvPr/>
        </p:nvSpPr>
        <p:spPr>
          <a:xfrm>
            <a:off x="467544" y="2060848"/>
            <a:ext cx="2160240" cy="1938992"/>
          </a:xfrm>
          <a:prstGeom prst="rect">
            <a:avLst/>
          </a:prstGeom>
          <a:noFill/>
        </p:spPr>
        <p:txBody>
          <a:bodyPr wrap="square" rtlCol="0">
            <a:spAutoFit/>
          </a:bodyPr>
          <a:lstStyle/>
          <a:p>
            <a:pPr algn="ctr"/>
            <a:r>
              <a:rPr lang="ru-RU" sz="2400" b="1" dirty="0" smtClean="0">
                <a:solidFill>
                  <a:srgbClr val="002060"/>
                </a:solidFill>
                <a:latin typeface="Calibri" pitchFamily="34" charset="0"/>
              </a:rPr>
              <a:t>Германия установила тесные отношения с Турцией</a:t>
            </a:r>
            <a:endParaRPr lang="ru-RU" sz="2400" b="1" dirty="0">
              <a:solidFill>
                <a:srgbClr val="002060"/>
              </a:solidFill>
              <a:latin typeface="Calibri" pitchFamily="34" charset="0"/>
            </a:endParaRPr>
          </a:p>
        </p:txBody>
      </p:sp>
      <p:sp>
        <p:nvSpPr>
          <p:cNvPr id="20" name="Скругленный прямоугольник 19"/>
          <p:cNvSpPr/>
          <p:nvPr/>
        </p:nvSpPr>
        <p:spPr>
          <a:xfrm>
            <a:off x="251520" y="188640"/>
            <a:ext cx="8568952" cy="720080"/>
          </a:xfrm>
          <a:prstGeom prst="roundRect">
            <a:avLst/>
          </a:prstGeom>
          <a:solidFill>
            <a:schemeClr val="bg1"/>
          </a:solidFill>
          <a:ln w="38100">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sz="2400" b="1" i="1" u="sng" dirty="0" smtClean="0">
              <a:solidFill>
                <a:srgbClr val="FF0000"/>
              </a:solidFill>
              <a:effectLst>
                <a:outerShdw blurRad="38100" dist="38100" dir="2700000" algn="tl">
                  <a:srgbClr val="000000">
                    <a:alpha val="43137"/>
                  </a:srgbClr>
                </a:outerShdw>
              </a:effectLst>
              <a:latin typeface="Calibri" pitchFamily="34" charset="0"/>
            </a:endParaRPr>
          </a:p>
          <a:p>
            <a:pPr algn="ctr"/>
            <a:r>
              <a:rPr lang="ru-RU" sz="2400" b="1" i="1" u="sng" dirty="0" smtClean="0">
                <a:solidFill>
                  <a:srgbClr val="FF0000"/>
                </a:solidFill>
                <a:effectLst>
                  <a:outerShdw blurRad="38100" dist="38100" dir="2700000" algn="tl">
                    <a:srgbClr val="000000">
                      <a:alpha val="43137"/>
                    </a:srgbClr>
                  </a:outerShdw>
                </a:effectLst>
                <a:latin typeface="Calibri" pitchFamily="34" charset="0"/>
              </a:rPr>
              <a:t>Что означало заключение военного договора между Германией, Италией, Австро-Венгрией?</a:t>
            </a:r>
            <a:endParaRPr lang="ru-RU" sz="2400" b="1" i="1" dirty="0" smtClean="0">
              <a:solidFill>
                <a:srgbClr val="FF0000"/>
              </a:solidFill>
              <a:effectLst>
                <a:outerShdw blurRad="38100" dist="38100" dir="2700000" algn="tl">
                  <a:srgbClr val="000000">
                    <a:alpha val="43137"/>
                  </a:srgbClr>
                </a:outerShdw>
              </a:effectLst>
              <a:latin typeface="Calibri" pitchFamily="34" charset="0"/>
            </a:endParaRPr>
          </a:p>
          <a:p>
            <a:pPr algn="ctr"/>
            <a:endParaRPr lang="ru-RU" sz="2400" b="1" i="1" u="sng" dirty="0">
              <a:solidFill>
                <a:srgbClr val="FF0000"/>
              </a:solidFill>
              <a:effectLst>
                <a:outerShdw blurRad="38100" dist="38100" dir="2700000" algn="tl">
                  <a:srgbClr val="000000">
                    <a:alpha val="43137"/>
                  </a:srgbClr>
                </a:outerShdw>
              </a:effectLst>
            </a:endParaRPr>
          </a:p>
        </p:txBody>
      </p:sp>
      <p:sp>
        <p:nvSpPr>
          <p:cNvPr id="21" name="Скругленный прямоугольник 20"/>
          <p:cNvSpPr/>
          <p:nvPr/>
        </p:nvSpPr>
        <p:spPr>
          <a:xfrm>
            <a:off x="251520" y="188640"/>
            <a:ext cx="8568952" cy="720080"/>
          </a:xfrm>
          <a:prstGeom prst="roundRect">
            <a:avLst/>
          </a:prstGeom>
          <a:solidFill>
            <a:schemeClr val="bg1"/>
          </a:solidFill>
          <a:ln w="38100">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sz="2400" b="1" i="1" u="sng" dirty="0" smtClean="0">
              <a:solidFill>
                <a:srgbClr val="FF0000"/>
              </a:solidFill>
              <a:effectLst>
                <a:outerShdw blurRad="38100" dist="38100" dir="2700000" algn="tl">
                  <a:srgbClr val="000000">
                    <a:alpha val="43137"/>
                  </a:srgbClr>
                </a:outerShdw>
              </a:effectLst>
              <a:latin typeface="Calibri" pitchFamily="34" charset="0"/>
            </a:endParaRPr>
          </a:p>
          <a:p>
            <a:pPr algn="ctr"/>
            <a:r>
              <a:rPr lang="ru-RU" sz="2400" b="1" i="1" u="sng" dirty="0" smtClean="0">
                <a:solidFill>
                  <a:srgbClr val="FF0000"/>
                </a:solidFill>
                <a:effectLst>
                  <a:outerShdw blurRad="38100" dist="38100" dir="2700000" algn="tl">
                    <a:srgbClr val="000000">
                      <a:alpha val="43137"/>
                    </a:srgbClr>
                  </a:outerShdw>
                </a:effectLst>
                <a:latin typeface="Calibri" pitchFamily="34" charset="0"/>
              </a:rPr>
              <a:t>Какая страна в сложившейся ситуации могла стать союзницей России?</a:t>
            </a:r>
            <a:endParaRPr lang="ru-RU" sz="2400" b="1" i="1" dirty="0" smtClean="0">
              <a:solidFill>
                <a:srgbClr val="FF0000"/>
              </a:solidFill>
              <a:effectLst>
                <a:outerShdw blurRad="38100" dist="38100" dir="2700000" algn="tl">
                  <a:srgbClr val="000000">
                    <a:alpha val="43137"/>
                  </a:srgbClr>
                </a:outerShdw>
              </a:effectLst>
              <a:latin typeface="Calibri" pitchFamily="34" charset="0"/>
            </a:endParaRPr>
          </a:p>
          <a:p>
            <a:pPr algn="ctr"/>
            <a:endParaRPr lang="ru-RU" sz="2400" b="1" i="1" u="sng"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20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blinds(horizontal)">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2000"/>
                                        <p:tgtEl>
                                          <p:spTgt spid="3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2000"/>
                                        <p:tgtEl>
                                          <p:spTgt spid="3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2000"/>
                                        <p:tgtEl>
                                          <p:spTgt spid="38"/>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blinds(horizontal)">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animBg="1"/>
      <p:bldP spid="37" grpId="0"/>
      <p:bldP spid="38" grpId="0"/>
      <p:bldP spid="20" grpId="0" animBg="1"/>
      <p:bldP spid="2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1691680" y="188640"/>
            <a:ext cx="5544616" cy="6218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Поиск союзников</a:t>
            </a:r>
            <a:endParaRPr lang="ru-RU" sz="2400" b="1" dirty="0"/>
          </a:p>
        </p:txBody>
      </p:sp>
      <p:sp>
        <p:nvSpPr>
          <p:cNvPr id="49161" name="WordArt 9"/>
          <p:cNvSpPr>
            <a:spLocks noChangeArrowheads="1" noChangeShapeType="1" noTextEdit="1"/>
          </p:cNvSpPr>
          <p:nvPr/>
        </p:nvSpPr>
        <p:spPr bwMode="auto">
          <a:xfrm>
            <a:off x="899592" y="4077072"/>
            <a:ext cx="1476375" cy="571500"/>
          </a:xfrm>
          <a:prstGeom prst="rect">
            <a:avLst/>
          </a:prstGeom>
        </p:spPr>
        <p:txBody>
          <a:bodyPr wrap="none" fromWordArt="1">
            <a:prstTxWarp prst="textPlain">
              <a:avLst>
                <a:gd name="adj" fmla="val 50000"/>
              </a:avLst>
            </a:prstTxWarp>
          </a:bodyPr>
          <a:lstStyle/>
          <a:p>
            <a:pPr algn="ctr" rtl="0"/>
            <a:r>
              <a:rPr lang="ru-RU" sz="3600" b="1" kern="10" spc="0" dirty="0" smtClean="0">
                <a:ln w="9525">
                  <a:solidFill>
                    <a:srgbClr val="663300"/>
                  </a:solidFill>
                  <a:round/>
                  <a:headEnd/>
                  <a:tailEnd/>
                </a:ln>
                <a:solidFill>
                  <a:srgbClr val="FF3300"/>
                </a:solidFill>
                <a:effectLst>
                  <a:outerShdw dist="35921" dir="2700000" algn="ctr" rotWithShape="0">
                    <a:srgbClr val="C0C0C0"/>
                  </a:outerShdw>
                </a:effectLst>
                <a:latin typeface="Impact"/>
              </a:rPr>
              <a:t>Россия</a:t>
            </a:r>
            <a:endParaRPr lang="ru-RU" sz="3600" b="1" kern="10" spc="0" dirty="0">
              <a:ln w="9525">
                <a:solidFill>
                  <a:srgbClr val="663300"/>
                </a:solidFill>
                <a:round/>
                <a:headEnd/>
                <a:tailEnd/>
              </a:ln>
              <a:solidFill>
                <a:srgbClr val="FF3300"/>
              </a:solidFill>
              <a:effectLst>
                <a:outerShdw dist="35921" dir="2700000" algn="ctr" rotWithShape="0">
                  <a:srgbClr val="C0C0C0"/>
                </a:outerShdw>
              </a:effectLst>
              <a:latin typeface="Impact"/>
            </a:endParaRPr>
          </a:p>
        </p:txBody>
      </p:sp>
      <p:sp>
        <p:nvSpPr>
          <p:cNvPr id="59400" name="AutoShape 11"/>
          <p:cNvSpPr>
            <a:spLocks noChangeArrowheads="1"/>
          </p:cNvSpPr>
          <p:nvPr/>
        </p:nvSpPr>
        <p:spPr bwMode="auto">
          <a:xfrm>
            <a:off x="179512" y="1628800"/>
            <a:ext cx="3051448" cy="2232248"/>
          </a:xfrm>
          <a:prstGeom prst="upArrow">
            <a:avLst>
              <a:gd name="adj1" fmla="val 50000"/>
              <a:gd name="adj2" fmla="val 25000"/>
            </a:avLst>
          </a:prstGeom>
          <a:solidFill>
            <a:schemeClr val="accent1">
              <a:lumMod val="20000"/>
              <a:lumOff val="80000"/>
            </a:schemeClr>
          </a:solidFill>
          <a:ln w="38100">
            <a:solidFill>
              <a:srgbClr val="002060"/>
            </a:solid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Calibri" pitchFamily="34" charset="0"/>
              </a:rPr>
              <a:t>Удержала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Calibri" pitchFamily="34" charset="0"/>
              </a:rPr>
              <a:t>от </a:t>
            </a:r>
          </a:p>
          <a:p>
            <a:pPr marL="0" marR="0" lvl="0" indent="0" algn="ctr" defTabSz="914400" rtl="0" eaLnBrk="1" fontAlgn="base" latinLnBrk="0" hangingPunct="1">
              <a:lnSpc>
                <a:spcPct val="100000"/>
              </a:lnSpc>
              <a:spcBef>
                <a:spcPct val="0"/>
              </a:spcBef>
              <a:spcAft>
                <a:spcPct val="0"/>
              </a:spcAft>
              <a:buClrTx/>
              <a:buSzTx/>
              <a:buFontTx/>
              <a:buNone/>
              <a:tabLst/>
            </a:pPr>
            <a:r>
              <a:rPr lang="ru-RU" sz="2400" b="1" dirty="0" smtClean="0">
                <a:solidFill>
                  <a:srgbClr val="000000"/>
                </a:solidFill>
                <a:latin typeface="Calibri" pitchFamily="34" charset="0"/>
              </a:rPr>
              <a:t>н</a:t>
            </a:r>
            <a:r>
              <a:rPr kumimoji="0" lang="ru-RU" sz="2400" b="1" i="0" u="none" strike="noStrike" cap="none" normalizeH="0" baseline="0" dirty="0" smtClean="0">
                <a:ln>
                  <a:noFill/>
                </a:ln>
                <a:solidFill>
                  <a:srgbClr val="000000"/>
                </a:solidFill>
                <a:effectLst/>
                <a:latin typeface="Calibri" pitchFamily="34" charset="0"/>
              </a:rPr>
              <a:t>ападения</a:t>
            </a:r>
          </a:p>
          <a:p>
            <a:pPr marL="0" marR="0" lvl="0" indent="0" algn="ctr" defTabSz="914400" rtl="0" eaLnBrk="1" fontAlgn="base" latinLnBrk="0" hangingPunct="1">
              <a:lnSpc>
                <a:spcPct val="100000"/>
              </a:lnSpc>
              <a:spcBef>
                <a:spcPct val="0"/>
              </a:spcBef>
              <a:spcAft>
                <a:spcPct val="0"/>
              </a:spcAft>
              <a:buClrTx/>
              <a:buSzTx/>
              <a:buFontTx/>
              <a:buNone/>
              <a:tabLst/>
            </a:pPr>
            <a:r>
              <a:rPr lang="ru-RU" sz="2400" b="1" dirty="0" smtClean="0">
                <a:solidFill>
                  <a:srgbClr val="000000"/>
                </a:solidFill>
                <a:latin typeface="Calibri" pitchFamily="34" charset="0"/>
              </a:rPr>
              <a:t>на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Calibri" pitchFamily="34" charset="0"/>
              </a:rPr>
              <a:t>Францию</a:t>
            </a:r>
            <a:endParaRPr kumimoji="0" lang="ru-RU" sz="2400" b="0" i="0" u="none" strike="noStrike" cap="none" normalizeH="0" baseline="0" dirty="0" smtClean="0">
              <a:ln>
                <a:noFill/>
              </a:ln>
              <a:solidFill>
                <a:schemeClr val="tx1"/>
              </a:solidFill>
              <a:effectLst/>
              <a:latin typeface="Calibri" pitchFamily="34" charset="0"/>
            </a:endParaRPr>
          </a:p>
        </p:txBody>
      </p:sp>
      <p:sp>
        <p:nvSpPr>
          <p:cNvPr id="59401" name="AutoShape 13" descr="http://vivl.ru/bismark/ofb.jpg"/>
          <p:cNvSpPr>
            <a:spLocks noChangeAspect="1" noChangeArrowheads="1"/>
          </p:cNvSpPr>
          <p:nvPr/>
        </p:nvSpPr>
        <p:spPr bwMode="auto">
          <a:xfrm>
            <a:off x="3314700" y="1617663"/>
            <a:ext cx="2514600" cy="3622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59402" name="AutoShape 15" descr="http://vivl.ru/bismark/ofb.jpg"/>
          <p:cNvSpPr>
            <a:spLocks noChangeAspect="1" noChangeArrowheads="1"/>
          </p:cNvSpPr>
          <p:nvPr/>
        </p:nvSpPr>
        <p:spPr bwMode="auto">
          <a:xfrm>
            <a:off x="3314700" y="1617663"/>
            <a:ext cx="2514600" cy="3622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pSp>
        <p:nvGrpSpPr>
          <p:cNvPr id="24" name="Группа 23"/>
          <p:cNvGrpSpPr/>
          <p:nvPr/>
        </p:nvGrpSpPr>
        <p:grpSpPr>
          <a:xfrm>
            <a:off x="2915816" y="2348880"/>
            <a:ext cx="6228184" cy="2549897"/>
            <a:chOff x="2915816" y="2348880"/>
            <a:chExt cx="6228184" cy="2549897"/>
          </a:xfrm>
        </p:grpSpPr>
        <p:sp>
          <p:nvSpPr>
            <p:cNvPr id="12" name="TextBox 11"/>
            <p:cNvSpPr txBox="1"/>
            <p:nvPr/>
          </p:nvSpPr>
          <p:spPr>
            <a:xfrm>
              <a:off x="2915816" y="2348880"/>
              <a:ext cx="3456384" cy="2308324"/>
            </a:xfrm>
            <a:prstGeom prst="rect">
              <a:avLst/>
            </a:prstGeom>
            <a:solidFill>
              <a:schemeClr val="bg1"/>
            </a:solidFill>
            <a:ln w="38100">
              <a:solidFill>
                <a:schemeClr val="accent1"/>
              </a:solidFill>
            </a:ln>
          </p:spPr>
          <p:txBody>
            <a:bodyPr wrap="square" rtlCol="0">
              <a:spAutoFit/>
            </a:bodyPr>
            <a:lstStyle/>
            <a:p>
              <a:pPr lvl="0" algn="ctr" fontAlgn="base">
                <a:spcBef>
                  <a:spcPct val="0"/>
                </a:spcBef>
                <a:spcAft>
                  <a:spcPct val="0"/>
                </a:spcAft>
              </a:pPr>
              <a:r>
                <a:rPr lang="ru-RU" sz="2400" b="1" dirty="0" smtClean="0">
                  <a:solidFill>
                    <a:srgbClr val="002060"/>
                  </a:solidFill>
                  <a:latin typeface="Calibri" pitchFamily="34" charset="0"/>
                </a:rPr>
                <a:t>-запретил предоставление России кредитов, </a:t>
              </a:r>
            </a:p>
            <a:p>
              <a:pPr lvl="0" algn="ctr" fontAlgn="base">
                <a:spcBef>
                  <a:spcPct val="0"/>
                </a:spcBef>
                <a:spcAft>
                  <a:spcPct val="0"/>
                </a:spcAft>
              </a:pPr>
              <a:r>
                <a:rPr lang="ru-RU" sz="2400" b="1" dirty="0" smtClean="0">
                  <a:solidFill>
                    <a:srgbClr val="002060"/>
                  </a:solidFill>
                  <a:latin typeface="Calibri" pitchFamily="34" charset="0"/>
                </a:rPr>
                <a:t>-повысил пошлины на ввоз российских товаров в Германию</a:t>
              </a:r>
              <a:endParaRPr lang="ru-RU" sz="2400" b="1" dirty="0">
                <a:solidFill>
                  <a:srgbClr val="002060"/>
                </a:solidFill>
                <a:latin typeface="Calibri" pitchFamily="34" charset="0"/>
              </a:endParaRPr>
            </a:p>
          </p:txBody>
        </p:sp>
        <p:pic>
          <p:nvPicPr>
            <p:cNvPr id="59403" name="Picture 17" descr="http://vivl.ru/bismark/ofb.jpg"/>
            <p:cNvPicPr>
              <a:picLocks noChangeAspect="1" noChangeArrowheads="1"/>
            </p:cNvPicPr>
            <p:nvPr/>
          </p:nvPicPr>
          <p:blipFill>
            <a:blip r:embed="rId2" cstate="print"/>
            <a:srcRect l="4773" t="1975" r="8132" b="5950"/>
            <a:stretch>
              <a:fillRect/>
            </a:stretch>
          </p:blipFill>
          <p:spPr bwMode="auto">
            <a:xfrm>
              <a:off x="7020272" y="2420888"/>
              <a:ext cx="1440160" cy="2016224"/>
            </a:xfrm>
            <a:prstGeom prst="rect">
              <a:avLst/>
            </a:prstGeom>
            <a:noFill/>
            <a:ln w="38100" cmpd="thinThick">
              <a:solidFill>
                <a:srgbClr val="002060"/>
              </a:solidFill>
              <a:miter lim="800000"/>
              <a:headEnd/>
              <a:tailEnd/>
            </a:ln>
          </p:spPr>
        </p:pic>
        <p:sp>
          <p:nvSpPr>
            <p:cNvPr id="49170" name="Text Box 18"/>
            <p:cNvSpPr txBox="1">
              <a:spLocks noChangeArrowheads="1"/>
            </p:cNvSpPr>
            <p:nvPr/>
          </p:nvSpPr>
          <p:spPr bwMode="auto">
            <a:xfrm>
              <a:off x="6372200" y="4437112"/>
              <a:ext cx="2771800" cy="4616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err="1" smtClean="0">
                  <a:ln>
                    <a:noFill/>
                  </a:ln>
                  <a:solidFill>
                    <a:srgbClr val="002060"/>
                  </a:solidFill>
                  <a:effectLst/>
                  <a:latin typeface="Calibri" pitchFamily="34" charset="0"/>
                </a:rPr>
                <a:t>Отто</a:t>
              </a:r>
              <a:r>
                <a:rPr kumimoji="0" lang="ru-RU" sz="2400" b="1" i="0" u="none" strike="noStrike" cap="none" normalizeH="0" baseline="0" dirty="0" smtClean="0">
                  <a:ln>
                    <a:noFill/>
                  </a:ln>
                  <a:solidFill>
                    <a:srgbClr val="002060"/>
                  </a:solidFill>
                  <a:effectLst/>
                  <a:latin typeface="Calibri" pitchFamily="34" charset="0"/>
                </a:rPr>
                <a:t> фон Бисмарк</a:t>
              </a:r>
              <a:endParaRPr kumimoji="0" lang="ru-RU" sz="2400" b="0" i="0" u="none" strike="noStrike" cap="none" normalizeH="0" baseline="0" dirty="0" smtClean="0">
                <a:ln>
                  <a:noFill/>
                </a:ln>
                <a:solidFill>
                  <a:srgbClr val="002060"/>
                </a:solidFill>
                <a:effectLst/>
                <a:latin typeface="Calibri" pitchFamily="34" charset="0"/>
              </a:endParaRPr>
            </a:p>
          </p:txBody>
        </p:sp>
      </p:grpSp>
      <p:grpSp>
        <p:nvGrpSpPr>
          <p:cNvPr id="23" name="Группа 22"/>
          <p:cNvGrpSpPr/>
          <p:nvPr/>
        </p:nvGrpSpPr>
        <p:grpSpPr>
          <a:xfrm>
            <a:off x="323528" y="908720"/>
            <a:ext cx="7828325" cy="1072480"/>
            <a:chOff x="323528" y="908720"/>
            <a:chExt cx="7828325" cy="1072480"/>
          </a:xfrm>
        </p:grpSpPr>
        <p:sp>
          <p:nvSpPr>
            <p:cNvPr id="59394" name="WordArt 4"/>
            <p:cNvSpPr>
              <a:spLocks noChangeArrowheads="1" noChangeShapeType="1" noTextEdit="1"/>
            </p:cNvSpPr>
            <p:nvPr/>
          </p:nvSpPr>
          <p:spPr bwMode="auto">
            <a:xfrm>
              <a:off x="3810000" y="914400"/>
              <a:ext cx="1100138" cy="533400"/>
            </a:xfrm>
            <a:prstGeom prst="rect">
              <a:avLst/>
            </a:prstGeom>
          </p:spPr>
          <p:txBody>
            <a:bodyPr wrap="none" fromWordArt="1">
              <a:prstTxWarp prst="textFadeUp">
                <a:avLst>
                  <a:gd name="adj" fmla="val 9991"/>
                </a:avLst>
              </a:prstTxWarp>
            </a:bodyPr>
            <a:lstStyle/>
            <a:p>
              <a:pPr algn="ctr" rtl="0"/>
              <a:r>
                <a:rPr lang="ru-RU" sz="3600" b="1" kern="10" spc="0" dirty="0" smtClean="0">
                  <a:ln w="12700">
                    <a:solidFill>
                      <a:srgbClr val="663300"/>
                    </a:solidFill>
                    <a:round/>
                    <a:headEnd/>
                    <a:tailEnd/>
                  </a:ln>
                  <a:gradFill rotWithShape="1">
                    <a:gsLst>
                      <a:gs pos="0">
                        <a:srgbClr val="520402"/>
                      </a:gs>
                      <a:gs pos="100000">
                        <a:srgbClr val="FFCC00"/>
                      </a:gs>
                    </a:gsLst>
                    <a:lin ang="5400000" scaled="1"/>
                  </a:gradFill>
                  <a:latin typeface="Arial"/>
                  <a:cs typeface="Arial"/>
                </a:rPr>
                <a:t>1887 г.</a:t>
              </a:r>
              <a:endParaRPr lang="ru-RU" sz="3600" b="1" kern="10" spc="0" dirty="0">
                <a:ln w="12700">
                  <a:solidFill>
                    <a:srgbClr val="663300"/>
                  </a:solidFill>
                  <a:round/>
                  <a:headEnd/>
                  <a:tailEnd/>
                </a:ln>
                <a:gradFill rotWithShape="1">
                  <a:gsLst>
                    <a:gs pos="0">
                      <a:srgbClr val="520402"/>
                    </a:gs>
                    <a:gs pos="100000">
                      <a:srgbClr val="FFCC00"/>
                    </a:gs>
                  </a:gsLst>
                  <a:lin ang="5400000" scaled="1"/>
                </a:gradFill>
                <a:latin typeface="Arial"/>
                <a:cs typeface="Arial"/>
              </a:endParaRPr>
            </a:p>
          </p:txBody>
        </p:sp>
        <p:sp>
          <p:nvSpPr>
            <p:cNvPr id="59397" name="Freeform 7"/>
            <p:cNvSpPr>
              <a:spLocks/>
            </p:cNvSpPr>
            <p:nvPr/>
          </p:nvSpPr>
          <p:spPr bwMode="auto">
            <a:xfrm>
              <a:off x="1524000" y="1435100"/>
              <a:ext cx="6045200" cy="88900"/>
            </a:xfrm>
            <a:custGeom>
              <a:avLst/>
              <a:gdLst>
                <a:gd name="T0" fmla="*/ 0 w 3808"/>
                <a:gd name="T1" fmla="*/ 88900 h 56"/>
                <a:gd name="T2" fmla="*/ 5105400 w 3808"/>
                <a:gd name="T3" fmla="*/ 12700 h 56"/>
                <a:gd name="T4" fmla="*/ 5638800 w 3808"/>
                <a:gd name="T5" fmla="*/ 12700 h 56"/>
                <a:gd name="T6" fmla="*/ 0 60000 65536"/>
                <a:gd name="T7" fmla="*/ 0 60000 65536"/>
                <a:gd name="T8" fmla="*/ 0 60000 65536"/>
                <a:gd name="T9" fmla="*/ 0 w 3808"/>
                <a:gd name="T10" fmla="*/ 0 h 56"/>
                <a:gd name="T11" fmla="*/ 3808 w 3808"/>
                <a:gd name="T12" fmla="*/ 56 h 56"/>
              </a:gdLst>
              <a:ahLst/>
              <a:cxnLst>
                <a:cxn ang="T6">
                  <a:pos x="T0" y="T1"/>
                </a:cxn>
                <a:cxn ang="T7">
                  <a:pos x="T2" y="T3"/>
                </a:cxn>
                <a:cxn ang="T8">
                  <a:pos x="T4" y="T5"/>
                </a:cxn>
              </a:cxnLst>
              <a:rect l="T9" t="T10" r="T11" b="T12"/>
              <a:pathLst>
                <a:path w="3808" h="56">
                  <a:moveTo>
                    <a:pt x="0" y="56"/>
                  </a:moveTo>
                  <a:cubicBezTo>
                    <a:pt x="1312" y="36"/>
                    <a:pt x="2624" y="16"/>
                    <a:pt x="3216" y="8"/>
                  </a:cubicBezTo>
                  <a:cubicBezTo>
                    <a:pt x="3808" y="0"/>
                    <a:pt x="3680" y="4"/>
                    <a:pt x="3552" y="8"/>
                  </a:cubicBezTo>
                </a:path>
              </a:pathLst>
            </a:custGeom>
            <a:noFill/>
            <a:ln w="76200">
              <a:solidFill>
                <a:srgbClr val="FF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59398" name="Text Box 8"/>
            <p:cNvSpPr txBox="1">
              <a:spLocks noChangeArrowheads="1"/>
            </p:cNvSpPr>
            <p:nvPr/>
          </p:nvSpPr>
          <p:spPr bwMode="auto">
            <a:xfrm>
              <a:off x="3124200" y="1524000"/>
              <a:ext cx="259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2060"/>
                  </a:solidFill>
                  <a:effectLst/>
                  <a:latin typeface="Calibri" pitchFamily="34" charset="0"/>
                </a:rPr>
                <a:t>обострение</a:t>
              </a:r>
              <a:endParaRPr kumimoji="0" lang="ru-RU" sz="1800" b="0" i="0" u="none" strike="noStrike" cap="none" normalizeH="0" baseline="0" dirty="0" smtClean="0">
                <a:ln>
                  <a:noFill/>
                </a:ln>
                <a:solidFill>
                  <a:srgbClr val="002060"/>
                </a:solidFill>
                <a:effectLst/>
                <a:latin typeface="Calibri" pitchFamily="34" charset="0"/>
              </a:endParaRPr>
            </a:p>
          </p:txBody>
        </p:sp>
        <p:sp>
          <p:nvSpPr>
            <p:cNvPr id="19" name="Прямоугольник 18"/>
            <p:cNvSpPr/>
            <p:nvPr/>
          </p:nvSpPr>
          <p:spPr>
            <a:xfrm>
              <a:off x="323528" y="980728"/>
              <a:ext cx="1894622" cy="523220"/>
            </a:xfrm>
            <a:prstGeom prst="rect">
              <a:avLst/>
            </a:prstGeom>
            <a:noFill/>
          </p:spPr>
          <p:txBody>
            <a:bodyPr wrap="none" lIns="91440" tIns="45720" rIns="91440" bIns="45720">
              <a:spAutoFit/>
            </a:bodyPr>
            <a:lstStyle/>
            <a:p>
              <a:pPr algn="ctr"/>
              <a:r>
                <a:rPr lang="ru-RU"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Германия</a:t>
              </a:r>
              <a:endParaRPr lang="ru-RU"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20" name="Прямоугольник 19"/>
            <p:cNvSpPr/>
            <p:nvPr/>
          </p:nvSpPr>
          <p:spPr>
            <a:xfrm>
              <a:off x="6372200" y="908720"/>
              <a:ext cx="1779653" cy="523220"/>
            </a:xfrm>
            <a:prstGeom prst="rect">
              <a:avLst/>
            </a:prstGeom>
            <a:noFill/>
          </p:spPr>
          <p:txBody>
            <a:bodyPr wrap="none" lIns="91440" tIns="45720" rIns="91440" bIns="45720">
              <a:spAutoFit/>
            </a:bodyPr>
            <a:lstStyle/>
            <a:p>
              <a:pPr algn="ctr"/>
              <a:r>
                <a:rPr lang="ru-RU"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Франция</a:t>
              </a:r>
              <a:endParaRPr lang="ru-RU"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grpSp>
      <p:grpSp>
        <p:nvGrpSpPr>
          <p:cNvPr id="25" name="Группа 24"/>
          <p:cNvGrpSpPr/>
          <p:nvPr/>
        </p:nvGrpSpPr>
        <p:grpSpPr>
          <a:xfrm>
            <a:off x="2123728" y="4941168"/>
            <a:ext cx="5452061" cy="685800"/>
            <a:chOff x="755576" y="5257800"/>
            <a:chExt cx="5452061" cy="685800"/>
          </a:xfrm>
        </p:grpSpPr>
        <p:sp>
          <p:nvSpPr>
            <p:cNvPr id="59408" name="AutoShape 22"/>
            <p:cNvSpPr>
              <a:spLocks noChangeArrowheads="1"/>
            </p:cNvSpPr>
            <p:nvPr/>
          </p:nvSpPr>
          <p:spPr bwMode="auto">
            <a:xfrm>
              <a:off x="2209800" y="5257800"/>
              <a:ext cx="2209800" cy="685800"/>
            </a:xfrm>
            <a:prstGeom prst="leftRightArrow">
              <a:avLst>
                <a:gd name="adj1" fmla="val 50000"/>
                <a:gd name="adj2" fmla="val 64444"/>
              </a:avLst>
            </a:prstGeom>
            <a:solidFill>
              <a:schemeClr val="accent1">
                <a:lumMod val="20000"/>
                <a:lumOff val="80000"/>
              </a:schemeClr>
            </a:solidFill>
            <a:ln w="9525">
              <a:solidFill>
                <a:schemeClr val="tx1"/>
              </a:solid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2060"/>
                  </a:solidFill>
                  <a:effectLst/>
                  <a:latin typeface="Calibri" pitchFamily="34" charset="0"/>
                </a:rPr>
                <a:t>сближение</a:t>
              </a:r>
              <a:endParaRPr kumimoji="0" lang="ru-RU" sz="1800" b="0" i="0" u="none" strike="noStrike" cap="none" normalizeH="0" baseline="0" dirty="0" smtClean="0">
                <a:ln>
                  <a:noFill/>
                </a:ln>
                <a:solidFill>
                  <a:srgbClr val="002060"/>
                </a:solidFill>
                <a:effectLst/>
                <a:latin typeface="Calibri" pitchFamily="34" charset="0"/>
              </a:endParaRPr>
            </a:p>
          </p:txBody>
        </p:sp>
        <p:sp>
          <p:nvSpPr>
            <p:cNvPr id="21" name="Прямоугольник 20"/>
            <p:cNvSpPr/>
            <p:nvPr/>
          </p:nvSpPr>
          <p:spPr>
            <a:xfrm>
              <a:off x="4427984" y="5301208"/>
              <a:ext cx="1779653" cy="523220"/>
            </a:xfrm>
            <a:prstGeom prst="rect">
              <a:avLst/>
            </a:prstGeom>
            <a:solidFill>
              <a:schemeClr val="bg1"/>
            </a:solidFill>
            <a:ln w="38100">
              <a:solidFill>
                <a:srgbClr val="002060"/>
              </a:solidFill>
            </a:ln>
          </p:spPr>
          <p:txBody>
            <a:bodyPr wrap="none" lIns="91440" tIns="45720" rIns="91440" bIns="45720">
              <a:spAutoFit/>
            </a:bodyPr>
            <a:lstStyle/>
            <a:p>
              <a:pPr algn="ctr"/>
              <a:r>
                <a:rPr lang="ru-RU"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Франция</a:t>
              </a:r>
              <a:endParaRPr lang="ru-RU"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22" name="Прямоугольник 21"/>
            <p:cNvSpPr/>
            <p:nvPr/>
          </p:nvSpPr>
          <p:spPr>
            <a:xfrm>
              <a:off x="755576" y="5301208"/>
              <a:ext cx="1461427" cy="523220"/>
            </a:xfrm>
            <a:prstGeom prst="rect">
              <a:avLst/>
            </a:prstGeom>
            <a:solidFill>
              <a:schemeClr val="bg1"/>
            </a:solidFill>
            <a:ln w="38100">
              <a:solidFill>
                <a:srgbClr val="002060"/>
              </a:solidFill>
            </a:ln>
          </p:spPr>
          <p:txBody>
            <a:bodyPr wrap="none" lIns="91440" tIns="45720" rIns="91440" bIns="45720">
              <a:spAutoFit/>
            </a:bodyPr>
            <a:lstStyle/>
            <a:p>
              <a:pPr algn="ctr"/>
              <a:r>
                <a:rPr lang="ru-RU" sz="2800" b="1" cap="none" spc="0" dirty="0" smtClean="0">
                  <a:ln w="10541" cmpd="sng">
                    <a:solidFill>
                      <a:schemeClr val="accent1">
                        <a:shade val="88000"/>
                        <a:satMod val="110000"/>
                      </a:schemeClr>
                    </a:solidFill>
                    <a:prstDash val="solid"/>
                  </a:ln>
                  <a:solidFill>
                    <a:srgbClr val="FF0000"/>
                  </a:solidFill>
                  <a:effectLst/>
                </a:rPr>
                <a:t>Россия</a:t>
              </a:r>
              <a:endParaRPr lang="ru-RU" sz="2800" b="1" cap="none" spc="0" dirty="0">
                <a:ln w="10541" cmpd="sng">
                  <a:solidFill>
                    <a:schemeClr val="accent1">
                      <a:shade val="88000"/>
                      <a:satMod val="110000"/>
                    </a:schemeClr>
                  </a:solidFill>
                  <a:prstDash val="solid"/>
                </a:ln>
                <a:solidFill>
                  <a:srgbClr val="FF0000"/>
                </a:solidFill>
                <a:effectLst/>
              </a:endParaRPr>
            </a:p>
          </p:txBody>
        </p:sp>
      </p:grpSp>
      <p:sp>
        <p:nvSpPr>
          <p:cNvPr id="26" name="TextBox 25"/>
          <p:cNvSpPr txBox="1"/>
          <p:nvPr/>
        </p:nvSpPr>
        <p:spPr>
          <a:xfrm>
            <a:off x="323528" y="5657671"/>
            <a:ext cx="8640960" cy="1200329"/>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Предоставление России крупных кредитов, согласованы действия в случае возникновения военной угрозы для одной из сторон, подписана секретная военная конвенция. </a:t>
            </a:r>
            <a:endParaRPr lang="ru-RU" sz="2400" b="1" dirty="0">
              <a:solidFill>
                <a:srgbClr val="002060"/>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9161"/>
                                        </p:tgtEl>
                                        <p:attrNameLst>
                                          <p:attrName>style.visibility</p:attrName>
                                        </p:attrNameLst>
                                      </p:cBhvr>
                                      <p:to>
                                        <p:strVal val="visible"/>
                                      </p:to>
                                    </p:set>
                                    <p:animEffect transition="in" filter="fade">
                                      <p:cBhvr>
                                        <p:cTn id="7" dur="2000"/>
                                        <p:tgtEl>
                                          <p:spTgt spid="49161"/>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59400"/>
                                        </p:tgtEl>
                                        <p:attrNameLst>
                                          <p:attrName>style.visibility</p:attrName>
                                        </p:attrNameLst>
                                      </p:cBhvr>
                                      <p:to>
                                        <p:strVal val="visible"/>
                                      </p:to>
                                    </p:set>
                                    <p:animEffect transition="in" filter="fade">
                                      <p:cBhvr>
                                        <p:cTn id="11" dur="2000"/>
                                        <p:tgtEl>
                                          <p:spTgt spid="59400"/>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2000"/>
                                        <p:tgtEl>
                                          <p:spTgt spid="24"/>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2000"/>
                                        <p:tgtEl>
                                          <p:spTgt spid="2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additive="base">
                                        <p:cTn id="24" dur="500" fill="hold"/>
                                        <p:tgtEl>
                                          <p:spTgt spid="26"/>
                                        </p:tgtEl>
                                        <p:attrNameLst>
                                          <p:attrName>ppt_x</p:attrName>
                                        </p:attrNameLst>
                                      </p:cBhvr>
                                      <p:tavLst>
                                        <p:tav tm="0">
                                          <p:val>
                                            <p:strVal val="#ppt_x"/>
                                          </p:val>
                                        </p:tav>
                                        <p:tav tm="100000">
                                          <p:val>
                                            <p:strVal val="#ppt_x"/>
                                          </p:val>
                                        </p:tav>
                                      </p:tavLst>
                                    </p:anim>
                                    <p:anim calcmode="lin" valueType="num">
                                      <p:cBhvr additive="base">
                                        <p:cTn id="25"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61" grpId="0"/>
      <p:bldP spid="59400" grpId="0" animBg="1"/>
      <p:bldP spid="2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251520" y="142852"/>
            <a:ext cx="8496944" cy="857256"/>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Общая характеристика внешней политики Александра </a:t>
            </a:r>
            <a:r>
              <a:rPr lang="en-US" sz="2400" b="1" dirty="0" smtClean="0"/>
              <a:t>III</a:t>
            </a:r>
            <a:endParaRPr lang="ru-RU" sz="2400" b="1" dirty="0"/>
          </a:p>
        </p:txBody>
      </p:sp>
      <p:sp>
        <p:nvSpPr>
          <p:cNvPr id="18" name="TextBox 17"/>
          <p:cNvSpPr txBox="1"/>
          <p:nvPr/>
        </p:nvSpPr>
        <p:spPr>
          <a:xfrm>
            <a:off x="1071538" y="1285860"/>
            <a:ext cx="7072362" cy="461665"/>
          </a:xfrm>
          <a:prstGeom prst="rect">
            <a:avLst/>
          </a:prstGeom>
          <a:noFill/>
        </p:spPr>
        <p:txBody>
          <a:bodyPr wrap="square" rtlCol="0">
            <a:spAutoFit/>
          </a:bodyPr>
          <a:lstStyle/>
          <a:p>
            <a:endParaRPr lang="ru-RU" sz="2400" b="1" dirty="0">
              <a:solidFill>
                <a:schemeClr val="accent1">
                  <a:lumMod val="50000"/>
                </a:schemeClr>
              </a:solidFill>
              <a:latin typeface="Arial" pitchFamily="34" charset="0"/>
            </a:endParaRPr>
          </a:p>
        </p:txBody>
      </p:sp>
      <p:sp>
        <p:nvSpPr>
          <p:cNvPr id="12" name="TextBox 11"/>
          <p:cNvSpPr txBox="1"/>
          <p:nvPr/>
        </p:nvSpPr>
        <p:spPr>
          <a:xfrm>
            <a:off x="3851920" y="1268760"/>
            <a:ext cx="4752528" cy="5262979"/>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Александр </a:t>
            </a:r>
            <a:r>
              <a:rPr lang="en-US" sz="2400" b="1" dirty="0" smtClean="0">
                <a:solidFill>
                  <a:srgbClr val="002060"/>
                </a:solidFill>
                <a:latin typeface="Calibri" pitchFamily="34" charset="0"/>
              </a:rPr>
              <a:t>III</a:t>
            </a:r>
            <a:r>
              <a:rPr lang="ru-RU" sz="2400" b="1" dirty="0" smtClean="0">
                <a:solidFill>
                  <a:srgbClr val="002060"/>
                </a:solidFill>
                <a:latin typeface="Calibri" pitchFamily="34" charset="0"/>
              </a:rPr>
              <a:t>, в отличие от своего отца, полностью полагавшегося на министра иностранных дел </a:t>
            </a:r>
            <a:r>
              <a:rPr lang="ru-RU" sz="2400" b="1" i="1" u="sng" dirty="0" smtClean="0">
                <a:solidFill>
                  <a:srgbClr val="FF0000"/>
                </a:solidFill>
                <a:effectLst>
                  <a:outerShdw blurRad="50800" dist="38100" algn="tr" rotWithShape="0">
                    <a:prstClr val="black">
                      <a:alpha val="40000"/>
                    </a:prstClr>
                  </a:outerShdw>
                </a:effectLst>
                <a:latin typeface="Calibri" pitchFamily="34" charset="0"/>
              </a:rPr>
              <a:t>Горчакова</a:t>
            </a:r>
            <a:r>
              <a:rPr lang="ru-RU" sz="2400" b="1" dirty="0" smtClean="0">
                <a:solidFill>
                  <a:srgbClr val="002060"/>
                </a:solidFill>
                <a:latin typeface="Calibri" pitchFamily="34" charset="0"/>
              </a:rPr>
              <a:t>, прочно взял руководство внешней политикой в свои руки. Главой Министерства иностранных дел был назначен скромный и исполнительный чиновник </a:t>
            </a:r>
            <a:r>
              <a:rPr lang="ru-RU" sz="2400" b="1" i="1" u="sng" dirty="0" smtClean="0">
                <a:solidFill>
                  <a:srgbClr val="FF0000"/>
                </a:solidFill>
                <a:effectLst>
                  <a:outerShdw blurRad="50800" dist="38100" algn="tr" rotWithShape="0">
                    <a:prstClr val="black">
                      <a:alpha val="40000"/>
                    </a:prstClr>
                  </a:outerShdw>
                </a:effectLst>
                <a:latin typeface="Calibri" pitchFamily="34" charset="0"/>
              </a:rPr>
              <a:t>Н. К. </a:t>
            </a:r>
            <a:r>
              <a:rPr lang="ru-RU" sz="2400" b="1" i="1" u="sng" dirty="0" err="1" smtClean="0">
                <a:solidFill>
                  <a:srgbClr val="FF0000"/>
                </a:solidFill>
                <a:effectLst>
                  <a:outerShdw blurRad="50800" dist="38100" algn="tr" rotWithShape="0">
                    <a:prstClr val="black">
                      <a:alpha val="40000"/>
                    </a:prstClr>
                  </a:outerShdw>
                </a:effectLst>
                <a:latin typeface="Calibri" pitchFamily="34" charset="0"/>
              </a:rPr>
              <a:t>Гирс</a:t>
            </a:r>
            <a:r>
              <a:rPr lang="ru-RU" sz="2400" b="1" dirty="0" smtClean="0">
                <a:solidFill>
                  <a:srgbClr val="002060"/>
                </a:solidFill>
                <a:latin typeface="Calibri" pitchFamily="34" charset="0"/>
              </a:rPr>
              <a:t>, который, по существу, стал не столько министром, сколько исполнителем поручений императора по международным вопросам. </a:t>
            </a:r>
            <a:endParaRPr lang="ru-RU" sz="2400" b="1" dirty="0">
              <a:solidFill>
                <a:srgbClr val="002060"/>
              </a:solidFill>
              <a:latin typeface="Calibri" pitchFamily="34" charset="0"/>
            </a:endParaRPr>
          </a:p>
        </p:txBody>
      </p:sp>
      <p:pic>
        <p:nvPicPr>
          <p:cNvPr id="30722" name="Picture 2" descr="http://history-x.ru/03/04/img/020.jpg"/>
          <p:cNvPicPr>
            <a:picLocks noChangeAspect="1" noChangeArrowheads="1"/>
          </p:cNvPicPr>
          <p:nvPr/>
        </p:nvPicPr>
        <p:blipFill>
          <a:blip r:embed="rId2" cstate="print"/>
          <a:srcRect/>
          <a:stretch>
            <a:fillRect/>
          </a:stretch>
        </p:blipFill>
        <p:spPr bwMode="auto">
          <a:xfrm>
            <a:off x="251520" y="1268760"/>
            <a:ext cx="3312368" cy="5291710"/>
          </a:xfrm>
          <a:prstGeom prst="rect">
            <a:avLst/>
          </a:prstGeom>
          <a:noFill/>
          <a:ln w="38100">
            <a:solidFill>
              <a:schemeClr val="accent1"/>
            </a:solid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89756" y="188640"/>
            <a:ext cx="8964488" cy="864096"/>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dirty="0" smtClean="0"/>
          </a:p>
          <a:p>
            <a:pPr algn="ctr"/>
            <a:r>
              <a:rPr lang="ru-RU" sz="2400" b="1" dirty="0" smtClean="0"/>
              <a:t>Из </a:t>
            </a:r>
            <a:r>
              <a:rPr lang="ru-RU" sz="2400" b="1" dirty="0" smtClean="0"/>
              <a:t>проекта военной конвенции между Россией и </a:t>
            </a:r>
            <a:r>
              <a:rPr lang="ru-RU" sz="2400" b="1" dirty="0" smtClean="0"/>
              <a:t>Францией</a:t>
            </a:r>
            <a:r>
              <a:rPr lang="ru-RU" sz="2400" b="1" dirty="0" smtClean="0"/>
              <a:t>. 5 августа 1892 г.</a:t>
            </a:r>
            <a:endParaRPr lang="ru-RU" sz="2400" dirty="0" smtClean="0"/>
          </a:p>
          <a:p>
            <a:pPr algn="ctr"/>
            <a:endParaRPr lang="ru-RU" sz="2400" b="1" dirty="0"/>
          </a:p>
        </p:txBody>
      </p:sp>
      <p:sp>
        <p:nvSpPr>
          <p:cNvPr id="12" name="TextBox 11"/>
          <p:cNvSpPr txBox="1"/>
          <p:nvPr/>
        </p:nvSpPr>
        <p:spPr>
          <a:xfrm>
            <a:off x="0" y="188640"/>
            <a:ext cx="9144000" cy="6370975"/>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Одушевленные одинаковым стремлением к сохранению мира, Франция и Россия, имея единственной целью </a:t>
            </a:r>
            <a:r>
              <a:rPr lang="ru-RU" sz="2400" b="1" dirty="0" smtClean="0">
                <a:solidFill>
                  <a:srgbClr val="002060"/>
                </a:solidFill>
                <a:latin typeface="Calibri" pitchFamily="34" charset="0"/>
              </a:rPr>
              <a:t>подготовиться </a:t>
            </a:r>
            <a:r>
              <a:rPr lang="ru-RU" sz="2400" b="1" dirty="0" smtClean="0">
                <a:solidFill>
                  <a:srgbClr val="002060"/>
                </a:solidFill>
                <a:latin typeface="Calibri" pitchFamily="34" charset="0"/>
              </a:rPr>
              <a:t>к требованиям оборонительной войны, </a:t>
            </a:r>
            <a:r>
              <a:rPr lang="ru-RU" sz="2400" b="1" dirty="0" smtClean="0">
                <a:solidFill>
                  <a:srgbClr val="002060"/>
                </a:solidFill>
                <a:latin typeface="Calibri" pitchFamily="34" charset="0"/>
              </a:rPr>
              <a:t>вызванной </a:t>
            </a:r>
            <a:r>
              <a:rPr lang="ru-RU" sz="2400" b="1" dirty="0" smtClean="0">
                <a:solidFill>
                  <a:srgbClr val="002060"/>
                </a:solidFill>
                <a:latin typeface="Calibri" pitchFamily="34" charset="0"/>
              </a:rPr>
              <a:t>нападением войск Тройственного союза против одной из них, договорились о следующих положениях:</a:t>
            </a:r>
          </a:p>
          <a:p>
            <a:pPr algn="ctr"/>
            <a:r>
              <a:rPr lang="ru-RU" sz="2400" b="1" dirty="0" smtClean="0">
                <a:solidFill>
                  <a:srgbClr val="002060"/>
                </a:solidFill>
                <a:latin typeface="Calibri" pitchFamily="34" charset="0"/>
              </a:rPr>
              <a:t>1.  Если Франция подвергнется нападению со стороны Германии или Италии, поддержанной Германией, Россия употребит все войска, какими она может располагать, для нападения на Германию. Если Россия подвергнется </a:t>
            </a:r>
            <a:r>
              <a:rPr lang="ru-RU" sz="2400" b="1" dirty="0" smtClean="0">
                <a:solidFill>
                  <a:srgbClr val="002060"/>
                </a:solidFill>
                <a:latin typeface="Calibri" pitchFamily="34" charset="0"/>
              </a:rPr>
              <a:t>нападению </a:t>
            </a:r>
            <a:r>
              <a:rPr lang="ru-RU" sz="2400" b="1" dirty="0" smtClean="0">
                <a:solidFill>
                  <a:srgbClr val="002060"/>
                </a:solidFill>
                <a:latin typeface="Calibri" pitchFamily="34" charset="0"/>
              </a:rPr>
              <a:t>Германии или Австрии, поддержанной Германией, Франция употребит все войска, какими может </a:t>
            </a:r>
            <a:r>
              <a:rPr lang="ru-RU" sz="2400" b="1" dirty="0" smtClean="0">
                <a:solidFill>
                  <a:srgbClr val="002060"/>
                </a:solidFill>
                <a:latin typeface="Calibri" pitchFamily="34" charset="0"/>
              </a:rPr>
              <a:t>располагать</a:t>
            </a:r>
            <a:r>
              <a:rPr lang="ru-RU" sz="2400" b="1" dirty="0" smtClean="0">
                <a:solidFill>
                  <a:srgbClr val="002060"/>
                </a:solidFill>
                <a:latin typeface="Calibri" pitchFamily="34" charset="0"/>
              </a:rPr>
              <a:t>, для нападения на Германию.</a:t>
            </a:r>
          </a:p>
          <a:p>
            <a:pPr algn="ctr"/>
            <a:r>
              <a:rPr lang="ru-RU" sz="2400" b="1" dirty="0" smtClean="0">
                <a:solidFill>
                  <a:srgbClr val="002060"/>
                </a:solidFill>
                <a:latin typeface="Calibri" pitchFamily="34" charset="0"/>
              </a:rPr>
              <a:t>2.   В случае </a:t>
            </a:r>
            <a:r>
              <a:rPr lang="ru-RU" sz="2400" b="1" i="1" dirty="0" smtClean="0">
                <a:solidFill>
                  <a:srgbClr val="002060"/>
                </a:solidFill>
                <a:latin typeface="Calibri" pitchFamily="34" charset="0"/>
              </a:rPr>
              <a:t>мобилизации </a:t>
            </a:r>
            <a:r>
              <a:rPr lang="ru-RU" sz="2400" b="1" dirty="0" smtClean="0">
                <a:solidFill>
                  <a:srgbClr val="002060"/>
                </a:solidFill>
                <a:latin typeface="Calibri" pitchFamily="34" charset="0"/>
              </a:rPr>
              <a:t>войск Тройственного союза или одной из входящих в него держав Франция и Россия немедленно, по получении известия об этом,  не ожидая никакого предварительного соглашения, мобилизуют </a:t>
            </a:r>
            <a:r>
              <a:rPr lang="ru-RU" sz="2400" b="1" dirty="0" smtClean="0">
                <a:solidFill>
                  <a:srgbClr val="002060"/>
                </a:solidFill>
                <a:latin typeface="Calibri" pitchFamily="34" charset="0"/>
              </a:rPr>
              <a:t>немедленно </a:t>
            </a:r>
            <a:r>
              <a:rPr lang="ru-RU" sz="2400" b="1" dirty="0" smtClean="0">
                <a:solidFill>
                  <a:srgbClr val="002060"/>
                </a:solidFill>
                <a:latin typeface="Calibri" pitchFamily="34" charset="0"/>
              </a:rPr>
              <a:t>и одновременно все свои силы и выдвинут их как можно ближе к своим границам</a:t>
            </a:r>
            <a:r>
              <a:rPr lang="ru-RU" sz="2400" b="1" dirty="0" smtClean="0">
                <a:solidFill>
                  <a:srgbClr val="002060"/>
                </a:solidFill>
                <a:latin typeface="Calibri" pitchFamily="34" charset="0"/>
              </a:rPr>
              <a:t>.</a:t>
            </a:r>
            <a:endParaRPr lang="ru-RU" sz="2400" b="1" dirty="0" smtClean="0">
              <a:solidFill>
                <a:srgbClr val="002060"/>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89756" y="188640"/>
            <a:ext cx="8964488" cy="864096"/>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dirty="0" smtClean="0"/>
          </a:p>
          <a:p>
            <a:pPr algn="ctr"/>
            <a:r>
              <a:rPr lang="ru-RU" sz="2400" b="1" dirty="0" smtClean="0"/>
              <a:t>Из </a:t>
            </a:r>
            <a:r>
              <a:rPr lang="ru-RU" sz="2400" b="1" dirty="0" smtClean="0"/>
              <a:t>проекта военной конвенции между Россией и Фран­цией. 5 августа 1892 г.</a:t>
            </a:r>
            <a:endParaRPr lang="ru-RU" sz="2400" dirty="0" smtClean="0"/>
          </a:p>
          <a:p>
            <a:pPr algn="ctr"/>
            <a:endParaRPr lang="ru-RU" sz="2400" b="1" dirty="0"/>
          </a:p>
        </p:txBody>
      </p:sp>
      <p:sp>
        <p:nvSpPr>
          <p:cNvPr id="12" name="TextBox 11"/>
          <p:cNvSpPr txBox="1"/>
          <p:nvPr/>
        </p:nvSpPr>
        <p:spPr>
          <a:xfrm>
            <a:off x="0" y="1268761"/>
            <a:ext cx="9144000" cy="3785652"/>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Действующие </a:t>
            </a:r>
            <a:r>
              <a:rPr lang="ru-RU" sz="2400" b="1" dirty="0" smtClean="0">
                <a:solidFill>
                  <a:srgbClr val="002060"/>
                </a:solidFill>
                <a:latin typeface="Calibri" pitchFamily="34" charset="0"/>
              </a:rPr>
              <a:t>армии, которые должны быть </a:t>
            </a:r>
            <a:r>
              <a:rPr lang="ru-RU" sz="2400" b="1" dirty="0" smtClean="0">
                <a:solidFill>
                  <a:srgbClr val="002060"/>
                </a:solidFill>
                <a:latin typeface="Calibri" pitchFamily="34" charset="0"/>
              </a:rPr>
              <a:t>употреблены </a:t>
            </a:r>
            <a:r>
              <a:rPr lang="ru-RU" sz="2400" b="1" dirty="0" smtClean="0">
                <a:solidFill>
                  <a:srgbClr val="002060"/>
                </a:solidFill>
                <a:latin typeface="Calibri" pitchFamily="34" charset="0"/>
              </a:rPr>
              <a:t>против Германии, будут со стороны Франции </a:t>
            </a:r>
            <a:r>
              <a:rPr lang="ru-RU" sz="2400" b="1" dirty="0" smtClean="0">
                <a:solidFill>
                  <a:srgbClr val="002060"/>
                </a:solidFill>
                <a:latin typeface="Calibri" pitchFamily="34" charset="0"/>
              </a:rPr>
              <a:t>равняться </a:t>
            </a:r>
            <a:r>
              <a:rPr lang="ru-RU" sz="2400" b="1" dirty="0" smtClean="0">
                <a:solidFill>
                  <a:srgbClr val="002060"/>
                </a:solidFill>
                <a:latin typeface="Calibri" pitchFamily="34" charset="0"/>
              </a:rPr>
              <a:t>1 300 000 человек, со стороны России — от 700 000 до 800000 человек. Эти войска будут полностью и со всей быстротой введены в дело так, чтобы Германии пришлось сражаться сразу и на востоке, и на западе...</a:t>
            </a:r>
          </a:p>
          <a:p>
            <a:pPr algn="ctr"/>
            <a:r>
              <a:rPr lang="ru-RU" sz="2400" b="1" dirty="0" smtClean="0">
                <a:solidFill>
                  <a:srgbClr val="002060"/>
                </a:solidFill>
                <a:latin typeface="Calibri" pitchFamily="34" charset="0"/>
              </a:rPr>
              <a:t>5.  Ни Франция, ни Россия не заключат </a:t>
            </a:r>
            <a:r>
              <a:rPr lang="ru-RU" sz="2400" b="1" i="1" dirty="0" smtClean="0">
                <a:solidFill>
                  <a:srgbClr val="002060"/>
                </a:solidFill>
                <a:latin typeface="Calibri" pitchFamily="34" charset="0"/>
              </a:rPr>
              <a:t>сепаратного мира.</a:t>
            </a:r>
            <a:endParaRPr lang="ru-RU" sz="2400" b="1" dirty="0" smtClean="0">
              <a:solidFill>
                <a:srgbClr val="002060"/>
              </a:solidFill>
              <a:latin typeface="Calibri" pitchFamily="34" charset="0"/>
            </a:endParaRPr>
          </a:p>
          <a:p>
            <a:pPr algn="ctr"/>
            <a:r>
              <a:rPr lang="ru-RU" sz="2400" b="1" dirty="0" smtClean="0">
                <a:solidFill>
                  <a:srgbClr val="002060"/>
                </a:solidFill>
                <a:latin typeface="Calibri" pitchFamily="34" charset="0"/>
              </a:rPr>
              <a:t>6.  Настоящая конвенция будет иметь силу в течение того же срока, что и Тройственный союз.</a:t>
            </a:r>
          </a:p>
          <a:p>
            <a:pPr algn="ctr"/>
            <a:r>
              <a:rPr lang="ru-RU" sz="2400" b="1" dirty="0" smtClean="0">
                <a:solidFill>
                  <a:srgbClr val="002060"/>
                </a:solidFill>
                <a:latin typeface="Calibri" pitchFamily="34" charset="0"/>
              </a:rPr>
              <a:t>7.  Все перечисленные выше пункты будут сохраняться в строжайшем секрете.</a:t>
            </a:r>
            <a:endParaRPr lang="ru-RU" sz="2400" b="1" dirty="0">
              <a:solidFill>
                <a:srgbClr val="002060"/>
              </a:solidFill>
              <a:latin typeface="Calibri" pitchFamily="34" charset="0"/>
            </a:endParaRPr>
          </a:p>
        </p:txBody>
      </p:sp>
      <p:sp>
        <p:nvSpPr>
          <p:cNvPr id="4" name="Скругленный прямоугольник 3"/>
          <p:cNvSpPr/>
          <p:nvPr/>
        </p:nvSpPr>
        <p:spPr>
          <a:xfrm>
            <a:off x="251520" y="188640"/>
            <a:ext cx="8568952" cy="720080"/>
          </a:xfrm>
          <a:prstGeom prst="roundRect">
            <a:avLst/>
          </a:prstGeom>
          <a:solidFill>
            <a:schemeClr val="bg1"/>
          </a:solidFill>
          <a:ln w="38100">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sz="2400" b="1" i="1" u="sng" dirty="0" smtClean="0">
              <a:solidFill>
                <a:srgbClr val="FF0000"/>
              </a:solidFill>
              <a:effectLst>
                <a:outerShdw blurRad="38100" dist="38100" dir="2700000" algn="tl">
                  <a:srgbClr val="000000">
                    <a:alpha val="43137"/>
                  </a:srgbClr>
                </a:outerShdw>
              </a:effectLst>
              <a:latin typeface="Calibri" pitchFamily="34" charset="0"/>
            </a:endParaRPr>
          </a:p>
          <a:p>
            <a:pPr algn="ctr"/>
            <a:r>
              <a:rPr lang="ru-RU" sz="2400" b="1" i="1" u="sng" dirty="0" smtClean="0">
                <a:solidFill>
                  <a:srgbClr val="FF0000"/>
                </a:solidFill>
                <a:effectLst>
                  <a:outerShdw blurRad="38100" dist="38100" dir="2700000" algn="tl">
                    <a:srgbClr val="000000">
                      <a:alpha val="43137"/>
                    </a:srgbClr>
                  </a:outerShdw>
                </a:effectLst>
                <a:latin typeface="Calibri" pitchFamily="34" charset="0"/>
              </a:rPr>
              <a:t>В чем состояли основные положения русско-французского договора?</a:t>
            </a:r>
            <a:endParaRPr lang="ru-RU" sz="2400" b="1" i="1" dirty="0" smtClean="0">
              <a:solidFill>
                <a:srgbClr val="FF0000"/>
              </a:solidFill>
              <a:effectLst>
                <a:outerShdw blurRad="38100" dist="38100" dir="2700000" algn="tl">
                  <a:srgbClr val="000000">
                    <a:alpha val="43137"/>
                  </a:srgbClr>
                </a:outerShdw>
              </a:effectLst>
              <a:latin typeface="Calibri" pitchFamily="34" charset="0"/>
            </a:endParaRPr>
          </a:p>
          <a:p>
            <a:pPr algn="ctr"/>
            <a:endParaRPr lang="ru-RU" sz="2400" b="1" i="1" u="sng" dirty="0">
              <a:solidFill>
                <a:srgbClr val="FF0000"/>
              </a:solidFill>
              <a:effectLst>
                <a:outerShdw blurRad="38100" dist="38100" dir="2700000" algn="tl">
                  <a:srgbClr val="000000">
                    <a:alpha val="43137"/>
                  </a:srgbClr>
                </a:outerShdw>
              </a:effectLst>
            </a:endParaRPr>
          </a:p>
        </p:txBody>
      </p:sp>
      <p:sp>
        <p:nvSpPr>
          <p:cNvPr id="5" name="Скругленный прямоугольник 4"/>
          <p:cNvSpPr/>
          <p:nvPr/>
        </p:nvSpPr>
        <p:spPr>
          <a:xfrm>
            <a:off x="251520" y="188640"/>
            <a:ext cx="8568952" cy="720080"/>
          </a:xfrm>
          <a:prstGeom prst="roundRect">
            <a:avLst/>
          </a:prstGeom>
          <a:solidFill>
            <a:schemeClr val="bg1"/>
          </a:solidFill>
          <a:ln w="38100">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sz="2400" b="1" i="1" u="sng" dirty="0" smtClean="0">
              <a:solidFill>
                <a:srgbClr val="FF0000"/>
              </a:solidFill>
              <a:effectLst>
                <a:outerShdw blurRad="38100" dist="38100" dir="2700000" algn="tl">
                  <a:srgbClr val="000000">
                    <a:alpha val="43137"/>
                  </a:srgbClr>
                </a:outerShdw>
              </a:effectLst>
              <a:latin typeface="Calibri" pitchFamily="34" charset="0"/>
            </a:endParaRPr>
          </a:p>
          <a:p>
            <a:pPr algn="ctr"/>
            <a:r>
              <a:rPr lang="ru-RU" sz="2400" b="1" i="1" u="sng" dirty="0" smtClean="0">
                <a:solidFill>
                  <a:srgbClr val="FF0000"/>
                </a:solidFill>
                <a:effectLst>
                  <a:outerShdw blurRad="38100" dist="38100" dir="2700000" algn="tl">
                    <a:srgbClr val="000000">
                      <a:alpha val="43137"/>
                    </a:srgbClr>
                  </a:outerShdw>
                </a:effectLst>
                <a:latin typeface="Calibri" pitchFamily="34" charset="0"/>
              </a:rPr>
              <a:t>С какой целью он был заключен?</a:t>
            </a:r>
            <a:endParaRPr lang="ru-RU" sz="2400" b="1" i="1" dirty="0" smtClean="0">
              <a:solidFill>
                <a:srgbClr val="FF0000"/>
              </a:solidFill>
              <a:effectLst>
                <a:outerShdw blurRad="38100" dist="38100" dir="2700000" algn="tl">
                  <a:srgbClr val="000000">
                    <a:alpha val="43137"/>
                  </a:srgbClr>
                </a:outerShdw>
              </a:effectLst>
              <a:latin typeface="Calibri" pitchFamily="34" charset="0"/>
            </a:endParaRPr>
          </a:p>
          <a:p>
            <a:pPr algn="ctr"/>
            <a:endParaRPr lang="ru-RU" sz="2400" b="1" i="1" u="sng" dirty="0">
              <a:solidFill>
                <a:srgbClr val="FF0000"/>
              </a:solidFill>
              <a:effectLst>
                <a:outerShdw blurRad="38100" dist="38100" dir="2700000" algn="tl">
                  <a:srgbClr val="000000">
                    <a:alpha val="43137"/>
                  </a:srgbClr>
                </a:outerShdw>
              </a:effectLst>
            </a:endParaRPr>
          </a:p>
        </p:txBody>
      </p:sp>
      <p:sp>
        <p:nvSpPr>
          <p:cNvPr id="6" name="TextBox 5"/>
          <p:cNvSpPr txBox="1"/>
          <p:nvPr/>
        </p:nvSpPr>
        <p:spPr>
          <a:xfrm>
            <a:off x="251520" y="5661248"/>
            <a:ext cx="8568952" cy="954107"/>
          </a:xfrm>
          <a:prstGeom prst="rect">
            <a:avLst/>
          </a:prstGeom>
          <a:noFill/>
        </p:spPr>
        <p:txBody>
          <a:bodyPr wrap="square" rtlCol="0">
            <a:spAutoFit/>
          </a:bodyPr>
          <a:lstStyle/>
          <a:p>
            <a:pPr algn="ctr"/>
            <a:r>
              <a:rPr lang="ru-RU" sz="2800" b="1" i="1" u="sng" dirty="0" smtClean="0">
                <a:solidFill>
                  <a:schemeClr val="bg1"/>
                </a:solidFill>
                <a:latin typeface="Calibri" pitchFamily="34" charset="0"/>
              </a:rPr>
              <a:t>Таким образом, к концу </a:t>
            </a:r>
            <a:r>
              <a:rPr lang="en-US" sz="2800" b="1" i="1" u="sng" dirty="0" smtClean="0">
                <a:solidFill>
                  <a:schemeClr val="bg1"/>
                </a:solidFill>
                <a:latin typeface="Calibri" pitchFamily="34" charset="0"/>
              </a:rPr>
              <a:t>XIX </a:t>
            </a:r>
            <a:r>
              <a:rPr lang="ru-RU" sz="2800" b="1" i="1" u="sng" dirty="0" smtClean="0">
                <a:solidFill>
                  <a:schemeClr val="bg1"/>
                </a:solidFill>
                <a:latin typeface="Calibri" pitchFamily="34" charset="0"/>
              </a:rPr>
              <a:t>в. в Европе сложились два военных блока: Тройственный союз и Антанта.</a:t>
            </a:r>
            <a:endParaRPr lang="ru-RU" sz="2800" b="1" i="1" u="sng" dirty="0">
              <a:solidFill>
                <a:schemeClr val="bg1"/>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7" presetClass="entr" presetSubtype="0" fill="hold" nodeType="clickEffect">
                                  <p:stCondLst>
                                    <p:cond delay="0"/>
                                  </p:stCondLst>
                                  <p:iterate type="lt">
                                    <p:tmPct val="50000"/>
                                  </p:iterate>
                                  <p:childTnLst>
                                    <p:set>
                                      <p:cBhvr>
                                        <p:cTn id="16" dur="1" fill="hold">
                                          <p:stCondLst>
                                            <p:cond delay="0"/>
                                          </p:stCondLst>
                                        </p:cTn>
                                        <p:tgtEl>
                                          <p:spTgt spid="6">
                                            <p:txEl>
                                              <p:pRg st="0" end="0"/>
                                            </p:txEl>
                                          </p:spTgt>
                                        </p:tgtEl>
                                        <p:attrNameLst>
                                          <p:attrName>style.visibility</p:attrName>
                                        </p:attrNameLst>
                                      </p:cBhvr>
                                      <p:to>
                                        <p:strVal val="visible"/>
                                      </p:to>
                                    </p:set>
                                    <p:anim calcmode="discrete" valueType="clr">
                                      <p:cBhvr override="childStyle">
                                        <p:cTn id="17" dur="80"/>
                                        <p:tgtEl>
                                          <p:spTgt spid="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6">
                                            <p:txEl>
                                              <p:pRg st="0" end="0"/>
                                            </p:txEl>
                                          </p:spTgt>
                                        </p:tgtEl>
                                        <p:attrNameLst>
                                          <p:attrName>fillcolor</p:attrName>
                                        </p:attrNameLst>
                                      </p:cBhvr>
                                      <p:tavLst>
                                        <p:tav tm="0">
                                          <p:val>
                                            <p:clrVal>
                                              <a:schemeClr val="accent2"/>
                                            </p:clrVal>
                                          </p:val>
                                        </p:tav>
                                        <p:tav tm="50000">
                                          <p:val>
                                            <p:clrVal>
                                              <a:schemeClr val="hlink"/>
                                            </p:clrVal>
                                          </p:val>
                                        </p:tav>
                                      </p:tavLst>
                                    </p:anim>
                                    <p:set>
                                      <p:cBhvr>
                                        <p:cTn id="19" dur="80"/>
                                        <p:tgtEl>
                                          <p:spTgt spid="6">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1691680" y="188640"/>
            <a:ext cx="5544616" cy="6218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Поиск союзников</a:t>
            </a:r>
            <a:endParaRPr lang="ru-RU" sz="2400" b="1" dirty="0"/>
          </a:p>
        </p:txBody>
      </p:sp>
      <p:sp>
        <p:nvSpPr>
          <p:cNvPr id="12" name="TextBox 11"/>
          <p:cNvSpPr txBox="1"/>
          <p:nvPr/>
        </p:nvSpPr>
        <p:spPr>
          <a:xfrm>
            <a:off x="611560" y="1268760"/>
            <a:ext cx="3888432" cy="4524315"/>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Русско-французский союз стал противовесом заключенному ранее Тройственному союзу Германии, Австро-Венгрии и Италии. Сближение России и Франции имело положительное значение. Оно позволило на длительный период утвердить в Европе мир и относительное согласие. </a:t>
            </a:r>
            <a:endParaRPr lang="ru-RU" sz="2400" b="1" dirty="0">
              <a:solidFill>
                <a:srgbClr val="002060"/>
              </a:solidFill>
              <a:latin typeface="Calibri" pitchFamily="34" charset="0"/>
            </a:endParaRPr>
          </a:p>
        </p:txBody>
      </p:sp>
      <p:pic>
        <p:nvPicPr>
          <p:cNvPr id="61442" name="Picture 2" descr="http://www.vokrugsveta.ru/encyclopedia/images/7/79/Alliance.jpg"/>
          <p:cNvPicPr>
            <a:picLocks noChangeAspect="1" noChangeArrowheads="1"/>
          </p:cNvPicPr>
          <p:nvPr/>
        </p:nvPicPr>
        <p:blipFill>
          <a:blip r:embed="rId2" cstate="print"/>
          <a:srcRect/>
          <a:stretch>
            <a:fillRect/>
          </a:stretch>
        </p:blipFill>
        <p:spPr bwMode="auto">
          <a:xfrm>
            <a:off x="4860032" y="1052736"/>
            <a:ext cx="3672408" cy="5185442"/>
          </a:xfrm>
          <a:prstGeom prst="rect">
            <a:avLst/>
          </a:prstGeom>
          <a:noFill/>
          <a:ln w="38100">
            <a:solidFill>
              <a:srgbClr val="002060"/>
            </a:solidFill>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1691680" y="188640"/>
            <a:ext cx="5544616" cy="6218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Азиатская политика</a:t>
            </a:r>
            <a:endParaRPr lang="ru-RU" sz="2400" b="1" dirty="0"/>
          </a:p>
        </p:txBody>
      </p:sp>
      <p:sp>
        <p:nvSpPr>
          <p:cNvPr id="12" name="TextBox 11"/>
          <p:cNvSpPr txBox="1"/>
          <p:nvPr/>
        </p:nvSpPr>
        <p:spPr>
          <a:xfrm>
            <a:off x="179512" y="4725144"/>
            <a:ext cx="8784976" cy="1938992"/>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Основными задачами России на азиатском направлении стали: </a:t>
            </a:r>
          </a:p>
          <a:p>
            <a:pPr algn="ctr"/>
            <a:r>
              <a:rPr lang="ru-RU" sz="2400" b="1" dirty="0" smtClean="0">
                <a:solidFill>
                  <a:srgbClr val="002060"/>
                </a:solidFill>
                <a:latin typeface="Calibri" pitchFamily="34" charset="0"/>
              </a:rPr>
              <a:t>-окончание войны в Средней Азии  </a:t>
            </a:r>
          </a:p>
          <a:p>
            <a:pPr algn="ctr"/>
            <a:r>
              <a:rPr lang="ru-RU" sz="2400" b="1" dirty="0" smtClean="0">
                <a:solidFill>
                  <a:srgbClr val="002060"/>
                </a:solidFill>
                <a:latin typeface="Calibri" pitchFamily="34" charset="0"/>
              </a:rPr>
              <a:t>-установление твердых границ с Афганистаном </a:t>
            </a:r>
          </a:p>
          <a:p>
            <a:pPr algn="ctr"/>
            <a:r>
              <a:rPr lang="ru-RU" sz="2400" b="1" dirty="0" smtClean="0">
                <a:solidFill>
                  <a:srgbClr val="002060"/>
                </a:solidFill>
                <a:latin typeface="Calibri" pitchFamily="34" charset="0"/>
              </a:rPr>
              <a:t>-закрепление на вновь приобретенных землях Дальнего Востока.</a:t>
            </a:r>
            <a:endParaRPr lang="ru-RU" sz="2400" b="1" dirty="0">
              <a:solidFill>
                <a:srgbClr val="002060"/>
              </a:solidFill>
              <a:latin typeface="Calibri" pitchFamily="34" charset="0"/>
            </a:endParaRPr>
          </a:p>
        </p:txBody>
      </p:sp>
      <p:pic>
        <p:nvPicPr>
          <p:cNvPr id="35842" name="Picture 2" descr="http://ukrmap.su/program2009/wh9/Maps/9.jpg"/>
          <p:cNvPicPr>
            <a:picLocks noChangeAspect="1" noChangeArrowheads="1"/>
          </p:cNvPicPr>
          <p:nvPr/>
        </p:nvPicPr>
        <p:blipFill>
          <a:blip r:embed="rId2" cstate="print"/>
          <a:srcRect l="1527" t="2049" r="2256" b="1660"/>
          <a:stretch>
            <a:fillRect/>
          </a:stretch>
        </p:blipFill>
        <p:spPr bwMode="auto">
          <a:xfrm>
            <a:off x="2123728" y="908720"/>
            <a:ext cx="4968552" cy="3706698"/>
          </a:xfrm>
          <a:prstGeom prst="rect">
            <a:avLst/>
          </a:prstGeom>
          <a:noFill/>
          <a:ln w="38100">
            <a:solidFill>
              <a:srgbClr val="002060"/>
            </a:solidFill>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1799692" y="188640"/>
            <a:ext cx="5544616" cy="6218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Азиатская политика</a:t>
            </a:r>
            <a:endParaRPr lang="ru-RU" sz="2400" b="1" dirty="0"/>
          </a:p>
        </p:txBody>
      </p:sp>
      <p:sp>
        <p:nvSpPr>
          <p:cNvPr id="12" name="TextBox 11"/>
          <p:cNvSpPr txBox="1"/>
          <p:nvPr/>
        </p:nvSpPr>
        <p:spPr>
          <a:xfrm>
            <a:off x="179512" y="4365104"/>
            <a:ext cx="8784976" cy="2308324"/>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В Средней Азии непокоренными оставались земли полукочевых туркменских племен. После взятия в январе 1881 г. </a:t>
            </a:r>
            <a:r>
              <a:rPr lang="ru-RU" sz="2400" b="1" i="1" u="sng" dirty="0" smtClean="0">
                <a:solidFill>
                  <a:srgbClr val="FF0000"/>
                </a:solidFill>
                <a:effectLst>
                  <a:outerShdw blurRad="38100" dist="38100" dir="2700000" algn="tl">
                    <a:srgbClr val="000000">
                      <a:alpha val="43137"/>
                    </a:srgbClr>
                  </a:outerShdw>
                </a:effectLst>
                <a:latin typeface="Calibri" pitchFamily="34" charset="0"/>
              </a:rPr>
              <a:t>Геок-Тепе и Ашхабада </a:t>
            </a:r>
            <a:r>
              <a:rPr lang="ru-RU" sz="2400" b="1" dirty="0" smtClean="0">
                <a:solidFill>
                  <a:srgbClr val="002060"/>
                </a:solidFill>
                <a:latin typeface="Calibri" pitchFamily="34" charset="0"/>
              </a:rPr>
              <a:t>в 1882 г. была образована Закаспийская область. Русские войска продолжили свое продвижение к афганской границе, которое закончилось в 1885 г. взятием </a:t>
            </a:r>
            <a:r>
              <a:rPr lang="ru-RU" sz="2400" b="1" i="1" u="sng" dirty="0" err="1" smtClean="0">
                <a:solidFill>
                  <a:srgbClr val="FF0000"/>
                </a:solidFill>
                <a:effectLst>
                  <a:outerShdw blurRad="50800" dist="38100" algn="tr" rotWithShape="0">
                    <a:prstClr val="black">
                      <a:alpha val="40000"/>
                    </a:prstClr>
                  </a:outerShdw>
                </a:effectLst>
                <a:latin typeface="Calibri" pitchFamily="34" charset="0"/>
              </a:rPr>
              <a:t>Мервского</a:t>
            </a:r>
            <a:r>
              <a:rPr lang="ru-RU" sz="2400" b="1" i="1" u="sng" dirty="0" smtClean="0">
                <a:solidFill>
                  <a:srgbClr val="FF0000"/>
                </a:solidFill>
                <a:effectLst>
                  <a:outerShdw blurRad="50800" dist="38100" algn="tr" rotWithShape="0">
                    <a:prstClr val="black">
                      <a:alpha val="40000"/>
                    </a:prstClr>
                  </a:outerShdw>
                </a:effectLst>
                <a:latin typeface="Calibri" pitchFamily="34" charset="0"/>
              </a:rPr>
              <a:t> оазиса и города Кушки</a:t>
            </a:r>
            <a:r>
              <a:rPr lang="ru-RU" sz="2400" b="1" dirty="0" smtClean="0">
                <a:solidFill>
                  <a:srgbClr val="002060"/>
                </a:solidFill>
                <a:effectLst>
                  <a:outerShdw blurRad="50800" dist="38100" algn="tr" rotWithShape="0">
                    <a:prstClr val="black">
                      <a:alpha val="40000"/>
                    </a:prstClr>
                  </a:outerShdw>
                </a:effectLst>
                <a:latin typeface="Calibri" pitchFamily="34" charset="0"/>
              </a:rPr>
              <a:t>.</a:t>
            </a:r>
            <a:endParaRPr lang="ru-RU" sz="2400" b="1" dirty="0">
              <a:solidFill>
                <a:srgbClr val="002060"/>
              </a:solidFill>
              <a:latin typeface="Calibri" pitchFamily="34" charset="0"/>
            </a:endParaRPr>
          </a:p>
        </p:txBody>
      </p:sp>
      <p:pic>
        <p:nvPicPr>
          <p:cNvPr id="62466" name="Picture 4" descr="http://lesson-history.narod.ru/map/midas19.gif"/>
          <p:cNvPicPr>
            <a:picLocks noChangeAspect="1" noChangeArrowheads="1"/>
          </p:cNvPicPr>
          <p:nvPr/>
        </p:nvPicPr>
        <p:blipFill>
          <a:blip r:embed="rId2" cstate="print"/>
          <a:srcRect l="1460" t="2174" r="754" b="2174"/>
          <a:stretch>
            <a:fillRect/>
          </a:stretch>
        </p:blipFill>
        <p:spPr bwMode="auto">
          <a:xfrm>
            <a:off x="2123728" y="980727"/>
            <a:ext cx="4896544" cy="3215641"/>
          </a:xfrm>
          <a:prstGeom prst="rect">
            <a:avLst/>
          </a:prstGeom>
          <a:noFill/>
          <a:ln w="38100">
            <a:solidFill>
              <a:srgbClr val="002060"/>
            </a:solidFill>
            <a:miter lim="800000"/>
            <a:headEnd/>
            <a:tailEnd/>
          </a:ln>
        </p:spPr>
      </p:pic>
      <p:sp>
        <p:nvSpPr>
          <p:cNvPr id="5" name="Овал 4"/>
          <p:cNvSpPr/>
          <p:nvPr/>
        </p:nvSpPr>
        <p:spPr>
          <a:xfrm flipH="1" flipV="1">
            <a:off x="3635896" y="3933056"/>
            <a:ext cx="216024" cy="21602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hold" grpId="0" nodeType="clickEffect">
                                  <p:stCondLst>
                                    <p:cond delay="0"/>
                                  </p:stCondLst>
                                  <p:childTnLst>
                                    <p:animClr clrSpc="rgb">
                                      <p:cBhvr override="childStyle">
                                        <p:cTn id="6" dur="250" autoRev="1" fill="hold"/>
                                        <p:tgtEl>
                                          <p:spTgt spid="5"/>
                                        </p:tgtEl>
                                        <p:attrNameLst>
                                          <p:attrName>style.color</p:attrName>
                                        </p:attrNameLst>
                                      </p:cBhvr>
                                      <p:to>
                                        <a:schemeClr val="bg1"/>
                                      </p:to>
                                    </p:animClr>
                                    <p:animClr clrSpc="rgb">
                                      <p:cBhvr>
                                        <p:cTn id="7" dur="250" autoRev="1" fill="hold"/>
                                        <p:tgtEl>
                                          <p:spTgt spid="5"/>
                                        </p:tgtEl>
                                        <p:attrNameLst>
                                          <p:attrName>fillcolor</p:attrName>
                                        </p:attrNameLst>
                                      </p:cBhvr>
                                      <p:to>
                                        <a:schemeClr val="bg1"/>
                                      </p:to>
                                    </p:animClr>
                                    <p:set>
                                      <p:cBhvr>
                                        <p:cTn id="8" dur="250" autoRev="1" fill="hold"/>
                                        <p:tgtEl>
                                          <p:spTgt spid="5"/>
                                        </p:tgtEl>
                                        <p:attrNameLst>
                                          <p:attrName>fill.type</p:attrName>
                                        </p:attrNameLst>
                                      </p:cBhvr>
                                      <p:to>
                                        <p:strVal val="solid"/>
                                      </p:to>
                                    </p:set>
                                    <p:set>
                                      <p:cBhvr>
                                        <p:cTn id="9" dur="250" autoRev="1" fill="hold"/>
                                        <p:tgtEl>
                                          <p:spTgt spid="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1691680" y="188640"/>
            <a:ext cx="5544616" cy="6218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Азиатская политика</a:t>
            </a:r>
            <a:endParaRPr lang="ru-RU" sz="2400" b="1" dirty="0"/>
          </a:p>
        </p:txBody>
      </p:sp>
      <p:sp>
        <p:nvSpPr>
          <p:cNvPr id="12" name="TextBox 11"/>
          <p:cNvSpPr txBox="1"/>
          <p:nvPr/>
        </p:nvSpPr>
        <p:spPr>
          <a:xfrm>
            <a:off x="251520" y="4365104"/>
            <a:ext cx="8640960" cy="2308324"/>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В 1885 г. было подписано соглашение о создании англо-русских военных комиссий для определения российско-афганской границы. Работа комиссий была завершена в 1895 г. установлением окончательных границ России с Афганистаном. На этом расширение границ Российской империи и включение в ее состав новых земель в </a:t>
            </a:r>
            <a:r>
              <a:rPr lang="ru-RU" sz="2400" b="1" u="sng" dirty="0" smtClean="0">
                <a:solidFill>
                  <a:srgbClr val="002060"/>
                </a:solidFill>
                <a:latin typeface="Calibri" pitchFamily="34" charset="0"/>
              </a:rPr>
              <a:t>Средней Азии закончилось</a:t>
            </a:r>
            <a:r>
              <a:rPr lang="ru-RU" sz="2400" b="1" dirty="0" smtClean="0">
                <a:solidFill>
                  <a:srgbClr val="002060"/>
                </a:solidFill>
                <a:latin typeface="Calibri" pitchFamily="34" charset="0"/>
              </a:rPr>
              <a:t>.</a:t>
            </a:r>
            <a:endParaRPr lang="ru-RU" sz="2400" b="1" dirty="0">
              <a:solidFill>
                <a:srgbClr val="FF0000"/>
              </a:solidFill>
              <a:latin typeface="Calibri" pitchFamily="34" charset="0"/>
            </a:endParaRPr>
          </a:p>
        </p:txBody>
      </p:sp>
      <p:pic>
        <p:nvPicPr>
          <p:cNvPr id="63490" name="Picture 4" descr="http://lesson-history.narod.ru/map/midas19.gif"/>
          <p:cNvPicPr>
            <a:picLocks noChangeAspect="1" noChangeArrowheads="1"/>
          </p:cNvPicPr>
          <p:nvPr/>
        </p:nvPicPr>
        <p:blipFill>
          <a:blip r:embed="rId2" cstate="print"/>
          <a:srcRect l="632" t="2096" r="1420" b="2314"/>
          <a:stretch>
            <a:fillRect/>
          </a:stretch>
        </p:blipFill>
        <p:spPr bwMode="auto">
          <a:xfrm>
            <a:off x="1979712" y="980728"/>
            <a:ext cx="5256584" cy="3199660"/>
          </a:xfrm>
          <a:prstGeom prst="rect">
            <a:avLst/>
          </a:prstGeom>
          <a:noFill/>
          <a:ln w="38100">
            <a:solidFill>
              <a:srgbClr val="002060"/>
            </a:solid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1691680" y="188640"/>
            <a:ext cx="5544616" cy="6218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Азиатская политика</a:t>
            </a:r>
            <a:endParaRPr lang="ru-RU" sz="2400" b="1" dirty="0"/>
          </a:p>
        </p:txBody>
      </p:sp>
      <p:sp>
        <p:nvSpPr>
          <p:cNvPr id="12" name="TextBox 11"/>
          <p:cNvSpPr txBox="1"/>
          <p:nvPr/>
        </p:nvSpPr>
        <p:spPr>
          <a:xfrm>
            <a:off x="251520" y="4180344"/>
            <a:ext cx="8640960" cy="2677656"/>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Александр </a:t>
            </a:r>
            <a:r>
              <a:rPr lang="en-US" sz="2400" b="1" dirty="0" smtClean="0">
                <a:solidFill>
                  <a:srgbClr val="002060"/>
                </a:solidFill>
                <a:latin typeface="Calibri" pitchFamily="34" charset="0"/>
              </a:rPr>
              <a:t>III</a:t>
            </a:r>
            <a:r>
              <a:rPr lang="ru-RU" sz="2400" b="1" dirty="0" smtClean="0">
                <a:solidFill>
                  <a:srgbClr val="002060"/>
                </a:solidFill>
                <a:latin typeface="Calibri" pitchFamily="34" charset="0"/>
              </a:rPr>
              <a:t> вынужден был обратить внимание на Дальний Восток. Оторванность этой территории от центра страны, отсутствие хороших дорог, слабость имевшихся там военных сил вынуждали Россию избегать международных осложнений в данном районе. Японские и американские промышленники, пользуясь незащищенностью морских границ, хищнически грабили природные богатства Дальнего Востока</a:t>
            </a:r>
            <a:r>
              <a:rPr lang="ru-RU" sz="2400" b="1" dirty="0" smtClean="0">
                <a:solidFill>
                  <a:srgbClr val="002060"/>
                </a:solidFill>
                <a:effectLst>
                  <a:outerShdw blurRad="50800" dist="38100" algn="tr" rotWithShape="0">
                    <a:prstClr val="black">
                      <a:alpha val="40000"/>
                    </a:prstClr>
                  </a:outerShdw>
                </a:effectLst>
                <a:latin typeface="Calibri" pitchFamily="34" charset="0"/>
              </a:rPr>
              <a:t>.</a:t>
            </a:r>
            <a:endParaRPr lang="ru-RU" sz="2400" b="1" dirty="0">
              <a:solidFill>
                <a:srgbClr val="002060"/>
              </a:solidFill>
              <a:latin typeface="Calibri" pitchFamily="34" charset="0"/>
            </a:endParaRPr>
          </a:p>
        </p:txBody>
      </p:sp>
      <p:pic>
        <p:nvPicPr>
          <p:cNvPr id="66562" name="Picture 2" descr="http://upload.wikimedia.org/wikipedia/commons/thumb/2/2f/Ulchi_village.jpg/400px-Ulchi_village.jpg"/>
          <p:cNvPicPr>
            <a:picLocks noChangeAspect="1" noChangeArrowheads="1"/>
          </p:cNvPicPr>
          <p:nvPr/>
        </p:nvPicPr>
        <p:blipFill>
          <a:blip r:embed="rId2" cstate="print"/>
          <a:srcRect b="11229"/>
          <a:stretch>
            <a:fillRect/>
          </a:stretch>
        </p:blipFill>
        <p:spPr bwMode="auto">
          <a:xfrm>
            <a:off x="1979712" y="980728"/>
            <a:ext cx="5112568" cy="2995412"/>
          </a:xfrm>
          <a:prstGeom prst="rect">
            <a:avLst/>
          </a:prstGeom>
          <a:noFill/>
          <a:ln w="38100">
            <a:solidFill>
              <a:srgbClr val="002060"/>
            </a:solidFill>
          </a:ln>
        </p:spPr>
      </p:pic>
      <p:sp>
        <p:nvSpPr>
          <p:cNvPr id="5" name="Скругленный прямоугольник 4"/>
          <p:cNvSpPr/>
          <p:nvPr/>
        </p:nvSpPr>
        <p:spPr>
          <a:xfrm>
            <a:off x="251520" y="188640"/>
            <a:ext cx="8568952" cy="720080"/>
          </a:xfrm>
          <a:prstGeom prst="roundRect">
            <a:avLst/>
          </a:prstGeom>
          <a:solidFill>
            <a:schemeClr val="bg1"/>
          </a:solidFill>
          <a:ln w="38100">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sz="2400" b="1" i="1" u="sng" dirty="0" smtClean="0">
              <a:solidFill>
                <a:srgbClr val="FF0000"/>
              </a:solidFill>
              <a:effectLst>
                <a:outerShdw blurRad="38100" dist="38100" dir="2700000" algn="tl">
                  <a:srgbClr val="000000">
                    <a:alpha val="43137"/>
                  </a:srgbClr>
                </a:outerShdw>
              </a:effectLst>
              <a:latin typeface="Calibri" pitchFamily="34" charset="0"/>
            </a:endParaRPr>
          </a:p>
          <a:p>
            <a:pPr algn="ctr"/>
            <a:r>
              <a:rPr lang="ru-RU" sz="2400" b="1" i="1" u="sng" dirty="0" smtClean="0">
                <a:solidFill>
                  <a:srgbClr val="FF0000"/>
                </a:solidFill>
                <a:effectLst>
                  <a:outerShdw blurRad="38100" dist="38100" dir="2700000" algn="tl">
                    <a:srgbClr val="000000">
                      <a:alpha val="43137"/>
                    </a:srgbClr>
                  </a:outerShdw>
                </a:effectLst>
                <a:latin typeface="Calibri" pitchFamily="34" charset="0"/>
              </a:rPr>
              <a:t>Какие страны были соседями России на Дальнем Востоке?</a:t>
            </a:r>
            <a:endParaRPr lang="ru-RU" sz="2400" b="1" i="1" dirty="0" smtClean="0">
              <a:solidFill>
                <a:srgbClr val="FF0000"/>
              </a:solidFill>
              <a:effectLst>
                <a:outerShdw blurRad="38100" dist="38100" dir="2700000" algn="tl">
                  <a:srgbClr val="000000">
                    <a:alpha val="43137"/>
                  </a:srgbClr>
                </a:outerShdw>
              </a:effectLst>
              <a:latin typeface="Calibri" pitchFamily="34" charset="0"/>
            </a:endParaRPr>
          </a:p>
          <a:p>
            <a:pPr algn="ctr"/>
            <a:endParaRPr lang="ru-RU" sz="2400" b="1" i="1" u="sng" dirty="0">
              <a:solidFill>
                <a:srgbClr val="FF0000"/>
              </a:solidFill>
              <a:effectLst>
                <a:outerShdw blurRad="38100" dist="38100" dir="2700000" algn="tl">
                  <a:srgbClr val="000000">
                    <a:alpha val="43137"/>
                  </a:srgbClr>
                </a:outerShdw>
              </a:effectLst>
            </a:endParaRPr>
          </a:p>
        </p:txBody>
      </p:sp>
      <p:sp>
        <p:nvSpPr>
          <p:cNvPr id="6" name="Скругленный прямоугольник 5"/>
          <p:cNvSpPr/>
          <p:nvPr/>
        </p:nvSpPr>
        <p:spPr>
          <a:xfrm>
            <a:off x="251520" y="188640"/>
            <a:ext cx="8568952" cy="720080"/>
          </a:xfrm>
          <a:prstGeom prst="roundRect">
            <a:avLst/>
          </a:prstGeom>
          <a:solidFill>
            <a:schemeClr val="bg1"/>
          </a:solidFill>
          <a:ln w="38100">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sz="2400" b="1" i="1" u="sng" dirty="0" smtClean="0">
              <a:solidFill>
                <a:srgbClr val="FF0000"/>
              </a:solidFill>
              <a:effectLst>
                <a:outerShdw blurRad="38100" dist="38100" dir="2700000" algn="tl">
                  <a:srgbClr val="000000">
                    <a:alpha val="43137"/>
                  </a:srgbClr>
                </a:outerShdw>
              </a:effectLst>
              <a:latin typeface="Calibri" pitchFamily="34" charset="0"/>
            </a:endParaRPr>
          </a:p>
          <a:p>
            <a:pPr algn="ctr"/>
            <a:r>
              <a:rPr lang="ru-RU" sz="2400" b="1" i="1" u="sng" dirty="0" smtClean="0">
                <a:solidFill>
                  <a:srgbClr val="FF0000"/>
                </a:solidFill>
                <a:effectLst>
                  <a:outerShdw blurRad="38100" dist="38100" dir="2700000" algn="tl">
                    <a:srgbClr val="000000">
                      <a:alpha val="43137"/>
                    </a:srgbClr>
                  </a:outerShdw>
                </a:effectLst>
                <a:latin typeface="Calibri" pitchFamily="34" charset="0"/>
              </a:rPr>
              <a:t>Какие дальневосточные территории вошли в состав России в царствование Александра  </a:t>
            </a:r>
            <a:r>
              <a:rPr lang="en-US" sz="2400" b="1" i="1" u="sng" dirty="0" smtClean="0">
                <a:solidFill>
                  <a:srgbClr val="FF0000"/>
                </a:solidFill>
                <a:effectLst>
                  <a:outerShdw blurRad="38100" dist="38100" dir="2700000" algn="tl">
                    <a:srgbClr val="000000">
                      <a:alpha val="43137"/>
                    </a:srgbClr>
                  </a:outerShdw>
                </a:effectLst>
                <a:latin typeface="Calibri" pitchFamily="34" charset="0"/>
              </a:rPr>
              <a:t>II</a:t>
            </a:r>
            <a:r>
              <a:rPr lang="ru-RU" sz="2400" b="1" i="1" u="sng" dirty="0" smtClean="0">
                <a:solidFill>
                  <a:srgbClr val="FF0000"/>
                </a:solidFill>
                <a:effectLst>
                  <a:outerShdw blurRad="38100" dist="38100" dir="2700000" algn="tl">
                    <a:srgbClr val="000000">
                      <a:alpha val="43137"/>
                    </a:srgbClr>
                  </a:outerShdw>
                </a:effectLst>
                <a:latin typeface="Calibri" pitchFamily="34" charset="0"/>
              </a:rPr>
              <a:t>?</a:t>
            </a:r>
            <a:endParaRPr lang="ru-RU" sz="2400" b="1" i="1" dirty="0" smtClean="0">
              <a:solidFill>
                <a:srgbClr val="FF0000"/>
              </a:solidFill>
              <a:effectLst>
                <a:outerShdw blurRad="38100" dist="38100" dir="2700000" algn="tl">
                  <a:srgbClr val="000000">
                    <a:alpha val="43137"/>
                  </a:srgbClr>
                </a:outerShdw>
              </a:effectLst>
              <a:latin typeface="Calibri" pitchFamily="34" charset="0"/>
            </a:endParaRPr>
          </a:p>
          <a:p>
            <a:pPr algn="ctr"/>
            <a:endParaRPr lang="ru-RU" sz="2400" b="1" i="1" u="sng"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1691680" y="188640"/>
            <a:ext cx="5544616" cy="6218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Азиатская политика</a:t>
            </a:r>
            <a:endParaRPr lang="ru-RU" sz="2400" b="1" dirty="0"/>
          </a:p>
        </p:txBody>
      </p:sp>
      <p:sp>
        <p:nvSpPr>
          <p:cNvPr id="12" name="TextBox 11"/>
          <p:cNvSpPr txBox="1"/>
          <p:nvPr/>
        </p:nvSpPr>
        <p:spPr>
          <a:xfrm>
            <a:off x="179512" y="4077072"/>
            <a:ext cx="8784976" cy="2677656"/>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Столкновение интересов России и Японии было неминуемо. Быстро усиливавшаяся </a:t>
            </a:r>
            <a:r>
              <a:rPr lang="ru-RU" sz="2400" b="1" i="1" u="sng" dirty="0" smtClean="0">
                <a:solidFill>
                  <a:srgbClr val="FF0000"/>
                </a:solidFill>
                <a:effectLst>
                  <a:outerShdw blurRad="50800" dist="38100" algn="tr" rotWithShape="0">
                    <a:prstClr val="black">
                      <a:alpha val="40000"/>
                    </a:prstClr>
                  </a:outerShdw>
                </a:effectLst>
                <a:latin typeface="Calibri" pitchFamily="34" charset="0"/>
              </a:rPr>
              <a:t>Япония</a:t>
            </a:r>
            <a:r>
              <a:rPr lang="ru-RU" sz="2400" b="1" dirty="0" smtClean="0">
                <a:solidFill>
                  <a:srgbClr val="002060"/>
                </a:solidFill>
                <a:latin typeface="Calibri" pitchFamily="34" charset="0"/>
              </a:rPr>
              <a:t>, разгромив в 1894 г. </a:t>
            </a:r>
            <a:r>
              <a:rPr lang="ru-RU" sz="2400" b="1" i="1" u="sng" dirty="0" smtClean="0">
                <a:solidFill>
                  <a:srgbClr val="FF0000"/>
                </a:solidFill>
                <a:effectLst>
                  <a:outerShdw blurRad="50800" dist="38100" algn="tr" rotWithShape="0">
                    <a:prstClr val="black">
                      <a:alpha val="40000"/>
                    </a:prstClr>
                  </a:outerShdw>
                </a:effectLst>
                <a:latin typeface="Calibri" pitchFamily="34" charset="0"/>
              </a:rPr>
              <a:t>Китай</a:t>
            </a:r>
            <a:r>
              <a:rPr lang="ru-RU" sz="2400" b="1" dirty="0" smtClean="0">
                <a:solidFill>
                  <a:srgbClr val="002060"/>
                </a:solidFill>
                <a:latin typeface="Calibri" pitchFamily="34" charset="0"/>
              </a:rPr>
              <a:t>, стала ускоренно готовиться к войне с Россией. С помощью Германии была создана современная армия, во много раз превосходившая по численности русские войска на Дальнем Востоке. Англия и США помогали строить японский военно-морской флот. </a:t>
            </a:r>
            <a:endParaRPr lang="ru-RU" sz="2400" b="1" dirty="0">
              <a:solidFill>
                <a:srgbClr val="002060"/>
              </a:solidFill>
              <a:latin typeface="Calibri" pitchFamily="34" charset="0"/>
            </a:endParaRPr>
          </a:p>
        </p:txBody>
      </p:sp>
      <p:pic>
        <p:nvPicPr>
          <p:cNvPr id="31746" name="Picture 2" descr="http://upload.wikimedia.org/wikipedia/commons/9/91/%D0%AF%D0%BF%D0%BE%D0%BD%D1%81%D0%BA%D0%B8%D0%B5_%D0%B2%D0%BE%D0%B9%D1%81%D0%BA%D0%B0_%D0%B2%D0%BE_%D0%92%D0%BB%D0%B0%D0%B4%D0%B8%D0%B2%D0%BE%D1%81%D1%82%D0%BE%D0%BA%D0%B5_%281918%29.PNG"/>
          <p:cNvPicPr>
            <a:picLocks noChangeAspect="1" noChangeArrowheads="1"/>
          </p:cNvPicPr>
          <p:nvPr/>
        </p:nvPicPr>
        <p:blipFill>
          <a:blip r:embed="rId2" cstate="print"/>
          <a:srcRect/>
          <a:stretch>
            <a:fillRect/>
          </a:stretch>
        </p:blipFill>
        <p:spPr bwMode="auto">
          <a:xfrm>
            <a:off x="2195736" y="908720"/>
            <a:ext cx="4428492" cy="2952328"/>
          </a:xfrm>
          <a:prstGeom prst="rect">
            <a:avLst/>
          </a:prstGeom>
          <a:noFill/>
          <a:ln w="38100">
            <a:solidFill>
              <a:srgbClr val="002060"/>
            </a:solidFill>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4716016" y="1268760"/>
            <a:ext cx="3960440" cy="5262979"/>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Несмотря на крупные провалы российской дипломатии на Балканах Россия сохранила свою роль великой державы и до конца </a:t>
            </a:r>
            <a:r>
              <a:rPr lang="en-US" sz="2400" b="1" dirty="0" smtClean="0">
                <a:solidFill>
                  <a:srgbClr val="002060"/>
                </a:solidFill>
                <a:latin typeface="Calibri" pitchFamily="34" charset="0"/>
              </a:rPr>
              <a:t>XIX</a:t>
            </a:r>
            <a:r>
              <a:rPr lang="ru-RU" sz="2400" b="1" dirty="0" smtClean="0">
                <a:solidFill>
                  <a:srgbClr val="002060"/>
                </a:solidFill>
                <a:latin typeface="Calibri" pitchFamily="34" charset="0"/>
              </a:rPr>
              <a:t> столетия поддерживала мир на своих границах. Однако острые внешнеполитические противоречия Александру </a:t>
            </a:r>
            <a:r>
              <a:rPr lang="en-US" sz="2400" b="1" dirty="0" smtClean="0">
                <a:solidFill>
                  <a:srgbClr val="002060"/>
                </a:solidFill>
                <a:latin typeface="Calibri" pitchFamily="34" charset="0"/>
              </a:rPr>
              <a:t>III</a:t>
            </a:r>
            <a:r>
              <a:rPr lang="ru-RU" sz="2400" b="1" dirty="0" smtClean="0">
                <a:solidFill>
                  <a:srgbClr val="002060"/>
                </a:solidFill>
                <a:latin typeface="Calibri" pitchFamily="34" charset="0"/>
              </a:rPr>
              <a:t> удалось лишь временно погасить, но не устранить окончательно.</a:t>
            </a:r>
            <a:endParaRPr lang="ru-RU" sz="2400" b="1" dirty="0">
              <a:solidFill>
                <a:srgbClr val="002060"/>
              </a:solidFill>
              <a:latin typeface="Calibri" pitchFamily="34" charset="0"/>
            </a:endParaRPr>
          </a:p>
        </p:txBody>
      </p:sp>
      <p:pic>
        <p:nvPicPr>
          <p:cNvPr id="30722" name="Picture 2" descr="http://history-gatchina.ru/article/img2/alex35.jpg"/>
          <p:cNvPicPr>
            <a:picLocks noChangeAspect="1" noChangeArrowheads="1"/>
          </p:cNvPicPr>
          <p:nvPr/>
        </p:nvPicPr>
        <p:blipFill>
          <a:blip r:embed="rId2" cstate="print"/>
          <a:srcRect/>
          <a:stretch>
            <a:fillRect/>
          </a:stretch>
        </p:blipFill>
        <p:spPr bwMode="auto">
          <a:xfrm>
            <a:off x="467543" y="1052736"/>
            <a:ext cx="3787209" cy="5616624"/>
          </a:xfrm>
          <a:prstGeom prst="rect">
            <a:avLst/>
          </a:prstGeom>
          <a:noFill/>
          <a:ln w="38100">
            <a:solidFill>
              <a:srgbClr val="002060"/>
            </a:solidFill>
          </a:ln>
        </p:spPr>
      </p:pic>
      <p:sp>
        <p:nvSpPr>
          <p:cNvPr id="5" name="Скругленный прямоугольник 4"/>
          <p:cNvSpPr/>
          <p:nvPr/>
        </p:nvSpPr>
        <p:spPr>
          <a:xfrm>
            <a:off x="251520" y="188640"/>
            <a:ext cx="8568952" cy="720080"/>
          </a:xfrm>
          <a:prstGeom prst="roundRect">
            <a:avLst/>
          </a:prstGeom>
          <a:solidFill>
            <a:schemeClr val="bg1"/>
          </a:solidFill>
          <a:ln w="38100">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sz="2400" b="1" i="1" u="sng" dirty="0" smtClean="0">
              <a:solidFill>
                <a:srgbClr val="FF0000"/>
              </a:solidFill>
              <a:effectLst>
                <a:outerShdw blurRad="38100" dist="38100" dir="2700000" algn="tl">
                  <a:srgbClr val="000000">
                    <a:alpha val="43137"/>
                  </a:srgbClr>
                </a:outerShdw>
              </a:effectLst>
              <a:latin typeface="Calibri" pitchFamily="34" charset="0"/>
            </a:endParaRPr>
          </a:p>
          <a:p>
            <a:pPr algn="ctr"/>
            <a:r>
              <a:rPr lang="ru-RU" sz="2400" b="1" i="1" u="sng" dirty="0" smtClean="0">
                <a:solidFill>
                  <a:srgbClr val="FF0000"/>
                </a:solidFill>
                <a:effectLst>
                  <a:outerShdw blurRad="38100" dist="38100" dir="2700000" algn="tl">
                    <a:srgbClr val="000000">
                      <a:alpha val="43137"/>
                    </a:srgbClr>
                  </a:outerShdw>
                </a:effectLst>
                <a:latin typeface="Calibri" pitchFamily="34" charset="0"/>
              </a:rPr>
              <a:t>В чем проявились новые черты во внешней политике Александра </a:t>
            </a:r>
            <a:r>
              <a:rPr lang="en-US" sz="2400" b="1" i="1" u="sng" dirty="0" smtClean="0">
                <a:solidFill>
                  <a:srgbClr val="FF0000"/>
                </a:solidFill>
                <a:effectLst>
                  <a:outerShdw blurRad="38100" dist="38100" dir="2700000" algn="tl">
                    <a:srgbClr val="000000">
                      <a:alpha val="43137"/>
                    </a:srgbClr>
                  </a:outerShdw>
                </a:effectLst>
                <a:latin typeface="Calibri" pitchFamily="34" charset="0"/>
              </a:rPr>
              <a:t>III</a:t>
            </a:r>
            <a:r>
              <a:rPr lang="ru-RU" sz="2400" b="1" i="1" u="sng" dirty="0" smtClean="0">
                <a:solidFill>
                  <a:srgbClr val="FF0000"/>
                </a:solidFill>
                <a:effectLst>
                  <a:outerShdw blurRad="38100" dist="38100" dir="2700000" algn="tl">
                    <a:srgbClr val="000000">
                      <a:alpha val="43137"/>
                    </a:srgbClr>
                  </a:outerShdw>
                </a:effectLst>
                <a:latin typeface="Calibri" pitchFamily="34" charset="0"/>
              </a:rPr>
              <a:t>?</a:t>
            </a:r>
            <a:endParaRPr lang="ru-RU" sz="2400" b="1" i="1" dirty="0" smtClean="0">
              <a:solidFill>
                <a:srgbClr val="FF0000"/>
              </a:solidFill>
              <a:effectLst>
                <a:outerShdw blurRad="38100" dist="38100" dir="2700000" algn="tl">
                  <a:srgbClr val="000000">
                    <a:alpha val="43137"/>
                  </a:srgbClr>
                </a:outerShdw>
              </a:effectLst>
              <a:latin typeface="Calibri" pitchFamily="34" charset="0"/>
            </a:endParaRPr>
          </a:p>
          <a:p>
            <a:pPr algn="ctr"/>
            <a:endParaRPr lang="ru-RU" sz="2400" b="1" i="1" u="sng" dirty="0">
              <a:solidFill>
                <a:srgbClr val="FF0000"/>
              </a:solidFill>
              <a:effectLst>
                <a:outerShdw blurRad="38100" dist="38100" dir="2700000" algn="tl">
                  <a:srgbClr val="000000">
                    <a:alpha val="43137"/>
                  </a:srgbClr>
                </a:outerShdw>
              </a:effectLst>
            </a:endParaRPr>
          </a:p>
        </p:txBody>
      </p:sp>
      <p:sp>
        <p:nvSpPr>
          <p:cNvPr id="6" name="Скругленный прямоугольник 5"/>
          <p:cNvSpPr/>
          <p:nvPr/>
        </p:nvSpPr>
        <p:spPr>
          <a:xfrm>
            <a:off x="251520" y="188640"/>
            <a:ext cx="8568952" cy="720080"/>
          </a:xfrm>
          <a:prstGeom prst="roundRect">
            <a:avLst/>
          </a:prstGeom>
          <a:solidFill>
            <a:schemeClr val="bg1"/>
          </a:solidFill>
          <a:ln w="38100">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sz="2400" b="1" i="1" u="sng" dirty="0" smtClean="0">
              <a:solidFill>
                <a:srgbClr val="FF0000"/>
              </a:solidFill>
              <a:effectLst>
                <a:outerShdw blurRad="38100" dist="38100" dir="2700000" algn="tl">
                  <a:srgbClr val="000000">
                    <a:alpha val="43137"/>
                  </a:srgbClr>
                </a:outerShdw>
              </a:effectLst>
              <a:latin typeface="Calibri" pitchFamily="34" charset="0"/>
            </a:endParaRPr>
          </a:p>
          <a:p>
            <a:pPr algn="ctr"/>
            <a:r>
              <a:rPr lang="ru-RU" sz="2400" b="1" i="1" u="sng" dirty="0" smtClean="0">
                <a:solidFill>
                  <a:srgbClr val="FF0000"/>
                </a:solidFill>
                <a:effectLst>
                  <a:outerShdw blurRad="38100" dist="38100" dir="2700000" algn="tl">
                    <a:srgbClr val="000000">
                      <a:alpha val="43137"/>
                    </a:srgbClr>
                  </a:outerShdw>
                </a:effectLst>
                <a:latin typeface="Calibri" pitchFamily="34" charset="0"/>
              </a:rPr>
              <a:t>На каких направлениях внешней политики Александр </a:t>
            </a:r>
            <a:r>
              <a:rPr lang="en-US" sz="2400" b="1" i="1" u="sng" dirty="0" smtClean="0">
                <a:solidFill>
                  <a:srgbClr val="FF0000"/>
                </a:solidFill>
                <a:effectLst>
                  <a:outerShdw blurRad="38100" dist="38100" dir="2700000" algn="tl">
                    <a:srgbClr val="000000">
                      <a:alpha val="43137"/>
                    </a:srgbClr>
                  </a:outerShdw>
                </a:effectLst>
                <a:latin typeface="Calibri" pitchFamily="34" charset="0"/>
              </a:rPr>
              <a:t>III</a:t>
            </a:r>
            <a:r>
              <a:rPr lang="ru-RU" sz="2400" b="1" i="1" u="sng" dirty="0" smtClean="0">
                <a:solidFill>
                  <a:srgbClr val="FF0000"/>
                </a:solidFill>
                <a:effectLst>
                  <a:outerShdw blurRad="38100" dist="38100" dir="2700000" algn="tl">
                    <a:srgbClr val="000000">
                      <a:alpha val="43137"/>
                    </a:srgbClr>
                  </a:outerShdw>
                </a:effectLst>
                <a:latin typeface="Calibri" pitchFamily="34" charset="0"/>
              </a:rPr>
              <a:t> придерживался традиционных подходов?</a:t>
            </a:r>
            <a:endParaRPr lang="ru-RU" sz="2400" b="1" i="1" dirty="0" smtClean="0">
              <a:solidFill>
                <a:srgbClr val="FF0000"/>
              </a:solidFill>
              <a:effectLst>
                <a:outerShdw blurRad="38100" dist="38100" dir="2700000" algn="tl">
                  <a:srgbClr val="000000">
                    <a:alpha val="43137"/>
                  </a:srgbClr>
                </a:outerShdw>
              </a:effectLst>
              <a:latin typeface="Calibri" pitchFamily="34" charset="0"/>
            </a:endParaRPr>
          </a:p>
          <a:p>
            <a:pPr algn="ctr"/>
            <a:endParaRPr lang="ru-RU" sz="2400" b="1" i="1" u="sng" dirty="0">
              <a:solidFill>
                <a:srgbClr val="FF0000"/>
              </a:solidFill>
              <a:effectLst>
                <a:outerShdw blurRad="38100" dist="38100" dir="2700000" algn="tl">
                  <a:srgbClr val="000000">
                    <a:alpha val="43137"/>
                  </a:srgbClr>
                </a:outerShdw>
              </a:effectLst>
            </a:endParaRPr>
          </a:p>
        </p:txBody>
      </p:sp>
      <p:sp>
        <p:nvSpPr>
          <p:cNvPr id="7" name="Скругленный прямоугольник 6"/>
          <p:cNvSpPr/>
          <p:nvPr/>
        </p:nvSpPr>
        <p:spPr>
          <a:xfrm>
            <a:off x="251520" y="188640"/>
            <a:ext cx="8568952" cy="720080"/>
          </a:xfrm>
          <a:prstGeom prst="roundRect">
            <a:avLst/>
          </a:prstGeom>
          <a:solidFill>
            <a:schemeClr val="bg1"/>
          </a:solidFill>
          <a:ln w="38100">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sz="2400" b="1" i="1" u="sng" dirty="0" smtClean="0">
              <a:solidFill>
                <a:srgbClr val="FF0000"/>
              </a:solidFill>
              <a:effectLst>
                <a:outerShdw blurRad="38100" dist="38100" dir="2700000" algn="tl">
                  <a:srgbClr val="000000">
                    <a:alpha val="43137"/>
                  </a:srgbClr>
                </a:outerShdw>
              </a:effectLst>
              <a:latin typeface="Calibri" pitchFamily="34" charset="0"/>
            </a:endParaRPr>
          </a:p>
          <a:p>
            <a:pPr algn="ctr"/>
            <a:r>
              <a:rPr lang="ru-RU" sz="2400" b="1" i="1" u="sng" dirty="0" smtClean="0">
                <a:solidFill>
                  <a:srgbClr val="FF0000"/>
                </a:solidFill>
                <a:effectLst>
                  <a:outerShdw blurRad="38100" dist="38100" dir="2700000" algn="tl">
                    <a:srgbClr val="000000">
                      <a:alpha val="43137"/>
                    </a:srgbClr>
                  </a:outerShdw>
                </a:effectLst>
                <a:latin typeface="Calibri" pitchFamily="34" charset="0"/>
              </a:rPr>
              <a:t>Современники называли Александра </a:t>
            </a:r>
            <a:r>
              <a:rPr lang="en-US" sz="2400" b="1" i="1" u="sng" dirty="0" smtClean="0">
                <a:solidFill>
                  <a:srgbClr val="FF0000"/>
                </a:solidFill>
                <a:effectLst>
                  <a:outerShdw blurRad="38100" dist="38100" dir="2700000" algn="tl">
                    <a:srgbClr val="000000">
                      <a:alpha val="43137"/>
                    </a:srgbClr>
                  </a:outerShdw>
                </a:effectLst>
                <a:latin typeface="Calibri" pitchFamily="34" charset="0"/>
              </a:rPr>
              <a:t>III</a:t>
            </a:r>
            <a:r>
              <a:rPr lang="ru-RU" sz="2400" b="1" i="1" u="sng" dirty="0" smtClean="0">
                <a:solidFill>
                  <a:srgbClr val="FF0000"/>
                </a:solidFill>
                <a:effectLst>
                  <a:outerShdw blurRad="38100" dist="38100" dir="2700000" algn="tl">
                    <a:srgbClr val="000000">
                      <a:alpha val="43137"/>
                    </a:srgbClr>
                  </a:outerShdw>
                </a:effectLst>
                <a:latin typeface="Calibri" pitchFamily="34" charset="0"/>
              </a:rPr>
              <a:t> царем-миротворцем. Справедливо ли это?</a:t>
            </a:r>
            <a:endParaRPr lang="ru-RU" sz="2400" b="1" i="1" dirty="0" smtClean="0">
              <a:solidFill>
                <a:srgbClr val="FF0000"/>
              </a:solidFill>
              <a:effectLst>
                <a:outerShdw blurRad="38100" dist="38100" dir="2700000" algn="tl">
                  <a:srgbClr val="000000">
                    <a:alpha val="43137"/>
                  </a:srgbClr>
                </a:outerShdw>
              </a:effectLst>
              <a:latin typeface="Calibri" pitchFamily="34" charset="0"/>
            </a:endParaRPr>
          </a:p>
          <a:p>
            <a:pPr algn="ctr"/>
            <a:endParaRPr lang="ru-RU" sz="2400" b="1" i="1" u="sng"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1071538" y="1285860"/>
            <a:ext cx="7072362" cy="461665"/>
          </a:xfrm>
          <a:prstGeom prst="rect">
            <a:avLst/>
          </a:prstGeom>
          <a:noFill/>
        </p:spPr>
        <p:txBody>
          <a:bodyPr wrap="square" rtlCol="0">
            <a:spAutoFit/>
          </a:bodyPr>
          <a:lstStyle/>
          <a:p>
            <a:endParaRPr lang="ru-RU" sz="2400" b="1" dirty="0">
              <a:solidFill>
                <a:schemeClr val="accent1">
                  <a:lumMod val="50000"/>
                </a:schemeClr>
              </a:solidFill>
              <a:latin typeface="Arial" pitchFamily="34" charset="0"/>
            </a:endParaRPr>
          </a:p>
        </p:txBody>
      </p:sp>
      <p:sp>
        <p:nvSpPr>
          <p:cNvPr id="5" name="Прямоугольник 4"/>
          <p:cNvSpPr/>
          <p:nvPr/>
        </p:nvSpPr>
        <p:spPr>
          <a:xfrm>
            <a:off x="179512" y="0"/>
            <a:ext cx="8640959" cy="3477875"/>
          </a:xfrm>
          <a:prstGeom prst="rect">
            <a:avLst/>
          </a:prstGeom>
        </p:spPr>
        <p:txBody>
          <a:bodyPr wrap="square">
            <a:spAutoFit/>
          </a:bodyPr>
          <a:lstStyle/>
          <a:p>
            <a:r>
              <a:rPr lang="en-US" sz="1100" dirty="0" smtClean="0">
                <a:hlinkClick r:id="rId2"/>
              </a:rPr>
              <a:t>http://history-x.ru/03/04/img/020.jpg</a:t>
            </a:r>
            <a:endParaRPr lang="ru-RU" sz="1100" dirty="0" smtClean="0"/>
          </a:p>
          <a:p>
            <a:r>
              <a:rPr lang="en-US" sz="1100" dirty="0" smtClean="0">
                <a:hlinkClick r:id="rId3"/>
              </a:rPr>
              <a:t>http://www.hram-ks.ru/images/Alexandr3.jpg</a:t>
            </a:r>
            <a:endParaRPr lang="ru-RU" sz="1100" dirty="0" smtClean="0"/>
          </a:p>
          <a:p>
            <a:r>
              <a:rPr lang="en-US" sz="1100" dirty="0" smtClean="0">
                <a:hlinkClick r:id="rId4"/>
              </a:rPr>
              <a:t>https://encrypted-tbn1.gstatic.com/images?q=tbn:ANd9GcTbhpCZW_7YfgGrc3Z7JdjTtniyxJGKGVasbfZpFxKyLfMiaPNb</a:t>
            </a:r>
            <a:endParaRPr lang="ru-RU" sz="1100" dirty="0" smtClean="0"/>
          </a:p>
          <a:p>
            <a:r>
              <a:rPr lang="en-US" sz="1100" dirty="0" smtClean="0">
                <a:hlinkClick r:id="rId5"/>
              </a:rPr>
              <a:t>http://www.distedu.ru/mirror/_hist/lesson-history.narod.ru/map/midas19.gif</a:t>
            </a:r>
            <a:endParaRPr lang="ru-RU" sz="1100" dirty="0" smtClean="0"/>
          </a:p>
          <a:p>
            <a:r>
              <a:rPr lang="en-US" sz="1100" dirty="0" smtClean="0">
                <a:hlinkClick r:id="rId6"/>
              </a:rPr>
              <a:t>http://upload.wikimedia.org/wikipedia/commons/8/8b/Berliner_kongress.jpg</a:t>
            </a:r>
            <a:endParaRPr lang="ru-RU" sz="1100" dirty="0" smtClean="0"/>
          </a:p>
          <a:p>
            <a:r>
              <a:rPr lang="en-US" sz="1100" dirty="0" smtClean="0">
                <a:hlinkClick r:id="rId7"/>
              </a:rPr>
              <a:t>http://s43.radikal.ru/i100/0812/8a/d41a995e1e82.jpg</a:t>
            </a:r>
            <a:endParaRPr lang="ru-RU" sz="1100" dirty="0" smtClean="0"/>
          </a:p>
          <a:p>
            <a:r>
              <a:rPr lang="en-US" sz="1100" dirty="0" err="1" smtClean="0"/>
              <a:t>data:image</a:t>
            </a:r>
            <a:r>
              <a:rPr lang="en-US" sz="1100" dirty="0" smtClean="0"/>
              <a:t>/jpeg;base64,//</a:t>
            </a:r>
            <a:endParaRPr lang="ru-RU" sz="1100" dirty="0" smtClean="0"/>
          </a:p>
          <a:p>
            <a:r>
              <a:rPr lang="en-US" sz="1100" dirty="0" smtClean="0">
                <a:hlinkClick r:id="rId8"/>
              </a:rPr>
              <a:t>http://upload.wikimedia.org/wikipedia/commons/a/ae/S-b_war_panting_by_Antoni_Piotrowski.jpg</a:t>
            </a:r>
            <a:endParaRPr lang="ru-RU" sz="1100" dirty="0" smtClean="0"/>
          </a:p>
          <a:p>
            <a:r>
              <a:rPr lang="en-US" sz="1100" dirty="0" smtClean="0">
                <a:hlinkClick r:id="rId9"/>
              </a:rPr>
              <a:t>http://upload.wikimedia.org/wikipedia/commons/thumb/8/8f/San-Stefano_borders.jpg/598px-San-Stefano_borders.jpg</a:t>
            </a:r>
            <a:endParaRPr lang="ru-RU" sz="1100" dirty="0" smtClean="0"/>
          </a:p>
          <a:p>
            <a:r>
              <a:rPr lang="en-US" sz="1100" dirty="0" smtClean="0">
                <a:hlinkClick r:id="rId10"/>
              </a:rPr>
              <a:t>http://geographyofrussia.com/wp-content/uploads/2013/02/defenders-of-shipka-pass.jpg</a:t>
            </a:r>
            <a:endParaRPr lang="ru-RU" sz="1100" dirty="0" smtClean="0"/>
          </a:p>
          <a:p>
            <a:r>
              <a:rPr lang="en-US" sz="1100" dirty="0" smtClean="0">
                <a:hlinkClick r:id="rId11"/>
              </a:rPr>
              <a:t>http://</a:t>
            </a:r>
            <a:r>
              <a:rPr lang="en-US" sz="1100" dirty="0" smtClean="0">
                <a:hlinkClick r:id="rId11"/>
              </a:rPr>
              <a:t>www.vokrugsveta.ru/encyclopedia/images/7/79/Alliance.jpg</a:t>
            </a:r>
            <a:endParaRPr lang="ru-RU" sz="1100" dirty="0" smtClean="0"/>
          </a:p>
          <a:p>
            <a:r>
              <a:rPr lang="en-US" sz="1100" dirty="0" smtClean="0">
                <a:hlinkClick r:id="rId12"/>
              </a:rPr>
              <a:t>http://</a:t>
            </a:r>
            <a:r>
              <a:rPr lang="en-US" sz="1100" dirty="0" smtClean="0">
                <a:hlinkClick r:id="rId12"/>
              </a:rPr>
              <a:t>ukrmap.su/program2009/wh9/Maps/9.jpg</a:t>
            </a:r>
            <a:endParaRPr lang="ru-RU" sz="1100" dirty="0" smtClean="0"/>
          </a:p>
          <a:p>
            <a:r>
              <a:rPr lang="en-US" sz="1100" dirty="0" smtClean="0">
                <a:hlinkClick r:id="rId13"/>
              </a:rPr>
              <a:t>http://</a:t>
            </a:r>
            <a:r>
              <a:rPr lang="en-US" sz="1100" dirty="0" smtClean="0">
                <a:hlinkClick r:id="rId13"/>
              </a:rPr>
              <a:t>history-gatchina.ru/article/img2/alex35.jpg</a:t>
            </a:r>
            <a:endParaRPr lang="ru-RU" sz="1100" dirty="0" smtClean="0"/>
          </a:p>
          <a:p>
            <a:endParaRPr lang="ru-RU" sz="1100" dirty="0" smtClean="0"/>
          </a:p>
          <a:p>
            <a:endParaRPr lang="ru-RU" sz="1100" dirty="0" smtClean="0"/>
          </a:p>
          <a:p>
            <a:r>
              <a:rPr lang="ru-RU" sz="1100" dirty="0" smtClean="0"/>
              <a:t>Литература:</a:t>
            </a:r>
          </a:p>
          <a:p>
            <a:pPr marL="228600" indent="-228600">
              <a:buAutoNum type="arabicPeriod"/>
            </a:pPr>
            <a:r>
              <a:rPr lang="ru-RU" sz="1100" dirty="0" smtClean="0"/>
              <a:t>А.А. Данилов, Л.Г. Косулина История России </a:t>
            </a:r>
            <a:r>
              <a:rPr lang="en-US" sz="1100" dirty="0" smtClean="0"/>
              <a:t>XIX</a:t>
            </a:r>
            <a:r>
              <a:rPr lang="ru-RU" sz="1100" dirty="0" smtClean="0"/>
              <a:t>век. 8 класс, «Просвещение», 2009 г.</a:t>
            </a:r>
          </a:p>
          <a:p>
            <a:pPr marL="228600" indent="-228600">
              <a:buAutoNum type="arabicPeriod"/>
            </a:pPr>
            <a:r>
              <a:rPr lang="ru-RU" sz="1100" dirty="0" smtClean="0"/>
              <a:t>Хрестоматия. История России </a:t>
            </a:r>
            <a:r>
              <a:rPr lang="en-US" sz="1100" dirty="0" smtClean="0"/>
              <a:t>XIX</a:t>
            </a:r>
            <a:r>
              <a:rPr lang="ru-RU" sz="1100" dirty="0" smtClean="0"/>
              <a:t>век. 8 </a:t>
            </a:r>
            <a:r>
              <a:rPr lang="ru-RU" sz="1100" dirty="0" smtClean="0"/>
              <a:t>класс,»Издательский дом «Новый учебник», 2008 г.</a:t>
            </a:r>
          </a:p>
          <a:p>
            <a:pPr marL="228600" indent="-228600">
              <a:buAutoNum type="arabicPeriod"/>
            </a:pPr>
            <a:r>
              <a:rPr lang="ru-RU" sz="1100" dirty="0" smtClean="0"/>
              <a:t>Е.В. Колганова, Н.В. Сумарокова. Поурочные разработки по истории России </a:t>
            </a:r>
            <a:r>
              <a:rPr lang="en-US" sz="1100" dirty="0" smtClean="0"/>
              <a:t>XIX</a:t>
            </a:r>
            <a:r>
              <a:rPr lang="ru-RU" sz="1100" dirty="0" smtClean="0"/>
              <a:t>век. 8 </a:t>
            </a:r>
            <a:r>
              <a:rPr lang="ru-RU" sz="1100" dirty="0" smtClean="0"/>
              <a:t>класс, «ВАКО», 2005 г.</a:t>
            </a:r>
            <a:endParaRPr lang="ru-RU" sz="1100" dirty="0" smtClean="0"/>
          </a:p>
          <a:p>
            <a:endParaRPr lang="ru-RU" sz="11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251520" y="142852"/>
            <a:ext cx="8496944" cy="857256"/>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Общая характеристика внешней политики Александра </a:t>
            </a:r>
            <a:r>
              <a:rPr lang="en-US" sz="2400" b="1" dirty="0" smtClean="0"/>
              <a:t>III</a:t>
            </a:r>
            <a:endParaRPr lang="ru-RU" sz="2400" b="1" dirty="0"/>
          </a:p>
        </p:txBody>
      </p:sp>
      <p:sp>
        <p:nvSpPr>
          <p:cNvPr id="18" name="TextBox 17"/>
          <p:cNvSpPr txBox="1"/>
          <p:nvPr/>
        </p:nvSpPr>
        <p:spPr>
          <a:xfrm>
            <a:off x="1071538" y="1285860"/>
            <a:ext cx="7072362" cy="461665"/>
          </a:xfrm>
          <a:prstGeom prst="rect">
            <a:avLst/>
          </a:prstGeom>
          <a:noFill/>
        </p:spPr>
        <p:txBody>
          <a:bodyPr wrap="square" rtlCol="0">
            <a:spAutoFit/>
          </a:bodyPr>
          <a:lstStyle/>
          <a:p>
            <a:endParaRPr lang="ru-RU" sz="2400" b="1" dirty="0">
              <a:solidFill>
                <a:schemeClr val="accent1">
                  <a:lumMod val="50000"/>
                </a:schemeClr>
              </a:solidFill>
              <a:latin typeface="Arial" pitchFamily="34" charset="0"/>
            </a:endParaRPr>
          </a:p>
        </p:txBody>
      </p:sp>
      <p:sp>
        <p:nvSpPr>
          <p:cNvPr id="12" name="TextBox 11"/>
          <p:cNvSpPr txBox="1"/>
          <p:nvPr/>
        </p:nvSpPr>
        <p:spPr>
          <a:xfrm>
            <a:off x="3419872" y="1225689"/>
            <a:ext cx="5400600" cy="5262979"/>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Вступив на престол, Александр </a:t>
            </a:r>
            <a:r>
              <a:rPr lang="en-US" sz="2400" b="1" dirty="0" smtClean="0">
                <a:solidFill>
                  <a:srgbClr val="002060"/>
                </a:solidFill>
                <a:latin typeface="Calibri" pitchFamily="34" charset="0"/>
              </a:rPr>
              <a:t>III</a:t>
            </a:r>
            <a:r>
              <a:rPr lang="ru-RU" sz="2400" b="1" dirty="0" smtClean="0">
                <a:solidFill>
                  <a:srgbClr val="002060"/>
                </a:solidFill>
                <a:latin typeface="Calibri" pitchFamily="34" charset="0"/>
              </a:rPr>
              <a:t> в депеше послам России объявил, что желает сохранить мир со всеми державами. На протяжении своего 13-летнего царствования он придерживался весьма осторожной внешней политики, считая, что «у России нет друзей», так как «нашей огромности боятся». Пожалуй, именно во внешней политике склонность Александра III к консерватизму, нелюбовь к переменам и тяга к стабильности сыграла вполне положительную роль. </a:t>
            </a:r>
            <a:endParaRPr lang="ru-RU" sz="2400" b="1" dirty="0">
              <a:solidFill>
                <a:srgbClr val="002060"/>
              </a:solidFill>
              <a:latin typeface="Calibri" pitchFamily="34" charset="0"/>
            </a:endParaRPr>
          </a:p>
        </p:txBody>
      </p:sp>
      <p:sp>
        <p:nvSpPr>
          <p:cNvPr id="45058" name="AutoShape 2" descr="data:image/jpeg;base64,/9j/4AAQSkZJRgABAQAAAQABAAD/2wCEAAkGBxQTEhUUEhQVFRUXGBcYGBgYFxcUGBcXFBcXFxQUFxcYHCggGBwlHBQUITEhJSksLi4uFx8zODMsNygtLiwBCgoKDg0OGhAQGiwkHSQsLCwsLCwsLCwsLDQsLCwsLCwsLCwsLCwsLCwsLCw0LCwsLCwsLCwsLCwsLCwsLCwsLP/AABEIAQwAvAMBIgACEQEDEQH/xAAcAAABBQEBAQAAAAAAAAAAAAADAQIEBQYABwj/xABAEAACAQIEAwUFBQUIAgMAAAABAgADEQQSITEFQVEGImFxkRMygaHRFEJiscEjM1KS8AdTcqKy0uHxFoJDk8L/xAAaAQADAQEBAQAAAAAAAAAAAAABAgMABAUG/8QALhEAAgIBAwIDBwQDAAAAAAAAAAECEQMSITEEQVGBsRMiMmFx0fCRocHhBRQz/9oADAMBAAIRAxEAPwCHi+O1ANHYeRI+fxMhVOMO3/yO2uxY9d7XkPFuG8j02/rSQnUbC9ufnynE25dy6SRMq8VqFrl2J84N+KVDoXb+ZvrANQWCajry+M1monNxKoSO+2nO5B9bxDxB9e+4NuTN9dZGp0ouWBsNBGxTk3zNfrczkrnmSetyT+caKcUpF1UNR3tCY4sTrczgs4JBqDQ+lWK6jQiJXqZ9yCdd/GDIjQIyb8QOIN6IA5f1yjFqke7ceRI/KEIjTSh1A0jzjXJuXf4MR+UYMW1/eb+ZvrGmnEyeEGpm0hBi3/ib+Y/WcMVU5VHH/sw/WNyCKF6fWbWwqI/7W/8AG1+pYmMbiFT+9qfzsP1jloGM+zg32mUzUIOI1OVSp/O9/W8Wnj3B/eMb9WO/rFWiMtgBeJ9mGmljNrNpJlHjNa/72pY/jb6ySeO1/wC/qf8A2N9ZULTI20neyMNvswV8iQW+MaT0nP4QYMcmPAnMYhFowtyijIJ7SPQQF7wiNFY6DjeFtBXhaZ6yQ4lpxSOtFAmswF1gwkklI3JrNZgWWPUx5SNAms1DHWMCyQBGMJrMCemLQd4dz0gCvWZMND7RFNzYWjC8Zm1mMGuBEBgnqR1J4aBY4xVMRzecHjIA6oRBZolWNUy7OYV2jRFYRBFY6HAQ6J6QMkUZNlEEKx9OPUW8YxVvJlAqiPWnzMVEhUS0SwDAsYy+Em08OW90Xj2wLdL+VzBYLK5hB2kqtTy6HTz0/ODy85rGARpMMywVRYTAisDUEPacYUwkUrBkw9QQJEohWNiqJzRAYyEY8GOF4yPQwmGNz0jbRbmI5sbSzIIcgnDeDzxuYxGMiWFhKDWkemSYWnJSLRJZePQdIGjpJCtzkmOHpyTRG1+ZAEjobiHS3tsODoGqhT/7I4HztFSt0Kza9muBe0X2lQWQ+4u1wPvN59JeYjhgUdxVHwlxh6YVQBsAB6Tq20toSQt7mA43whmB0BE85xTPQrZT7p0HTfae18V90zyftpQ0Y817w+B/5kIOslPdMd8BKiSLVEmo11B6gH1EiV5kZEYxGitFy6R0EissQiGZYO3KOBgyIEiHIgjKIRiAxxMHeLGoARhY+I/SBY3MV/lBMI7IodeOUQaiFWKx0EQxyvYxhhaQk2VRLp1LwwgKPSSF5SLHJFPWW/C8E1TvrY+yIc33sNTl01IAJlMTymv7EHWootdlHjpezfIxFyY3yVQACenLWQ6vGaWYoSQ3iLX8usfTAZRfUWGnwkBOC0fa+0yU1ucxAQAs9soJPkJ0STa2JpEXjXGqFNbVG1OyjVj8OQ8Z512txK1A4QEd3nY38rS67fJlx4bKCr08hDC4ZTcMLfGUnE8CFuTYZrAACwANh9JzOlJeP9lUjrEKL72HK0i1TJeKaQS0ZCoAWj0N4x41ZRBHVRBXj6h8YIx0hRCdYBxJEjsY6FYxo68Yd4t46FFqCCvJFUi8ERCSEQxwMbaOVYo6HAw9IyOusk0VHPaJIpElUxtJCQC9PSFRrCQkUJBYS34HjTSqK41sduoOhHoZTUR4aSaq5Rvbpy9JN7G+h6Zw/FjLY8iRv6QPEeJU0uSdbEA5rZdNTfymaHEAqBidLA/K8j0MUhvUdFe+ouL25i14vtnSRtNPcz/aniZq1FqM5I1AXoAdGB6nxkXinFVqeyym+qg9dCN5Yccxxy3NJQLnXKpy352mMardwTtmHhzlcUde/gac64NbX2kNhCNU0EFmgSAAYRhfSEcwLiVSMMZowtEYwZaVSFCEwRnBo1mjJAZxnERl5xaOkKwmIbXwjEnVDeIjfKaSJoeVjgpno1Ls5RN7U1ADEalvhfWGTs/RFtKWvPf9Zwz6uMXVP9vuVUDzhKZkqnR5TfDhFAf3XLl1v/XxgcVTw1FfaMUsNbBdSf4R52kn1ep0ou/L7jqNGe4fwl6hAVSfIGaHC9jn3qMFvyHeP0ltS7UYVKVMowPtBdKaD9odNVy8iNb3md7V9rsXTRWp0kpozZAzHO6sQSO6NB7j9fdhUtSrfU+3HqNTW/Y0icEw9AXLA2+85sB462EouNdqsJTBs5q91lCICabEjYn3T5Cea47iFWt++qu/PU6ek2nY3iFHEUfsOJQG4tTcDXTUa27rLybmND4nJ0lVOfHdK9l473/Asc64j+/9A+G48V8Mp2Zbqy+Nr5vLWVlXGPTXKNv08JC49wurga2W+huUcaB1v+Y0uOXpKfFcWdhqBt/3OhdMpO4/CxHmbb1clxVxTVPea46Soxb2J8I7iGEr0AvtaTpmAILKygnXugnQmwvpyMrizOQNSToAOZPK06ceKvoTlkssMLxQjctbpeX3Dq3tL3dR0HMi3hMg1IqSGBBGhB0IPiOUeBsYZYU+ARy1ybutw57XWzDw/rWVFfTeUtHilWn7tRvIm4+clDixqnvhQ3UaX8xJeymn8iqyRfckFoK8GzxC0ZI1hM0YWgi8beMkCw2fWIYEtFzx0hWw7nWKjb+U6qmU2jVOhgkhUex0j+zqean1A+sMuEp8lG1+vTrIeDe6VP8ADTPP+FNZOw/LxQH/AEzw38cvq/VnQuPzwANSp3IyDTwHj4eEwPbDiQeoEUBVTSw1ux3O3LQes1naPiYw6lhbMwAQeNzc+QBnl2JqksSdbkknqSdZ6PSYt9TIZZdiZwbFZcVRb8aD+Zgp/ObrtzSvhnA0Apir8adUZ/VarHflPMxXCsrH7pVv5SG/Sevcfpe0phP7xa9L+ejUsfVBI9f7mbHP823Hwbwkjx5pZcD43UwrM9LLdlKG4v3WIOnQ3UaysBuAeoBmgPsqfDNbGrialx1C0KhA+HdO38U9DLJJJNXbS/PoRinyuxd8F4qnEKJwmLP7VbtSfYmw3H4xc6feW/jKDh3D8PQxbU+IqfZBHBK57ltPZOmXXWx8NwZQ0qjKQykgqQQRyI1BB6zeMU4phvuriqY15A359cjW+B+fO1/rytfA+fk/H6D/ABqu4vGnoGnh2xq1/YGiwwoJNgQq+zLZDn1UD3unSedYLEPTZHU2dbEHQ2I8DpLDinEMRUApV6lRhTOiOdEKgroORAuJW5Z2RW1Em97DYnEtUcu+rMbnl8uUSLXwroQKiMhIBAZSpIOxseUaTCqrYDBVNxEJ1nOdYzcxjIsqdW4ilpGTSPzybW5VS2Hl4geDLRuaZI1hc0XNAFo5YyQLJtV94itLOnwKq4uABfqSbedgZBxOFNNyjWuLbG41F5NTjJ0mNpa3Z6xwliUbxp0zy/gX6SfgjoP8B+RX6Sp7OPejTvfWgvLfunSC4lxtcNTLEZm7yqt7anUE+AnkqF5JJc2V1UjLduMb7TEFQdKahfibFv0HwmVr7aecPia5Zix1JJJ8zqZHd/Ce5jgoRUTjbbdkWq11PiD+U9lqYjNQSpyR6FQ+KlxnH8pPrPG6nyM9R4IwqYemhOtbDVF+Ip0COfR2+c83/JRtRfgzp6d8mJw/CmqYw4YaEVaiE/wrTZszfyrf0l9xvh9FqdWsjApRT7NQo3JZSDY1Tfe1yedyLyVh3WmlbiJIz1KKJofdre5iF3/ipIfI+cj4XBChgRXqACqVd1Ggs+JUhc1tSVo5TbTWoekSWWUmpeFLzfP282FQSVGa4lxs1aFCiKaItEAXUasbWLHTc84DguPNCvTqAlQrDMQCbodHBUb6cuoEgkTrz0ljjpcezOdyd2b7tNwZcSrVqSotUAtZTfMij77HQnKAQ1gNhzvPPTYjwI+Rl/2f4vldKWIJbDk2yn3VJPdZhzUHkdBe8jdpeGChWIT92xJTnYc0J6i/oRIYbxy9nJ/T7DzqS1Ih8T4lVxD567l2AC3NtgLAaSLOnAE6AEnoASfQToSS4Ju2Bc6zkGsWvTKe+Ct9swK38r7zqcYwepsIgMdUU6RopmBhTEJiRSIkwwkIixl4RIUA2faLtHYCnRPeO7WtkB5AH735TKqfzvrqfMnmZYcUwyKSdSTfUknU6kytpHrtObFCMY+6XyqSlUj1XsnUHscMetMqf/R2WYztdjc9dlX3UJXzYe8flb4S34bjzS4dTce8pqqvm1Vrem/wmLxFbLuT+sXBgrLKb8v0Vksk9khjQZaDNRjsLQJqNO0lQ+sbzY8F4qUw9KoN8NVwxca60q9NqLAddR62mHzTXdgmtVrVahAw601WoW2zBkakB1IZc3l5zk6uKcLfb8rzK4m7o0vHsM6ulBKCVaFaozEtmsrOSzMWU3UjvnxGnhIfaYNVfDYJSA796p0UsMzXtyRFt5ASsrcUx9F6y98rUuUyr7RGLsD7Wm6g3BAOgPPUSbwEHDPUrYgk4o0qlV1PvUqNNc126PUb2fd5KDsTaefDFKEU3Trit7fj5d/I6HJNujO4XBUGoVnqVStZGAp07e+Laknz0tKi87MTvvufM7xs9eKauzkYpM0mDrjE4Vkqe/SC5XJGi7Jcn+U+BEzJhcJiMjhxuPy5iLlx6ltyuAxdMn4mrhyuHVUKsoArtuXObvuoO2mw8p6j2Z4bh6FMtQUg13GUsSWyDRbE62sGa3jPJ+KAZrr7rAGajgfatz9nQIoGHolNSTnsmUNtobDx3kpXptDr4qZ6MTnaxUGmmhZwDrzVb78r8p53227IpRH2ihYUiRdP4CxsCn4L205X6bbmrXVQtNzcU09pV1sCTyJ8WLH4TC9qO0dTEUicuWi1wmxzFDZjptbkPGCEmmFxMdUe04VolMA7m3TS8ext/V51EaBP1iRzGNAmoZMbDU9oKFp7QoxaurVWsivVPRKbHeWlPss+S9XuOSMqAhiq8y9hYHwB5S7xfHq5uqOlNfwLr/m0lRUxLAk5mZyPeLE2HM9BPPnlyPaOx0qKu2Li19ng2p5gxWsw87HXT0mYFO5LNvy8JbDXCaG+Ws1/EW3/AFlWx0Jnbi4o5J8kaswB6+HL4xoQk8h8IRKWtzvHnSUARHS8nV+KsaKUAAqLrYXGZjoXbqYEmEXD5hmNgOp69B1MScYumxot8IXA4+tTFqVeqgP3UqOg9FNpPwDEYfGsxJYpSS97kmrWBa5P4aZ9ZV+z6a/KW9PHuuBen3ShrBSLa5imbNm5WC7byeSKS2XLXqaL33Kunw+q1NqqoxpqQrOB3QSL2v8AEesjkSfT4tVWi1APak7ZiviQAT6ACQRKK+4GMIjQIQwZhYCfQwDtSarl7ikLmINi1r5QeoFjbpLv+zvh/tMS1xey7eZuf9I9ZSYPiDALSaoVolwzADMBcZWfLpc5eV5uf7LqYFWu+wKd0E6gZiLn+X5zlztqLT7/AHKwVtFTxvEF8ZVRqmQEhTroQNRp8fnC43DKcOtNO9atT21vmVw3yUekh9oRQerXDPkqrVNjZirjTQ6d0jX+tZ2GrGlgHqZrscQEUi+hFF81rgaj2og0fC/oNr2aMoW/r4xytpBmcDOwiPU8oqmNMckAUPteHSnpAwtMm0KCa58p9pYkGmVuNdQy3vf9JlMVjGa+pyk7bc9Lia/B0r/ar395LeeQazFZje/OcPT03L5V6F8jdIv+BgHDuDsKgJ8mUAyqxqGm7Id1Jt4jkfS0tOzx/ZVB+JD+f0kztDw0VHJGjaWProfCMsujLT4ZJxtGYQHc/wDUWXWG7L1St2cKD4E6dZ2K7NOjgB1cXBYWKm2hI58pd9RjXcVY5PsVCUebGw5Ae83l4eJj3fNbYAaADYDoImOpOrkVBYnUcxYbW8BtBq8eLT3NN17q4HLHmqcns793Nnt+PLlzedtI0RQI/JMYmGJPdtsTuBtrz3PhANPQeyXY9WpricWrMj39hQXRq+37RmHuUtd+enUBqvtR2Mr0y1WmilDqadPN+z20UMSWG/O/hFbVjJMyECxj845RLCExaU8FSp0PaVFepUaxCk5KSqTYZirBy+xtYLrvNHwuogwOIqPTKI706LGm5za3a4D5hbu2O3x5UvErfZ0JJzMFOpuDlsAoGyix+U0eGwbNwoIFv+1ztZlNhZgtwDce8RrOCUtcbl4+h0yioSpeBlai4fMSlaqu1w9JWLHnYq9vUQ3FOK+1p06NKmVpUc2UbsWc3eo9t2PhtKf75vvciWnC01036GdD91XySW5SmIJpO0WEy+xLKA1TMxHPILAEnprKipRXVcpDht76FeWnzvHjkUlYNJChlEc1O0XLGuzJCAQqQcKsZGN3hE/fnqyf6LTB1hZmHifzm/wXu1T+JfyEwmPFqr/4j+c83pX78/L0OjKtkWHBG7tUfhU+h/5mhxbd8X90qL25WIF/mJneAbuOqH5EGaZqYOTn3D/+TrB1H/RE48Gp4RWCUizZSFBN7jKbDQee0rMPxf7N7cOAxdbm5uSKgBB66ajzBHKZeu2Qb21vb472kn7SxTObPlvlzgPbUEgX5anSc+SD2fYrGt0UHHbu68rjOP8AC23raVC1LaHWWPFcQxZ6jG7uTc/menhKWepgVQSObJyWCNfaWnAEomun2pgKC3ep+JVFxSXqzNlXyJmeSpaERsx1NpeydH0VwfFe1QV2sGcAgaWSmPcprbkB6kmOxddeflPM/wCz/tGQ/wBkZiVKn2bE8wNadulrkeU1D1SVqc2Rwb7CwsR531FvGc8pOPJaKTMv244Ero2IpJlZCfaWHvKN2I6je/MXmBKie416qZrEfs6yaHlmtdb+YJHwE8Y4xhlp16iJfIHOW+lh0+G3kI2OXYWa7k3jtvZUgDf6ZdfmBKp2IBsTr87dZacbwrWpm3cHdv8AiN2tbylRWi9Olo/X1KZ3c2DWTMLxSonun42BOniZDQbxo0lnFPkinRMqYt3fO7FmO5Oug2EnjFtdjZWOVQrMoJUBco87ePTnKdDNLw6j7VTb7tJB8FbvH/NIZkopWikNykrVCzFmNyTcmwH5RkLiAMzBfdzG3iATb5RkrHgzGxzGJaOanHQDf8NUinUV7ghtefIGYjiq2rN4n85tuHqUR1Ygtc7bbCVf2ZXFmRbXNzbXfSzDUTyMORQnJs6pR1Kio7O/vGH4D+k0OJBKJZgCFtr0I1lKmANJ1ZblSDr08D6SS47t9dAfXKTbbwtK5WpSUkSUXQ77BcXLDnff+uUs6GFH2cgb96/S2+5mUbir8pq+zbe2w5vuc4+n5SPVRyRgpSe1oOOrMVxWoScvIX/za/SQAsseKp3zaRaKT1cfwo558sH7KcKMlERCkpQlncMxZoVkqhQxQ3AN7agjl5y5Ha+r+1IJDVCL7aAaAD1MpSsYaIiygnyMpNGibj71auGQOSlNqfLLfKRqfgJC4uRXxbslyGcaW15D9JUezINxLTs3Tz4uip1zPYi5W+hJuRqNouiuBtV8kzjWHd6vcRmAXNZQWsOZNttZnnGs03aHGmjiW+zF6OVVBs2bUXOhIuR3ud+cpDjib5wr3y3JFm7pvZW+7fY9RExQlCKi+wcklKTkiHXW1tQbgHTkT906biw9YK0e8aDLImKFmr7GsGYoRurqdd1cD01A9ZlhC4fENTYMjFWGxEnmx+0g0NGWlk7ieDalVZW6kg9QdjIhE0FfjC4xctcLTrj3agFkf8Lj7hPXa/TaUmKoshs4Knof61i426qXI7+QEQua1tIG8kU1uJUBsuD4arVFUi1gLkkgG/IC+8r/ALWVbI4BAPxFuY9JL4XRqFHZELKNyNLX5Hw2lSwNSpYAksbADU36WnlRSlKV8HpNbsuxSSwFtAGNhsQe8TbzldUYZNxqP0cfSTcWfZ0woPeK2Yj7ptooYc7fnGYBAUGm4BNt9SYkdlqITRnKPDKj/dsOp0+W83HYXAlL02sSQWHqNPlEwtC5yne3dPUc/wDqWOE7jq+2UgHybn5fWJ1HUPJFxoVY63MJ2qwns6tQW0V2ty7rG6/I2+Ep6a6T0/t7wtagFSkQxZDmtqbrry57zzVVtpPR6LJrhXdHNmVMCYsIROC32BP9dZ3URBWiEQzUyNwYKaqMIDNf/Z1gialWvdbU1y2ZSblwb6ggqQF5dZkLy87N8cFBKyEG1TKQRrYrca/A/KAJF7RuWrvcKDoDl220PiSLG8p+sl42tmYt1N/0kSA1giJwEeZyzBFAixQI4CEFg7Qz4hmUKxJA2vyHQeEbaIVmo1jTLbhlK6m4J15eQlWJpOBYXMjG494/6V+sWS2GsusLUWkCqh3UkEqxstrDS687jfyjamIYsHWykjRUGQINVyeBtufGGbC2BDezA0tnf3fe1Gp3yH/uRq1Wl1DnSwUZE0APPU7kfCeJdvg9EG1O6n+EE89L21A6nSFwtIhFPICzeGuh+cqKPGiaoudBcC23hb0EtcPXKEa919uWp3B85ecHBKyLlqLvApmAGx5HoZaYykGoOSLPTViw/wAIv6aAyjwZsR0v/wA2+E0p1AdfeAsRyZeYM4nDexlLaiDwHHU/ZE1LFR3XsDpm0RhbXfT4zzDGUgtR1XUBiAeoBOU+lpva+GLB1onIy3FQBQVdL51a5OltR5ATz7iNw5HMm3T5Tu6D3ZSIZt0guCw+fU+6CR5kfpJtVeUkYPCCmgX+tYyuk+iwqKgmcGS1NxfYgVReQKyfAyxxDADxlfUMnlaY0AKveOAgKgsYoM5iwSoNIK8LUGk6mhi2agQWLlhysbaMgDVWPyxBHLCgDSJxhLRCs1GBAazadk8PmpOb2tUI5fwIf1mPVZ6F2Lq5aDDX94Ty/hSB8BRl6T3oux97NYHW9iL/AJyThqAyBgQdOZ9dPWDSkBSfzH6x+Gpj2Y+P5zzpx5rx/g74y9CiIAqabX0+G00eGrBwEbfcctv+zKIIL38ZoMXhVCU2GhFj8d5TNDU0jnT5LvglUE5XuDexPW+zj9ZfLdQwvYhWPoCQRMsy6K40YFbEeI1B85tMPTDKb8gV+BXac+PG06fDDKVqzLVa9QXamAcy3/ai9FgRazG+um19LzDcRoNnUnnrcbXmp4lSIqeyV3VFFwoawGbUyLV4eo+85v1IP6SvT4pR8DNpjGqaDpYayPWaWtHhi5Dq219x4eHjFXhSFTct6jp5T2OnenEkzm6lqWVyRlcSZEK3mmq8JQm129R9JExHCkU6FvUfSGfIidIzrrpEprLfGYFR1+X0jKWDU9ZCUN6HUlRX2uZY0aYt85YYfg1MndvUfSXGH4BS/F6j6SU8cmWxTijOYqkGHQysdbbz0EcApfi/y/SEbstRbQl/Vf8AbNjxzjtRsk4S3PN4onoH/g1DfPW580/2Tv8AwWh/eVvWn/snSsUmc2tGBEeBLDjvDlo4hqSFioC6sRfvKCb2AHOQAvetyvJvZ0Ot9x+HpZjp1nonZ3ClaXu7m/T7qjb4Skw2ApgrZeX6TX8MHdPn+ghStWxdW5//2Q=="/>
          <p:cNvSpPr>
            <a:spLocks noChangeAspect="1" noChangeArrowheads="1"/>
          </p:cNvSpPr>
          <p:nvPr/>
        </p:nvSpPr>
        <p:spPr bwMode="auto">
          <a:xfrm>
            <a:off x="155575" y="-1766888"/>
            <a:ext cx="2590800" cy="36957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5060" name="AutoShape 4" descr="data:image/jpeg;base64,/9j/4AAQSkZJRgABAQAAAQABAAD/2wCEAAkGBxQTEhUUEhQVFRUXGBcYGBgYFxcUGBcXFBcXFxQUFxcYHCggGBwlHBQUITEhJSksLi4uFx8zODMsNygtLiwBCgoKDg0OGhAQGiwkHSQsLCwsLCwsLCwsLDQsLCwsLCwsLCwsLCwsLCwsLCw0LCwsLCwsLCwsLCwsLCwsLCwsLP/AABEIAQwAvAMBIgACEQEDEQH/xAAcAAABBQEBAQAAAAAAAAAAAAADAQIEBQYABwj/xABAEAACAQIEAwUFBQUIAgMAAAABAgADEQQSITEFQVEGImFxkRMygaHRFEJiscEjM1KS8AdTcqKy0uHxFoJDk8L/xAAaAQADAQEBAQAAAAAAAAAAAAABAgMABAUG/8QALhEAAgIBAwIDBwQDAAAAAAAAAAECEQMSITEEQVGBsRMiMmFx0fCRocHhBRQz/9oADAMBAAIRAxEAPwCHi+O1ANHYeRI+fxMhVOMO3/yO2uxY9d7XkPFuG8j02/rSQnUbC9ufnynE25dy6SRMq8VqFrl2J84N+KVDoXb+ZvrANQWCajry+M1monNxKoSO+2nO5B9bxDxB9e+4NuTN9dZGp0ouWBsNBGxTk3zNfrczkrnmSetyT+caKcUpF1UNR3tCY4sTrczgs4JBqDQ+lWK6jQiJXqZ9yCdd/GDIjQIyb8QOIN6IA5f1yjFqke7ceRI/KEIjTSh1A0jzjXJuXf4MR+UYMW1/eb+ZvrGmnEyeEGpm0hBi3/ib+Y/WcMVU5VHH/sw/WNyCKF6fWbWwqI/7W/8AG1+pYmMbiFT+9qfzsP1jloGM+zg32mUzUIOI1OVSp/O9/W8Wnj3B/eMb9WO/rFWiMtgBeJ9mGmljNrNpJlHjNa/72pY/jb6ySeO1/wC/qf8A2N9ZULTI20neyMNvswV8iQW+MaT0nP4QYMcmPAnMYhFowtyijIJ7SPQQF7wiNFY6DjeFtBXhaZ6yQ4lpxSOtFAmswF1gwkklI3JrNZgWWPUx5SNAms1DHWMCyQBGMJrMCemLQd4dz0gCvWZMND7RFNzYWjC8Zm1mMGuBEBgnqR1J4aBY4xVMRzecHjIA6oRBZolWNUy7OYV2jRFYRBFY6HAQ6J6QMkUZNlEEKx9OPUW8YxVvJlAqiPWnzMVEhUS0SwDAsYy+Em08OW90Xj2wLdL+VzBYLK5hB2kqtTy6HTz0/ODy85rGARpMMywVRYTAisDUEPacYUwkUrBkw9QQJEohWNiqJzRAYyEY8GOF4yPQwmGNz0jbRbmI5sbSzIIcgnDeDzxuYxGMiWFhKDWkemSYWnJSLRJZePQdIGjpJCtzkmOHpyTRG1+ZAEjobiHS3tsODoGqhT/7I4HztFSt0Kza9muBe0X2lQWQ+4u1wPvN59JeYjhgUdxVHwlxh6YVQBsAB6Tq20toSQt7mA43whmB0BE85xTPQrZT7p0HTfae18V90zyftpQ0Y817w+B/5kIOslPdMd8BKiSLVEmo11B6gH1EiV5kZEYxGitFy6R0EissQiGZYO3KOBgyIEiHIgjKIRiAxxMHeLGoARhY+I/SBY3MV/lBMI7IodeOUQaiFWKx0EQxyvYxhhaQk2VRLp1LwwgKPSSF5SLHJFPWW/C8E1TvrY+yIc33sNTl01IAJlMTymv7EHWootdlHjpezfIxFyY3yVQACenLWQ6vGaWYoSQ3iLX8usfTAZRfUWGnwkBOC0fa+0yU1ucxAQAs9soJPkJ0STa2JpEXjXGqFNbVG1OyjVj8OQ8Z512txK1A4QEd3nY38rS67fJlx4bKCr08hDC4ZTcMLfGUnE8CFuTYZrAACwANh9JzOlJeP9lUjrEKL72HK0i1TJeKaQS0ZCoAWj0N4x41ZRBHVRBXj6h8YIx0hRCdYBxJEjsY6FYxo68Yd4t46FFqCCvJFUi8ERCSEQxwMbaOVYo6HAw9IyOusk0VHPaJIpElUxtJCQC9PSFRrCQkUJBYS34HjTSqK41sduoOhHoZTUR4aSaq5Rvbpy9JN7G+h6Zw/FjLY8iRv6QPEeJU0uSdbEA5rZdNTfymaHEAqBidLA/K8j0MUhvUdFe+ouL25i14vtnSRtNPcz/aniZq1FqM5I1AXoAdGB6nxkXinFVqeyym+qg9dCN5Yccxxy3NJQLnXKpy352mMardwTtmHhzlcUde/gac64NbX2kNhCNU0EFmgSAAYRhfSEcwLiVSMMZowtEYwZaVSFCEwRnBo1mjJAZxnERl5xaOkKwmIbXwjEnVDeIjfKaSJoeVjgpno1Ls5RN7U1ADEalvhfWGTs/RFtKWvPf9Zwz6uMXVP9vuVUDzhKZkqnR5TfDhFAf3XLl1v/XxgcVTw1FfaMUsNbBdSf4R52kn1ep0ou/L7jqNGe4fwl6hAVSfIGaHC9jn3qMFvyHeP0ltS7UYVKVMowPtBdKaD9odNVy8iNb3md7V9rsXTRWp0kpozZAzHO6sQSO6NB7j9fdhUtSrfU+3HqNTW/Y0icEw9AXLA2+85sB462EouNdqsJTBs5q91lCICabEjYn3T5Cea47iFWt++qu/PU6ek2nY3iFHEUfsOJQG4tTcDXTUa27rLybmND4nJ0lVOfHdK9l473/Asc64j+/9A+G48V8Mp2Zbqy+Nr5vLWVlXGPTXKNv08JC49wurga2W+huUcaB1v+Y0uOXpKfFcWdhqBt/3OhdMpO4/CxHmbb1clxVxTVPea46Soxb2J8I7iGEr0AvtaTpmAILKygnXugnQmwvpyMrizOQNSToAOZPK06ceKvoTlkssMLxQjctbpeX3Dq3tL3dR0HMi3hMg1IqSGBBGhB0IPiOUeBsYZYU+ARy1ybutw57XWzDw/rWVFfTeUtHilWn7tRvIm4+clDixqnvhQ3UaX8xJeymn8iqyRfckFoK8GzxC0ZI1hM0YWgi8beMkCw2fWIYEtFzx0hWw7nWKjb+U6qmU2jVOhgkhUex0j+zqean1A+sMuEp8lG1+vTrIeDe6VP8ADTPP+FNZOw/LxQH/AEzw38cvq/VnQuPzwANSp3IyDTwHj4eEwPbDiQeoEUBVTSw1ux3O3LQes1naPiYw6lhbMwAQeNzc+QBnl2JqksSdbkknqSdZ6PSYt9TIZZdiZwbFZcVRb8aD+Zgp/ObrtzSvhnA0Apir8adUZ/VarHflPMxXCsrH7pVv5SG/Sevcfpe0phP7xa9L+ejUsfVBI9f7mbHP823Hwbwkjx5pZcD43UwrM9LLdlKG4v3WIOnQ3UaysBuAeoBmgPsqfDNbGrialx1C0KhA+HdO38U9DLJJJNXbS/PoRinyuxd8F4qnEKJwmLP7VbtSfYmw3H4xc6feW/jKDh3D8PQxbU+IqfZBHBK57ltPZOmXXWx8NwZQ0qjKQykgqQQRyI1BB6zeMU4phvuriqY15A359cjW+B+fO1/rytfA+fk/H6D/ABqu4vGnoGnh2xq1/YGiwwoJNgQq+zLZDn1UD3unSedYLEPTZHU2dbEHQ2I8DpLDinEMRUApV6lRhTOiOdEKgroORAuJW5Z2RW1Em97DYnEtUcu+rMbnl8uUSLXwroQKiMhIBAZSpIOxseUaTCqrYDBVNxEJ1nOdYzcxjIsqdW4ilpGTSPzybW5VS2Hl4geDLRuaZI1hc0XNAFo5YyQLJtV94itLOnwKq4uABfqSbedgZBxOFNNyjWuLbG41F5NTjJ0mNpa3Z6xwliUbxp0zy/gX6SfgjoP8B+RX6Sp7OPejTvfWgvLfunSC4lxtcNTLEZm7yqt7anUE+AnkqF5JJc2V1UjLduMb7TEFQdKahfibFv0HwmVr7aecPia5Zix1JJJ8zqZHd/Ce5jgoRUTjbbdkWq11PiD+U9lqYjNQSpyR6FQ+KlxnH8pPrPG6nyM9R4IwqYemhOtbDVF+Ip0COfR2+c83/JRtRfgzp6d8mJw/CmqYw4YaEVaiE/wrTZszfyrf0l9xvh9FqdWsjApRT7NQo3JZSDY1Tfe1yedyLyVh3WmlbiJIz1KKJofdre5iF3/ipIfI+cj4XBChgRXqACqVd1Ggs+JUhc1tSVo5TbTWoekSWWUmpeFLzfP282FQSVGa4lxs1aFCiKaItEAXUasbWLHTc84DguPNCvTqAlQrDMQCbodHBUb6cuoEgkTrz0ljjpcezOdyd2b7tNwZcSrVqSotUAtZTfMij77HQnKAQ1gNhzvPPTYjwI+Rl/2f4vldKWIJbDk2yn3VJPdZhzUHkdBe8jdpeGChWIT92xJTnYc0J6i/oRIYbxy9nJ/T7DzqS1Ih8T4lVxD567l2AC3NtgLAaSLOnAE6AEnoASfQToSS4Ju2Bc6zkGsWvTKe+Ct9swK38r7zqcYwepsIgMdUU6RopmBhTEJiRSIkwwkIixl4RIUA2faLtHYCnRPeO7WtkB5AH735TKqfzvrqfMnmZYcUwyKSdSTfUknU6kytpHrtObFCMY+6XyqSlUj1XsnUHscMetMqf/R2WYztdjc9dlX3UJXzYe8flb4S34bjzS4dTce8pqqvm1Vrem/wmLxFbLuT+sXBgrLKb8v0Vksk9khjQZaDNRjsLQJqNO0lQ+sbzY8F4qUw9KoN8NVwxca60q9NqLAddR62mHzTXdgmtVrVahAw601WoW2zBkakB1IZc3l5zk6uKcLfb8rzK4m7o0vHsM6ulBKCVaFaozEtmsrOSzMWU3UjvnxGnhIfaYNVfDYJSA796p0UsMzXtyRFt5ASsrcUx9F6y98rUuUyr7RGLsD7Wm6g3BAOgPPUSbwEHDPUrYgk4o0qlV1PvUqNNc126PUb2fd5KDsTaefDFKEU3Trit7fj5d/I6HJNujO4XBUGoVnqVStZGAp07e+Laknz0tKi87MTvvufM7xs9eKauzkYpM0mDrjE4Vkqe/SC5XJGi7Jcn+U+BEzJhcJiMjhxuPy5iLlx6ltyuAxdMn4mrhyuHVUKsoArtuXObvuoO2mw8p6j2Z4bh6FMtQUg13GUsSWyDRbE62sGa3jPJ+KAZrr7rAGajgfatz9nQIoGHolNSTnsmUNtobDx3kpXptDr4qZ6MTnaxUGmmhZwDrzVb78r8p53227IpRH2ihYUiRdP4CxsCn4L205X6bbmrXVQtNzcU09pV1sCTyJ8WLH4TC9qO0dTEUicuWi1wmxzFDZjptbkPGCEmmFxMdUe04VolMA7m3TS8ext/V51EaBP1iRzGNAmoZMbDU9oKFp7QoxaurVWsivVPRKbHeWlPss+S9XuOSMqAhiq8y9hYHwB5S7xfHq5uqOlNfwLr/m0lRUxLAk5mZyPeLE2HM9BPPnlyPaOx0qKu2Li19ng2p5gxWsw87HXT0mYFO5LNvy8JbDXCaG+Ws1/EW3/AFlWx0Jnbi4o5J8kaswB6+HL4xoQk8h8IRKWtzvHnSUARHS8nV+KsaKUAAqLrYXGZjoXbqYEmEXD5hmNgOp69B1MScYumxot8IXA4+tTFqVeqgP3UqOg9FNpPwDEYfGsxJYpSS97kmrWBa5P4aZ9ZV+z6a/KW9PHuuBen3ShrBSLa5imbNm5WC7byeSKS2XLXqaL33Kunw+q1NqqoxpqQrOB3QSL2v8AEesjkSfT4tVWi1APak7ZiviQAT6ACQRKK+4GMIjQIQwZhYCfQwDtSarl7ikLmINi1r5QeoFjbpLv+zvh/tMS1xey7eZuf9I9ZSYPiDALSaoVolwzADMBcZWfLpc5eV5uf7LqYFWu+wKd0E6gZiLn+X5zlztqLT7/AHKwVtFTxvEF8ZVRqmQEhTroQNRp8fnC43DKcOtNO9atT21vmVw3yUekh9oRQerXDPkqrVNjZirjTQ6d0jX+tZ2GrGlgHqZrscQEUi+hFF81rgaj2og0fC/oNr2aMoW/r4xytpBmcDOwiPU8oqmNMckAUPteHSnpAwtMm0KCa58p9pYkGmVuNdQy3vf9JlMVjGa+pyk7bc9Lia/B0r/ar395LeeQazFZje/OcPT03L5V6F8jdIv+BgHDuDsKgJ8mUAyqxqGm7Id1Jt4jkfS0tOzx/ZVB+JD+f0kztDw0VHJGjaWProfCMsujLT4ZJxtGYQHc/wDUWXWG7L1St2cKD4E6dZ2K7NOjgB1cXBYWKm2hI58pd9RjXcVY5PsVCUebGw5Ae83l4eJj3fNbYAaADYDoImOpOrkVBYnUcxYbW8BtBq8eLT3NN17q4HLHmqcns793Nnt+PLlzedtI0RQI/JMYmGJPdtsTuBtrz3PhANPQeyXY9WpricWrMj39hQXRq+37RmHuUtd+enUBqvtR2Mr0y1WmilDqadPN+z20UMSWG/O/hFbVjJMyECxj845RLCExaU8FSp0PaVFepUaxCk5KSqTYZirBy+xtYLrvNHwuogwOIqPTKI706LGm5za3a4D5hbu2O3x5UvErfZ0JJzMFOpuDlsAoGyix+U0eGwbNwoIFv+1ztZlNhZgtwDce8RrOCUtcbl4+h0yioSpeBlai4fMSlaqu1w9JWLHnYq9vUQ3FOK+1p06NKmVpUc2UbsWc3eo9t2PhtKf75vvciWnC01036GdD91XySW5SmIJpO0WEy+xLKA1TMxHPILAEnprKipRXVcpDht76FeWnzvHjkUlYNJChlEc1O0XLGuzJCAQqQcKsZGN3hE/fnqyf6LTB1hZmHifzm/wXu1T+JfyEwmPFqr/4j+c83pX78/L0OjKtkWHBG7tUfhU+h/5mhxbd8X90qL25WIF/mJneAbuOqH5EGaZqYOTn3D/+TrB1H/RE48Gp4RWCUizZSFBN7jKbDQee0rMPxf7N7cOAxdbm5uSKgBB66ajzBHKZeu2Qb21vb472kn7SxTObPlvlzgPbUEgX5anSc+SD2fYrGt0UHHbu68rjOP8AC23raVC1LaHWWPFcQxZ6jG7uTc/menhKWepgVQSObJyWCNfaWnAEomun2pgKC3ep+JVFxSXqzNlXyJmeSpaERsx1NpeydH0VwfFe1QV2sGcAgaWSmPcprbkB6kmOxddeflPM/wCz/tGQ/wBkZiVKn2bE8wNadulrkeU1D1SVqc2Rwb7CwsR531FvGc8pOPJaKTMv244Ero2IpJlZCfaWHvKN2I6je/MXmBKie416qZrEfs6yaHlmtdb+YJHwE8Y4xhlp16iJfIHOW+lh0+G3kI2OXYWa7k3jtvZUgDf6ZdfmBKp2IBsTr87dZacbwrWpm3cHdv8AiN2tbylRWi9Olo/X1KZ3c2DWTMLxSonun42BOniZDQbxo0lnFPkinRMqYt3fO7FmO5Oug2EnjFtdjZWOVQrMoJUBco87ePTnKdDNLw6j7VTb7tJB8FbvH/NIZkopWikNykrVCzFmNyTcmwH5RkLiAMzBfdzG3iATb5RkrHgzGxzGJaOanHQDf8NUinUV7ghtefIGYjiq2rN4n85tuHqUR1Ygtc7bbCVf2ZXFmRbXNzbXfSzDUTyMORQnJs6pR1Kio7O/vGH4D+k0OJBKJZgCFtr0I1lKmANJ1ZblSDr08D6SS47t9dAfXKTbbwtK5WpSUkSUXQ77BcXLDnff+uUs6GFH2cgb96/S2+5mUbir8pq+zbe2w5vuc4+n5SPVRyRgpSe1oOOrMVxWoScvIX/za/SQAsseKp3zaRaKT1cfwo558sH7KcKMlERCkpQlncMxZoVkqhQxQ3AN7agjl5y5Ha+r+1IJDVCL7aAaAD1MpSsYaIiygnyMpNGibj71auGQOSlNqfLLfKRqfgJC4uRXxbslyGcaW15D9JUezINxLTs3Tz4uip1zPYi5W+hJuRqNouiuBtV8kzjWHd6vcRmAXNZQWsOZNttZnnGs03aHGmjiW+zF6OVVBs2bUXOhIuR3ud+cpDjib5wr3y3JFm7pvZW+7fY9RExQlCKi+wcklKTkiHXW1tQbgHTkT906biw9YK0e8aDLImKFmr7GsGYoRurqdd1cD01A9ZlhC4fENTYMjFWGxEnmx+0g0NGWlk7ieDalVZW6kg9QdjIhE0FfjC4xctcLTrj3agFkf8Lj7hPXa/TaUmKoshs4Knof61i426qXI7+QEQua1tIG8kU1uJUBsuD4arVFUi1gLkkgG/IC+8r/ALWVbI4BAPxFuY9JL4XRqFHZELKNyNLX5Hw2lSwNSpYAksbADU36WnlRSlKV8HpNbsuxSSwFtAGNhsQe8TbzldUYZNxqP0cfSTcWfZ0woPeK2Yj7ptooYc7fnGYBAUGm4BNt9SYkdlqITRnKPDKj/dsOp0+W83HYXAlL02sSQWHqNPlEwtC5yne3dPUc/wDqWOE7jq+2UgHybn5fWJ1HUPJFxoVY63MJ2qwns6tQW0V2ty7rG6/I2+Ep6a6T0/t7wtagFSkQxZDmtqbrry57zzVVtpPR6LJrhXdHNmVMCYsIROC32BP9dZ3URBWiEQzUyNwYKaqMIDNf/Z1gialWvdbU1y2ZSblwb6ggqQF5dZkLy87N8cFBKyEG1TKQRrYrca/A/KAJF7RuWrvcKDoDl220PiSLG8p+sl42tmYt1N/0kSA1giJwEeZyzBFAixQI4CEFg7Qz4hmUKxJA2vyHQeEbaIVmo1jTLbhlK6m4J15eQlWJpOBYXMjG494/6V+sWS2GsusLUWkCqh3UkEqxstrDS687jfyjamIYsHWykjRUGQINVyeBtufGGbC2BDezA0tnf3fe1Gp3yH/uRq1Wl1DnSwUZE0APPU7kfCeJdvg9EG1O6n+EE89L21A6nSFwtIhFPICzeGuh+cqKPGiaoudBcC23hb0EtcPXKEa919uWp3B85ecHBKyLlqLvApmAGx5HoZaYykGoOSLPTViw/wAIv6aAyjwZsR0v/wA2+E0p1AdfeAsRyZeYM4nDexlLaiDwHHU/ZE1LFR3XsDpm0RhbXfT4zzDGUgtR1XUBiAeoBOU+lpva+GLB1onIy3FQBQVdL51a5OltR5ATz7iNw5HMm3T5Tu6D3ZSIZt0guCw+fU+6CR5kfpJtVeUkYPCCmgX+tYyuk+iwqKgmcGS1NxfYgVReQKyfAyxxDADxlfUMnlaY0AKveOAgKgsYoM5iwSoNIK8LUGk6mhi2agQWLlhysbaMgDVWPyxBHLCgDSJxhLRCs1GBAazadk8PmpOb2tUI5fwIf1mPVZ6F2Lq5aDDX94Ty/hSB8BRl6T3oux97NYHW9iL/AJyThqAyBgQdOZ9dPWDSkBSfzH6x+Gpj2Y+P5zzpx5rx/g74y9CiIAqabX0+G00eGrBwEbfcctv+zKIIL38ZoMXhVCU2GhFj8d5TNDU0jnT5LvglUE5XuDexPW+zj9ZfLdQwvYhWPoCQRMsy6K40YFbEeI1B85tMPTDKb8gV+BXac+PG06fDDKVqzLVa9QXamAcy3/ai9FgRazG+um19LzDcRoNnUnnrcbXmp4lSIqeyV3VFFwoawGbUyLV4eo+85v1IP6SvT4pR8DNpjGqaDpYayPWaWtHhi5Dq219x4eHjFXhSFTct6jp5T2OnenEkzm6lqWVyRlcSZEK3mmq8JQm129R9JExHCkU6FvUfSGfIidIzrrpEprLfGYFR1+X0jKWDU9ZCUN6HUlRX2uZY0aYt85YYfg1MndvUfSXGH4BS/F6j6SU8cmWxTijOYqkGHQysdbbz0EcApfi/y/SEbstRbQl/Vf8AbNjxzjtRsk4S3PN4onoH/g1DfPW580/2Tv8AwWh/eVvWn/snSsUmc2tGBEeBLDjvDlo4hqSFioC6sRfvKCb2AHOQAvetyvJvZ0Ot9x+HpZjp1nonZ3ClaXu7m/T7qjb4Skw2ApgrZeX6TX8MHdPn+ghStWxdW5//2Q=="/>
          <p:cNvSpPr>
            <a:spLocks noChangeAspect="1" noChangeArrowheads="1"/>
          </p:cNvSpPr>
          <p:nvPr/>
        </p:nvSpPr>
        <p:spPr bwMode="auto">
          <a:xfrm>
            <a:off x="155575" y="-1766888"/>
            <a:ext cx="2590800" cy="36957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45062" name="Picture 6" descr="http://www.hram-ks.ru/images/Alexandr3.jpg"/>
          <p:cNvPicPr>
            <a:picLocks noChangeAspect="1" noChangeArrowheads="1"/>
          </p:cNvPicPr>
          <p:nvPr/>
        </p:nvPicPr>
        <p:blipFill>
          <a:blip r:embed="rId2" cstate="print"/>
          <a:srcRect/>
          <a:stretch>
            <a:fillRect/>
          </a:stretch>
        </p:blipFill>
        <p:spPr bwMode="auto">
          <a:xfrm>
            <a:off x="251520" y="1484784"/>
            <a:ext cx="2987824" cy="4511616"/>
          </a:xfrm>
          <a:prstGeom prst="rect">
            <a:avLst/>
          </a:prstGeom>
          <a:noFill/>
          <a:ln w="38100">
            <a:solidFill>
              <a:schemeClr val="accent1"/>
            </a:solid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251520" y="142852"/>
            <a:ext cx="8496944" cy="857256"/>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Общая характеристика внешней политики Александра </a:t>
            </a:r>
            <a:r>
              <a:rPr lang="en-US" sz="2400" b="1" dirty="0" smtClean="0"/>
              <a:t>III</a:t>
            </a:r>
            <a:endParaRPr lang="ru-RU" sz="2400" b="1" dirty="0"/>
          </a:p>
        </p:txBody>
      </p:sp>
      <p:sp>
        <p:nvSpPr>
          <p:cNvPr id="18" name="TextBox 17"/>
          <p:cNvSpPr txBox="1"/>
          <p:nvPr/>
        </p:nvSpPr>
        <p:spPr>
          <a:xfrm>
            <a:off x="1071538" y="1285860"/>
            <a:ext cx="7072362" cy="461665"/>
          </a:xfrm>
          <a:prstGeom prst="rect">
            <a:avLst/>
          </a:prstGeom>
          <a:noFill/>
        </p:spPr>
        <p:txBody>
          <a:bodyPr wrap="square" rtlCol="0">
            <a:spAutoFit/>
          </a:bodyPr>
          <a:lstStyle/>
          <a:p>
            <a:endParaRPr lang="ru-RU" sz="2400" b="1" dirty="0">
              <a:solidFill>
                <a:schemeClr val="accent1">
                  <a:lumMod val="50000"/>
                </a:schemeClr>
              </a:solidFill>
              <a:latin typeface="Arial" pitchFamily="34" charset="0"/>
            </a:endParaRPr>
          </a:p>
        </p:txBody>
      </p:sp>
      <p:sp>
        <p:nvSpPr>
          <p:cNvPr id="12" name="TextBox 11"/>
          <p:cNvSpPr txBox="1"/>
          <p:nvPr/>
        </p:nvSpPr>
        <p:spPr>
          <a:xfrm>
            <a:off x="3995936" y="1268760"/>
            <a:ext cx="4752528" cy="5262979"/>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Исключение делалось лишь для </a:t>
            </a:r>
            <a:r>
              <a:rPr lang="ru-RU" sz="2400" b="1" i="1" u="sng" dirty="0" smtClean="0">
                <a:solidFill>
                  <a:srgbClr val="FF0000"/>
                </a:solidFill>
                <a:effectLst>
                  <a:outerShdw blurRad="50800" dist="38100" algn="tr" rotWithShape="0">
                    <a:prstClr val="black">
                      <a:alpha val="40000"/>
                    </a:prstClr>
                  </a:outerShdw>
                </a:effectLst>
                <a:latin typeface="Calibri" pitchFamily="34" charset="0"/>
              </a:rPr>
              <a:t>Черногории</a:t>
            </a:r>
            <a:r>
              <a:rPr lang="ru-RU" sz="2400" b="1" dirty="0" smtClean="0">
                <a:solidFill>
                  <a:srgbClr val="002060"/>
                </a:solidFill>
                <a:latin typeface="Calibri" pitchFamily="34" charset="0"/>
              </a:rPr>
              <a:t>. Настоящими же «союзниками» государства Александр </a:t>
            </a:r>
            <a:r>
              <a:rPr lang="en-US" sz="2400" b="1" dirty="0" smtClean="0">
                <a:solidFill>
                  <a:srgbClr val="002060"/>
                </a:solidFill>
                <a:latin typeface="Calibri" pitchFamily="34" charset="0"/>
              </a:rPr>
              <a:t>III </a:t>
            </a:r>
            <a:r>
              <a:rPr lang="ru-RU" sz="2400" b="1" dirty="0" smtClean="0">
                <a:solidFill>
                  <a:srgbClr val="002060"/>
                </a:solidFill>
                <a:latin typeface="Calibri" pitchFamily="34" charset="0"/>
              </a:rPr>
              <a:t>считал его </a:t>
            </a:r>
            <a:r>
              <a:rPr lang="ru-RU" sz="2400" b="1" u="sng" dirty="0" smtClean="0">
                <a:solidFill>
                  <a:srgbClr val="002060"/>
                </a:solidFill>
                <a:effectLst>
                  <a:outerShdw blurRad="50800" dist="38100" algn="tr" rotWithShape="0">
                    <a:prstClr val="black">
                      <a:alpha val="40000"/>
                    </a:prstClr>
                  </a:outerShdw>
                </a:effectLst>
                <a:latin typeface="Calibri" pitchFamily="34" charset="0"/>
              </a:rPr>
              <a:t>армию и флот</a:t>
            </a:r>
            <a:r>
              <a:rPr lang="ru-RU" sz="2400" b="1" u="sng" dirty="0" smtClean="0">
                <a:solidFill>
                  <a:srgbClr val="002060"/>
                </a:solidFill>
                <a:latin typeface="Calibri" pitchFamily="34" charset="0"/>
              </a:rPr>
              <a:t>.</a:t>
            </a:r>
            <a:r>
              <a:rPr lang="ru-RU" sz="2400" b="1" dirty="0" smtClean="0">
                <a:solidFill>
                  <a:srgbClr val="002060"/>
                </a:solidFill>
                <a:latin typeface="Calibri" pitchFamily="34" charset="0"/>
              </a:rPr>
              <a:t> В то же время, в отличие от наступательной и целенаправленной внешней политики Александра </a:t>
            </a:r>
            <a:r>
              <a:rPr lang="en-US" sz="2400" b="1" dirty="0" smtClean="0">
                <a:solidFill>
                  <a:srgbClr val="002060"/>
                </a:solidFill>
                <a:latin typeface="Calibri" pitchFamily="34" charset="0"/>
              </a:rPr>
              <a:t>II </a:t>
            </a:r>
            <a:r>
              <a:rPr lang="ru-RU" sz="2400" b="1" dirty="0" smtClean="0">
                <a:solidFill>
                  <a:srgbClr val="002060"/>
                </a:solidFill>
                <a:latin typeface="Calibri" pitchFamily="34" charset="0"/>
              </a:rPr>
              <a:t>— Горчакова, политика Александра </a:t>
            </a:r>
            <a:r>
              <a:rPr lang="en-US" sz="2400" b="1" dirty="0" smtClean="0">
                <a:solidFill>
                  <a:srgbClr val="002060"/>
                </a:solidFill>
                <a:latin typeface="Calibri" pitchFamily="34" charset="0"/>
              </a:rPr>
              <a:t>III </a:t>
            </a:r>
            <a:r>
              <a:rPr lang="ru-RU" sz="2400" b="1" dirty="0" smtClean="0">
                <a:solidFill>
                  <a:srgbClr val="002060"/>
                </a:solidFill>
                <a:latin typeface="Calibri" pitchFamily="34" charset="0"/>
              </a:rPr>
              <a:t>была </a:t>
            </a:r>
            <a:r>
              <a:rPr lang="ru-RU" sz="2400" b="1" i="1" u="sng" dirty="0" smtClean="0">
                <a:solidFill>
                  <a:srgbClr val="002060"/>
                </a:solidFill>
                <a:latin typeface="Calibri" pitchFamily="34" charset="0"/>
              </a:rPr>
              <a:t>выжидательной</a:t>
            </a:r>
            <a:r>
              <a:rPr lang="ru-RU" sz="2400" b="1" dirty="0" smtClean="0">
                <a:solidFill>
                  <a:srgbClr val="002060"/>
                </a:solidFill>
                <a:latin typeface="Calibri" pitchFamily="34" charset="0"/>
              </a:rPr>
              <a:t>, ее направления и предпочтения часто менялись, находясь в зависимости от личных симпатий и настроений императора. </a:t>
            </a:r>
            <a:endParaRPr lang="ru-RU" sz="2400" dirty="0">
              <a:solidFill>
                <a:srgbClr val="002060"/>
              </a:solidFill>
              <a:latin typeface="Calibri" pitchFamily="34" charset="0"/>
            </a:endParaRPr>
          </a:p>
        </p:txBody>
      </p:sp>
      <p:pic>
        <p:nvPicPr>
          <p:cNvPr id="46082" name="Picture 2" descr="https://encrypted-tbn1.gstatic.com/images?q=tbn:ANd9GcTbhpCZW_7YfgGrc3Z7JdjTtniyxJGKGVasbfZpFxKyLfMiaPNb"/>
          <p:cNvPicPr>
            <a:picLocks noChangeAspect="1" noChangeArrowheads="1"/>
          </p:cNvPicPr>
          <p:nvPr/>
        </p:nvPicPr>
        <p:blipFill>
          <a:blip r:embed="rId2" cstate="print"/>
          <a:srcRect/>
          <a:stretch>
            <a:fillRect/>
          </a:stretch>
        </p:blipFill>
        <p:spPr bwMode="auto">
          <a:xfrm>
            <a:off x="251520" y="1268760"/>
            <a:ext cx="3456384" cy="5204440"/>
          </a:xfrm>
          <a:prstGeom prst="rect">
            <a:avLst/>
          </a:prstGeom>
          <a:noFill/>
          <a:ln w="38100">
            <a:solidFill>
              <a:schemeClr val="accent1"/>
            </a:solid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AutoShape 2" descr="data:image/jpeg;base64,/9j/4AAQSkZJRgABAQAAAQABAAD/2wCEAAkGBxQTEhUUEhQVFRUXGBcYGBgYFxcUGBcXFBcXFxQUFxcYHCggGBwlHBQUITEhJSksLi4uFx8zODMsNygtLiwBCgoKDg0OGhAQGiwkHSQsLCwsLCwsLCwsLDQsLCwsLCwsLCwsLCwsLCwsLCw0LCwsLCwsLCwsLCwsLCwsLCwsLP/AABEIAQwAvAMBIgACEQEDEQH/xAAcAAABBQEBAQAAAAAAAAAAAAADAQIEBQYABwj/xABAEAACAQIEAwUFBQUIAgMAAAABAgADEQQSITEFQVEGImFxkRMygaHRFEJiscEjM1KS8AdTcqKy0uHxFoJDk8L/xAAaAQADAQEBAQAAAAAAAAAAAAABAgMABAUG/8QALhEAAgIBAwIDBwQDAAAAAAAAAAECEQMSITEEQVGBsRMiMmFx0fCRocHhBRQz/9oADAMBAAIRAxEAPwCHi+O1ANHYeRI+fxMhVOMO3/yO2uxY9d7XkPFuG8j02/rSQnUbC9ufnynE25dy6SRMq8VqFrl2J84N+KVDoXb+ZvrANQWCajry+M1monNxKoSO+2nO5B9bxDxB9e+4NuTN9dZGp0ouWBsNBGxTk3zNfrczkrnmSetyT+caKcUpF1UNR3tCY4sTrczgs4JBqDQ+lWK6jQiJXqZ9yCdd/GDIjQIyb8QOIN6IA5f1yjFqke7ceRI/KEIjTSh1A0jzjXJuXf4MR+UYMW1/eb+ZvrGmnEyeEGpm0hBi3/ib+Y/WcMVU5VHH/sw/WNyCKF6fWbWwqI/7W/8AG1+pYmMbiFT+9qfzsP1jloGM+zg32mUzUIOI1OVSp/O9/W8Wnj3B/eMb9WO/rFWiMtgBeJ9mGmljNrNpJlHjNa/72pY/jb6ySeO1/wC/qf8A2N9ZULTI20neyMNvswV8iQW+MaT0nP4QYMcmPAnMYhFowtyijIJ7SPQQF7wiNFY6DjeFtBXhaZ6yQ4lpxSOtFAmswF1gwkklI3JrNZgWWPUx5SNAms1DHWMCyQBGMJrMCemLQd4dz0gCvWZMND7RFNzYWjC8Zm1mMGuBEBgnqR1J4aBY4xVMRzecHjIA6oRBZolWNUy7OYV2jRFYRBFY6HAQ6J6QMkUZNlEEKx9OPUW8YxVvJlAqiPWnzMVEhUS0SwDAsYy+Em08OW90Xj2wLdL+VzBYLK5hB2kqtTy6HTz0/ODy85rGARpMMywVRYTAisDUEPacYUwkUrBkw9QQJEohWNiqJzRAYyEY8GOF4yPQwmGNz0jbRbmI5sbSzIIcgnDeDzxuYxGMiWFhKDWkemSYWnJSLRJZePQdIGjpJCtzkmOHpyTRG1+ZAEjobiHS3tsODoGqhT/7I4HztFSt0Kza9muBe0X2lQWQ+4u1wPvN59JeYjhgUdxVHwlxh6YVQBsAB6Tq20toSQt7mA43whmB0BE85xTPQrZT7p0HTfae18V90zyftpQ0Y817w+B/5kIOslPdMd8BKiSLVEmo11B6gH1EiV5kZEYxGitFy6R0EissQiGZYO3KOBgyIEiHIgjKIRiAxxMHeLGoARhY+I/SBY3MV/lBMI7IodeOUQaiFWKx0EQxyvYxhhaQk2VRLp1LwwgKPSSF5SLHJFPWW/C8E1TvrY+yIc33sNTl01IAJlMTymv7EHWootdlHjpezfIxFyY3yVQACenLWQ6vGaWYoSQ3iLX8usfTAZRfUWGnwkBOC0fa+0yU1ucxAQAs9soJPkJ0STa2JpEXjXGqFNbVG1OyjVj8OQ8Z512txK1A4QEd3nY38rS67fJlx4bKCr08hDC4ZTcMLfGUnE8CFuTYZrAACwANh9JzOlJeP9lUjrEKL72HK0i1TJeKaQS0ZCoAWj0N4x41ZRBHVRBXj6h8YIx0hRCdYBxJEjsY6FYxo68Yd4t46FFqCCvJFUi8ERCSEQxwMbaOVYo6HAw9IyOusk0VHPaJIpElUxtJCQC9PSFRrCQkUJBYS34HjTSqK41sduoOhHoZTUR4aSaq5Rvbpy9JN7G+h6Zw/FjLY8iRv6QPEeJU0uSdbEA5rZdNTfymaHEAqBidLA/K8j0MUhvUdFe+ouL25i14vtnSRtNPcz/aniZq1FqM5I1AXoAdGB6nxkXinFVqeyym+qg9dCN5Yccxxy3NJQLnXKpy352mMardwTtmHhzlcUde/gac64NbX2kNhCNU0EFmgSAAYRhfSEcwLiVSMMZowtEYwZaVSFCEwRnBo1mjJAZxnERl5xaOkKwmIbXwjEnVDeIjfKaSJoeVjgpno1Ls5RN7U1ADEalvhfWGTs/RFtKWvPf9Zwz6uMXVP9vuVUDzhKZkqnR5TfDhFAf3XLl1v/XxgcVTw1FfaMUsNbBdSf4R52kn1ep0ou/L7jqNGe4fwl6hAVSfIGaHC9jn3qMFvyHeP0ltS7UYVKVMowPtBdKaD9odNVy8iNb3md7V9rsXTRWp0kpozZAzHO6sQSO6NB7j9fdhUtSrfU+3HqNTW/Y0icEw9AXLA2+85sB462EouNdqsJTBs5q91lCICabEjYn3T5Cea47iFWt++qu/PU6ek2nY3iFHEUfsOJQG4tTcDXTUa27rLybmND4nJ0lVOfHdK9l473/Asc64j+/9A+G48V8Mp2Zbqy+Nr5vLWVlXGPTXKNv08JC49wurga2W+huUcaB1v+Y0uOXpKfFcWdhqBt/3OhdMpO4/CxHmbb1clxVxTVPea46Soxb2J8I7iGEr0AvtaTpmAILKygnXugnQmwvpyMrizOQNSToAOZPK06ceKvoTlkssMLxQjctbpeX3Dq3tL3dR0HMi3hMg1IqSGBBGhB0IPiOUeBsYZYU+ARy1ybutw57XWzDw/rWVFfTeUtHilWn7tRvIm4+clDixqnvhQ3UaX8xJeymn8iqyRfckFoK8GzxC0ZI1hM0YWgi8beMkCw2fWIYEtFzx0hWw7nWKjb+U6qmU2jVOhgkhUex0j+zqean1A+sMuEp8lG1+vTrIeDe6VP8ADTPP+FNZOw/LxQH/AEzw38cvq/VnQuPzwANSp3IyDTwHj4eEwPbDiQeoEUBVTSw1ux3O3LQes1naPiYw6lhbMwAQeNzc+QBnl2JqksSdbkknqSdZ6PSYt9TIZZdiZwbFZcVRb8aD+Zgp/ObrtzSvhnA0Apir8adUZ/VarHflPMxXCsrH7pVv5SG/Sevcfpe0phP7xa9L+ejUsfVBI9f7mbHP823Hwbwkjx5pZcD43UwrM9LLdlKG4v3WIOnQ3UaysBuAeoBmgPsqfDNbGrialx1C0KhA+HdO38U9DLJJJNXbS/PoRinyuxd8F4qnEKJwmLP7VbtSfYmw3H4xc6feW/jKDh3D8PQxbU+IqfZBHBK57ltPZOmXXWx8NwZQ0qjKQykgqQQRyI1BB6zeMU4phvuriqY15A359cjW+B+fO1/rytfA+fk/H6D/ABqu4vGnoGnh2xq1/YGiwwoJNgQq+zLZDn1UD3unSedYLEPTZHU2dbEHQ2I8DpLDinEMRUApV6lRhTOiOdEKgroORAuJW5Z2RW1Em97DYnEtUcu+rMbnl8uUSLXwroQKiMhIBAZSpIOxseUaTCqrYDBVNxEJ1nOdYzcxjIsqdW4ilpGTSPzybW5VS2Hl4geDLRuaZI1hc0XNAFo5YyQLJtV94itLOnwKq4uABfqSbedgZBxOFNNyjWuLbG41F5NTjJ0mNpa3Z6xwliUbxp0zy/gX6SfgjoP8B+RX6Sp7OPejTvfWgvLfunSC4lxtcNTLEZm7yqt7anUE+AnkqF5JJc2V1UjLduMb7TEFQdKahfibFv0HwmVr7aecPia5Zix1JJJ8zqZHd/Ce5jgoRUTjbbdkWq11PiD+U9lqYjNQSpyR6FQ+KlxnH8pPrPG6nyM9R4IwqYemhOtbDVF+Ip0COfR2+c83/JRtRfgzp6d8mJw/CmqYw4YaEVaiE/wrTZszfyrf0l9xvh9FqdWsjApRT7NQo3JZSDY1Tfe1yedyLyVh3WmlbiJIz1KKJofdre5iF3/ipIfI+cj4XBChgRXqACqVd1Ggs+JUhc1tSVo5TbTWoekSWWUmpeFLzfP282FQSVGa4lxs1aFCiKaItEAXUasbWLHTc84DguPNCvTqAlQrDMQCbodHBUb6cuoEgkTrz0ljjpcezOdyd2b7tNwZcSrVqSotUAtZTfMij77HQnKAQ1gNhzvPPTYjwI+Rl/2f4vldKWIJbDk2yn3VJPdZhzUHkdBe8jdpeGChWIT92xJTnYc0J6i/oRIYbxy9nJ/T7DzqS1Ih8T4lVxD567l2AC3NtgLAaSLOnAE6AEnoASfQToSS4Ju2Bc6zkGsWvTKe+Ct9swK38r7zqcYwepsIgMdUU6RopmBhTEJiRSIkwwkIixl4RIUA2faLtHYCnRPeO7WtkB5AH735TKqfzvrqfMnmZYcUwyKSdSTfUknU6kytpHrtObFCMY+6XyqSlUj1XsnUHscMetMqf/R2WYztdjc9dlX3UJXzYe8flb4S34bjzS4dTce8pqqvm1Vrem/wmLxFbLuT+sXBgrLKb8v0Vksk9khjQZaDNRjsLQJqNO0lQ+sbzY8F4qUw9KoN8NVwxca60q9NqLAddR62mHzTXdgmtVrVahAw601WoW2zBkakB1IZc3l5zk6uKcLfb8rzK4m7o0vHsM6ulBKCVaFaozEtmsrOSzMWU3UjvnxGnhIfaYNVfDYJSA796p0UsMzXtyRFt5ASsrcUx9F6y98rUuUyr7RGLsD7Wm6g3BAOgPPUSbwEHDPUrYgk4o0qlV1PvUqNNc126PUb2fd5KDsTaefDFKEU3Trit7fj5d/I6HJNujO4XBUGoVnqVStZGAp07e+Laknz0tKi87MTvvufM7xs9eKauzkYpM0mDrjE4Vkqe/SC5XJGi7Jcn+U+BEzJhcJiMjhxuPy5iLlx6ltyuAxdMn4mrhyuHVUKsoArtuXObvuoO2mw8p6j2Z4bh6FMtQUg13GUsSWyDRbE62sGa3jPJ+KAZrr7rAGajgfatz9nQIoGHolNSTnsmUNtobDx3kpXptDr4qZ6MTnaxUGmmhZwDrzVb78r8p53227IpRH2ihYUiRdP4CxsCn4L205X6bbmrXVQtNzcU09pV1sCTyJ8WLH4TC9qO0dTEUicuWi1wmxzFDZjptbkPGCEmmFxMdUe04VolMA7m3TS8ext/V51EaBP1iRzGNAmoZMbDU9oKFp7QoxaurVWsivVPRKbHeWlPss+S9XuOSMqAhiq8y9hYHwB5S7xfHq5uqOlNfwLr/m0lRUxLAk5mZyPeLE2HM9BPPnlyPaOx0qKu2Li19ng2p5gxWsw87HXT0mYFO5LNvy8JbDXCaG+Ws1/EW3/AFlWx0Jnbi4o5J8kaswB6+HL4xoQk8h8IRKWtzvHnSUARHS8nV+KsaKUAAqLrYXGZjoXbqYEmEXD5hmNgOp69B1MScYumxot8IXA4+tTFqVeqgP3UqOg9FNpPwDEYfGsxJYpSS97kmrWBa5P4aZ9ZV+z6a/KW9PHuuBen3ShrBSLa5imbNm5WC7byeSKS2XLXqaL33Kunw+q1NqqoxpqQrOB3QSL2v8AEesjkSfT4tVWi1APak7ZiviQAT6ACQRKK+4GMIjQIQwZhYCfQwDtSarl7ikLmINi1r5QeoFjbpLv+zvh/tMS1xey7eZuf9I9ZSYPiDALSaoVolwzADMBcZWfLpc5eV5uf7LqYFWu+wKd0E6gZiLn+X5zlztqLT7/AHKwVtFTxvEF8ZVRqmQEhTroQNRp8fnC43DKcOtNO9atT21vmVw3yUekh9oRQerXDPkqrVNjZirjTQ6d0jX+tZ2GrGlgHqZrscQEUi+hFF81rgaj2og0fC/oNr2aMoW/r4xytpBmcDOwiPU8oqmNMckAUPteHSnpAwtMm0KCa58p9pYkGmVuNdQy3vf9JlMVjGa+pyk7bc9Lia/B0r/ar395LeeQazFZje/OcPT03L5V6F8jdIv+BgHDuDsKgJ8mUAyqxqGm7Id1Jt4jkfS0tOzx/ZVB+JD+f0kztDw0VHJGjaWProfCMsujLT4ZJxtGYQHc/wDUWXWG7L1St2cKD4E6dZ2K7NOjgB1cXBYWKm2hI58pd9RjXcVY5PsVCUebGw5Ae83l4eJj3fNbYAaADYDoImOpOrkVBYnUcxYbW8BtBq8eLT3NN17q4HLHmqcns793Nnt+PLlzedtI0RQI/JMYmGJPdtsTuBtrz3PhANPQeyXY9WpricWrMj39hQXRq+37RmHuUtd+enUBqvtR2Mr0y1WmilDqadPN+z20UMSWG/O/hFbVjJMyECxj845RLCExaU8FSp0PaVFepUaxCk5KSqTYZirBy+xtYLrvNHwuogwOIqPTKI706LGm5za3a4D5hbu2O3x5UvErfZ0JJzMFOpuDlsAoGyix+U0eGwbNwoIFv+1ztZlNhZgtwDce8RrOCUtcbl4+h0yioSpeBlai4fMSlaqu1w9JWLHnYq9vUQ3FOK+1p06NKmVpUc2UbsWc3eo9t2PhtKf75vvciWnC01036GdD91XySW5SmIJpO0WEy+xLKA1TMxHPILAEnprKipRXVcpDht76FeWnzvHjkUlYNJChlEc1O0XLGuzJCAQqQcKsZGN3hE/fnqyf6LTB1hZmHifzm/wXu1T+JfyEwmPFqr/4j+c83pX78/L0OjKtkWHBG7tUfhU+h/5mhxbd8X90qL25WIF/mJneAbuOqH5EGaZqYOTn3D/+TrB1H/RE48Gp4RWCUizZSFBN7jKbDQee0rMPxf7N7cOAxdbm5uSKgBB66ajzBHKZeu2Qb21vb472kn7SxTObPlvlzgPbUEgX5anSc+SD2fYrGt0UHHbu68rjOP8AC23raVC1LaHWWPFcQxZ6jG7uTc/menhKWepgVQSObJyWCNfaWnAEomun2pgKC3ep+JVFxSXqzNlXyJmeSpaERsx1NpeydH0VwfFe1QV2sGcAgaWSmPcprbkB6kmOxddeflPM/wCz/tGQ/wBkZiVKn2bE8wNadulrkeU1D1SVqc2Rwb7CwsR531FvGc8pOPJaKTMv244Ero2IpJlZCfaWHvKN2I6je/MXmBKie416qZrEfs6yaHlmtdb+YJHwE8Y4xhlp16iJfIHOW+lh0+G3kI2OXYWa7k3jtvZUgDf6ZdfmBKp2IBsTr87dZacbwrWpm3cHdv8AiN2tbylRWi9Olo/X1KZ3c2DWTMLxSonun42BOniZDQbxo0lnFPkinRMqYt3fO7FmO5Oug2EnjFtdjZWOVQrMoJUBco87ePTnKdDNLw6j7VTb7tJB8FbvH/NIZkopWikNykrVCzFmNyTcmwH5RkLiAMzBfdzG3iATb5RkrHgzGxzGJaOanHQDf8NUinUV7ghtefIGYjiq2rN4n85tuHqUR1Ygtc7bbCVf2ZXFmRbXNzbXfSzDUTyMORQnJs6pR1Kio7O/vGH4D+k0OJBKJZgCFtr0I1lKmANJ1ZblSDr08D6SS47t9dAfXKTbbwtK5WpSUkSUXQ77BcXLDnff+uUs6GFH2cgb96/S2+5mUbir8pq+zbe2w5vuc4+n5SPVRyRgpSe1oOOrMVxWoScvIX/za/SQAsseKp3zaRaKT1cfwo558sH7KcKMlERCkpQlncMxZoVkqhQxQ3AN7agjl5y5Ha+r+1IJDVCL7aAaAD1MpSsYaIiygnyMpNGibj71auGQOSlNqfLLfKRqfgJC4uRXxbslyGcaW15D9JUezINxLTs3Tz4uip1zPYi5W+hJuRqNouiuBtV8kzjWHd6vcRmAXNZQWsOZNttZnnGs03aHGmjiW+zF6OVVBs2bUXOhIuR3ud+cpDjib5wr3y3JFm7pvZW+7fY9RExQlCKi+wcklKTkiHXW1tQbgHTkT906biw9YK0e8aDLImKFmr7GsGYoRurqdd1cD01A9ZlhC4fENTYMjFWGxEnmx+0g0NGWlk7ieDalVZW6kg9QdjIhE0FfjC4xctcLTrj3agFkf8Lj7hPXa/TaUmKoshs4Knof61i426qXI7+QEQua1tIG8kU1uJUBsuD4arVFUi1gLkkgG/IC+8r/ALWVbI4BAPxFuY9JL4XRqFHZELKNyNLX5Hw2lSwNSpYAksbADU36WnlRSlKV8HpNbsuxSSwFtAGNhsQe8TbzldUYZNxqP0cfSTcWfZ0woPeK2Yj7ptooYc7fnGYBAUGm4BNt9SYkdlqITRnKPDKj/dsOp0+W83HYXAlL02sSQWHqNPlEwtC5yne3dPUc/wDqWOE7jq+2UgHybn5fWJ1HUPJFxoVY63MJ2qwns6tQW0V2ty7rG6/I2+Ep6a6T0/t7wtagFSkQxZDmtqbrry57zzVVtpPR6LJrhXdHNmVMCYsIROC32BP9dZ3URBWiEQzUyNwYKaqMIDNf/Z1gialWvdbU1y2ZSblwb6ggqQF5dZkLy87N8cFBKyEG1TKQRrYrca/A/KAJF7RuWrvcKDoDl220PiSLG8p+sl42tmYt1N/0kSA1giJwEeZyzBFAixQI4CEFg7Qz4hmUKxJA2vyHQeEbaIVmo1jTLbhlK6m4J15eQlWJpOBYXMjG494/6V+sWS2GsusLUWkCqh3UkEqxstrDS687jfyjamIYsHWykjRUGQINVyeBtufGGbC2BDezA0tnf3fe1Gp3yH/uRq1Wl1DnSwUZE0APPU7kfCeJdvg9EG1O6n+EE89L21A6nSFwtIhFPICzeGuh+cqKPGiaoudBcC23hb0EtcPXKEa919uWp3B85ecHBKyLlqLvApmAGx5HoZaYykGoOSLPTViw/wAIv6aAyjwZsR0v/wA2+E0p1AdfeAsRyZeYM4nDexlLaiDwHHU/ZE1LFR3XsDpm0RhbXfT4zzDGUgtR1XUBiAeoBOU+lpva+GLB1onIy3FQBQVdL51a5OltR5ATz7iNw5HMm3T5Tu6D3ZSIZt0guCw+fU+6CR5kfpJtVeUkYPCCmgX+tYyuk+iwqKgmcGS1NxfYgVReQKyfAyxxDADxlfUMnlaY0AKveOAgKgsYoM5iwSoNIK8LUGk6mhi2agQWLlhysbaMgDVWPyxBHLCgDSJxhLRCs1GBAazadk8PmpOb2tUI5fwIf1mPVZ6F2Lq5aDDX94Ty/hSB8BRl6T3oux97NYHW9iL/AJyThqAyBgQdOZ9dPWDSkBSfzH6x+Gpj2Y+P5zzpx5rx/g74y9CiIAqabX0+G00eGrBwEbfcctv+zKIIL38ZoMXhVCU2GhFj8d5TNDU0jnT5LvglUE5XuDexPW+zj9ZfLdQwvYhWPoCQRMsy6K40YFbEeI1B85tMPTDKb8gV+BXac+PG06fDDKVqzLVa9QXamAcy3/ai9FgRazG+um19LzDcRoNnUnnrcbXmp4lSIqeyV3VFFwoawGbUyLV4eo+85v1IP6SvT4pR8DNpjGqaDpYayPWaWtHhi5Dq219x4eHjFXhSFTct6jp5T2OnenEkzm6lqWVyRlcSZEK3mmq8JQm129R9JExHCkU6FvUfSGfIidIzrrpEprLfGYFR1+X0jKWDU9ZCUN6HUlRX2uZY0aYt85YYfg1MndvUfSXGH4BS/F6j6SU8cmWxTijOYqkGHQysdbbz0EcApfi/y/SEbstRbQl/Vf8AbNjxzjtRsk4S3PN4onoH/g1DfPW580/2Tv8AwWh/eVvWn/snSsUmc2tGBEeBLDjvDlo4hqSFioC6sRfvKCb2AHOQAvetyvJvZ0Ot9x+HpZjp1nonZ3ClaXu7m/T7qjb4Skw2ApgrZeX6TX8MHdPn+ghStWxdW5//2Q=="/>
          <p:cNvSpPr>
            <a:spLocks noChangeAspect="1" noChangeArrowheads="1"/>
          </p:cNvSpPr>
          <p:nvPr/>
        </p:nvSpPr>
        <p:spPr bwMode="auto">
          <a:xfrm>
            <a:off x="155575" y="-1766888"/>
            <a:ext cx="2590800" cy="36957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5060" name="AutoShape 4" descr="data:image/jpeg;base64,/9j/4AAQSkZJRgABAQAAAQABAAD/2wCEAAkGBxQTEhUUEhQVFRUXGBcYGBgYFxcUGBcXFBcXFxQUFxcYHCggGBwlHBQUITEhJSksLi4uFx8zODMsNygtLiwBCgoKDg0OGhAQGiwkHSQsLCwsLCwsLCwsLDQsLCwsLCwsLCwsLCwsLCwsLCw0LCwsLCwsLCwsLCwsLCwsLCwsLP/AABEIAQwAvAMBIgACEQEDEQH/xAAcAAABBQEBAQAAAAAAAAAAAAADAQIEBQYABwj/xABAEAACAQIEAwUFBQUIAgMAAAABAgADEQQSITEFQVEGImFxkRMygaHRFEJiscEjM1KS8AdTcqKy0uHxFoJDk8L/xAAaAQADAQEBAQAAAAAAAAAAAAABAgMABAUG/8QALhEAAgIBAwIDBwQDAAAAAAAAAAECEQMSITEEQVGBsRMiMmFx0fCRocHhBRQz/9oADAMBAAIRAxEAPwCHi+O1ANHYeRI+fxMhVOMO3/yO2uxY9d7XkPFuG8j02/rSQnUbC9ufnynE25dy6SRMq8VqFrl2J84N+KVDoXb+ZvrANQWCajry+M1monNxKoSO+2nO5B9bxDxB9e+4NuTN9dZGp0ouWBsNBGxTk3zNfrczkrnmSetyT+caKcUpF1UNR3tCY4sTrczgs4JBqDQ+lWK6jQiJXqZ9yCdd/GDIjQIyb8QOIN6IA5f1yjFqke7ceRI/KEIjTSh1A0jzjXJuXf4MR+UYMW1/eb+ZvrGmnEyeEGpm0hBi3/ib+Y/WcMVU5VHH/sw/WNyCKF6fWbWwqI/7W/8AG1+pYmMbiFT+9qfzsP1jloGM+zg32mUzUIOI1OVSp/O9/W8Wnj3B/eMb9WO/rFWiMtgBeJ9mGmljNrNpJlHjNa/72pY/jb6ySeO1/wC/qf8A2N9ZULTI20neyMNvswV8iQW+MaT0nP4QYMcmPAnMYhFowtyijIJ7SPQQF7wiNFY6DjeFtBXhaZ6yQ4lpxSOtFAmswF1gwkklI3JrNZgWWPUx5SNAms1DHWMCyQBGMJrMCemLQd4dz0gCvWZMND7RFNzYWjC8Zm1mMGuBEBgnqR1J4aBY4xVMRzecHjIA6oRBZolWNUy7OYV2jRFYRBFY6HAQ6J6QMkUZNlEEKx9OPUW8YxVvJlAqiPWnzMVEhUS0SwDAsYy+Em08OW90Xj2wLdL+VzBYLK5hB2kqtTy6HTz0/ODy85rGARpMMywVRYTAisDUEPacYUwkUrBkw9QQJEohWNiqJzRAYyEY8GOF4yPQwmGNz0jbRbmI5sbSzIIcgnDeDzxuYxGMiWFhKDWkemSYWnJSLRJZePQdIGjpJCtzkmOHpyTRG1+ZAEjobiHS3tsODoGqhT/7I4HztFSt0Kza9muBe0X2lQWQ+4u1wPvN59JeYjhgUdxVHwlxh6YVQBsAB6Tq20toSQt7mA43whmB0BE85xTPQrZT7p0HTfae18V90zyftpQ0Y817w+B/5kIOslPdMd8BKiSLVEmo11B6gH1EiV5kZEYxGitFy6R0EissQiGZYO3KOBgyIEiHIgjKIRiAxxMHeLGoARhY+I/SBY3MV/lBMI7IodeOUQaiFWKx0EQxyvYxhhaQk2VRLp1LwwgKPSSF5SLHJFPWW/C8E1TvrY+yIc33sNTl01IAJlMTymv7EHWootdlHjpezfIxFyY3yVQACenLWQ6vGaWYoSQ3iLX8usfTAZRfUWGnwkBOC0fa+0yU1ucxAQAs9soJPkJ0STa2JpEXjXGqFNbVG1OyjVj8OQ8Z512txK1A4QEd3nY38rS67fJlx4bKCr08hDC4ZTcMLfGUnE8CFuTYZrAACwANh9JzOlJeP9lUjrEKL72HK0i1TJeKaQS0ZCoAWj0N4x41ZRBHVRBXj6h8YIx0hRCdYBxJEjsY6FYxo68Yd4t46FFqCCvJFUi8ERCSEQxwMbaOVYo6HAw9IyOusk0VHPaJIpElUxtJCQC9PSFRrCQkUJBYS34HjTSqK41sduoOhHoZTUR4aSaq5Rvbpy9JN7G+h6Zw/FjLY8iRv6QPEeJU0uSdbEA5rZdNTfymaHEAqBidLA/K8j0MUhvUdFe+ouL25i14vtnSRtNPcz/aniZq1FqM5I1AXoAdGB6nxkXinFVqeyym+qg9dCN5Yccxxy3NJQLnXKpy352mMardwTtmHhzlcUde/gac64NbX2kNhCNU0EFmgSAAYRhfSEcwLiVSMMZowtEYwZaVSFCEwRnBo1mjJAZxnERl5xaOkKwmIbXwjEnVDeIjfKaSJoeVjgpno1Ls5RN7U1ADEalvhfWGTs/RFtKWvPf9Zwz6uMXVP9vuVUDzhKZkqnR5TfDhFAf3XLl1v/XxgcVTw1FfaMUsNbBdSf4R52kn1ep0ou/L7jqNGe4fwl6hAVSfIGaHC9jn3qMFvyHeP0ltS7UYVKVMowPtBdKaD9odNVy8iNb3md7V9rsXTRWp0kpozZAzHO6sQSO6NB7j9fdhUtSrfU+3HqNTW/Y0icEw9AXLA2+85sB462EouNdqsJTBs5q91lCICabEjYn3T5Cea47iFWt++qu/PU6ek2nY3iFHEUfsOJQG4tTcDXTUa27rLybmND4nJ0lVOfHdK9l473/Asc64j+/9A+G48V8Mp2Zbqy+Nr5vLWVlXGPTXKNv08JC49wurga2W+huUcaB1v+Y0uOXpKfFcWdhqBt/3OhdMpO4/CxHmbb1clxVxTVPea46Soxb2J8I7iGEr0AvtaTpmAILKygnXugnQmwvpyMrizOQNSToAOZPK06ceKvoTlkssMLxQjctbpeX3Dq3tL3dR0HMi3hMg1IqSGBBGhB0IPiOUeBsYZYU+ARy1ybutw57XWzDw/rWVFfTeUtHilWn7tRvIm4+clDixqnvhQ3UaX8xJeymn8iqyRfckFoK8GzxC0ZI1hM0YWgi8beMkCw2fWIYEtFzx0hWw7nWKjb+U6qmU2jVOhgkhUex0j+zqean1A+sMuEp8lG1+vTrIeDe6VP8ADTPP+FNZOw/LxQH/AEzw38cvq/VnQuPzwANSp3IyDTwHj4eEwPbDiQeoEUBVTSw1ux3O3LQes1naPiYw6lhbMwAQeNzc+QBnl2JqksSdbkknqSdZ6PSYt9TIZZdiZwbFZcVRb8aD+Zgp/ObrtzSvhnA0Apir8adUZ/VarHflPMxXCsrH7pVv5SG/Sevcfpe0phP7xa9L+ejUsfVBI9f7mbHP823Hwbwkjx5pZcD43UwrM9LLdlKG4v3WIOnQ3UaysBuAeoBmgPsqfDNbGrialx1C0KhA+HdO38U9DLJJJNXbS/PoRinyuxd8F4qnEKJwmLP7VbtSfYmw3H4xc6feW/jKDh3D8PQxbU+IqfZBHBK57ltPZOmXXWx8NwZQ0qjKQykgqQQRyI1BB6zeMU4phvuriqY15A359cjW+B+fO1/rytfA+fk/H6D/ABqu4vGnoGnh2xq1/YGiwwoJNgQq+zLZDn1UD3unSedYLEPTZHU2dbEHQ2I8DpLDinEMRUApV6lRhTOiOdEKgroORAuJW5Z2RW1Em97DYnEtUcu+rMbnl8uUSLXwroQKiMhIBAZSpIOxseUaTCqrYDBVNxEJ1nOdYzcxjIsqdW4ilpGTSPzybW5VS2Hl4geDLRuaZI1hc0XNAFo5YyQLJtV94itLOnwKq4uABfqSbedgZBxOFNNyjWuLbG41F5NTjJ0mNpa3Z6xwliUbxp0zy/gX6SfgjoP8B+RX6Sp7OPejTvfWgvLfunSC4lxtcNTLEZm7yqt7anUE+AnkqF5JJc2V1UjLduMb7TEFQdKahfibFv0HwmVr7aecPia5Zix1JJJ8zqZHd/Ce5jgoRUTjbbdkWq11PiD+U9lqYjNQSpyR6FQ+KlxnH8pPrPG6nyM9R4IwqYemhOtbDVF+Ip0COfR2+c83/JRtRfgzp6d8mJw/CmqYw4YaEVaiE/wrTZszfyrf0l9xvh9FqdWsjApRT7NQo3JZSDY1Tfe1yedyLyVh3WmlbiJIz1KKJofdre5iF3/ipIfI+cj4XBChgRXqACqVd1Ggs+JUhc1tSVo5TbTWoekSWWUmpeFLzfP282FQSVGa4lxs1aFCiKaItEAXUasbWLHTc84DguPNCvTqAlQrDMQCbodHBUb6cuoEgkTrz0ljjpcezOdyd2b7tNwZcSrVqSotUAtZTfMij77HQnKAQ1gNhzvPPTYjwI+Rl/2f4vldKWIJbDk2yn3VJPdZhzUHkdBe8jdpeGChWIT92xJTnYc0J6i/oRIYbxy9nJ/T7DzqS1Ih8T4lVxD567l2AC3NtgLAaSLOnAE6AEnoASfQToSS4Ju2Bc6zkGsWvTKe+Ct9swK38r7zqcYwepsIgMdUU6RopmBhTEJiRSIkwwkIixl4RIUA2faLtHYCnRPeO7WtkB5AH735TKqfzvrqfMnmZYcUwyKSdSTfUknU6kytpHrtObFCMY+6XyqSlUj1XsnUHscMetMqf/R2WYztdjc9dlX3UJXzYe8flb4S34bjzS4dTce8pqqvm1Vrem/wmLxFbLuT+sXBgrLKb8v0Vksk9khjQZaDNRjsLQJqNO0lQ+sbzY8F4qUw9KoN8NVwxca60q9NqLAddR62mHzTXdgmtVrVahAw601WoW2zBkakB1IZc3l5zk6uKcLfb8rzK4m7o0vHsM6ulBKCVaFaozEtmsrOSzMWU3UjvnxGnhIfaYNVfDYJSA796p0UsMzXtyRFt5ASsrcUx9F6y98rUuUyr7RGLsD7Wm6g3BAOgPPUSbwEHDPUrYgk4o0qlV1PvUqNNc126PUb2fd5KDsTaefDFKEU3Trit7fj5d/I6HJNujO4XBUGoVnqVStZGAp07e+Laknz0tKi87MTvvufM7xs9eKauzkYpM0mDrjE4Vkqe/SC5XJGi7Jcn+U+BEzJhcJiMjhxuPy5iLlx6ltyuAxdMn4mrhyuHVUKsoArtuXObvuoO2mw8p6j2Z4bh6FMtQUg13GUsSWyDRbE62sGa3jPJ+KAZrr7rAGajgfatz9nQIoGHolNSTnsmUNtobDx3kpXptDr4qZ6MTnaxUGmmhZwDrzVb78r8p53227IpRH2ihYUiRdP4CxsCn4L205X6bbmrXVQtNzcU09pV1sCTyJ8WLH4TC9qO0dTEUicuWi1wmxzFDZjptbkPGCEmmFxMdUe04VolMA7m3TS8ext/V51EaBP1iRzGNAmoZMbDU9oKFp7QoxaurVWsivVPRKbHeWlPss+S9XuOSMqAhiq8y9hYHwB5S7xfHq5uqOlNfwLr/m0lRUxLAk5mZyPeLE2HM9BPPnlyPaOx0qKu2Li19ng2p5gxWsw87HXT0mYFO5LNvy8JbDXCaG+Ws1/EW3/AFlWx0Jnbi4o5J8kaswB6+HL4xoQk8h8IRKWtzvHnSUARHS8nV+KsaKUAAqLrYXGZjoXbqYEmEXD5hmNgOp69B1MScYumxot8IXA4+tTFqVeqgP3UqOg9FNpPwDEYfGsxJYpSS97kmrWBa5P4aZ9ZV+z6a/KW9PHuuBen3ShrBSLa5imbNm5WC7byeSKS2XLXqaL33Kunw+q1NqqoxpqQrOB3QSL2v8AEesjkSfT4tVWi1APak7ZiviQAT6ACQRKK+4GMIjQIQwZhYCfQwDtSarl7ikLmINi1r5QeoFjbpLv+zvh/tMS1xey7eZuf9I9ZSYPiDALSaoVolwzADMBcZWfLpc5eV5uf7LqYFWu+wKd0E6gZiLn+X5zlztqLT7/AHKwVtFTxvEF8ZVRqmQEhTroQNRp8fnC43DKcOtNO9atT21vmVw3yUekh9oRQerXDPkqrVNjZirjTQ6d0jX+tZ2GrGlgHqZrscQEUi+hFF81rgaj2og0fC/oNr2aMoW/r4xytpBmcDOwiPU8oqmNMckAUPteHSnpAwtMm0KCa58p9pYkGmVuNdQy3vf9JlMVjGa+pyk7bc9Lia/B0r/ar395LeeQazFZje/OcPT03L5V6F8jdIv+BgHDuDsKgJ8mUAyqxqGm7Id1Jt4jkfS0tOzx/ZVB+JD+f0kztDw0VHJGjaWProfCMsujLT4ZJxtGYQHc/wDUWXWG7L1St2cKD4E6dZ2K7NOjgB1cXBYWKm2hI58pd9RjXcVY5PsVCUebGw5Ae83l4eJj3fNbYAaADYDoImOpOrkVBYnUcxYbW8BtBq8eLT3NN17q4HLHmqcns793Nnt+PLlzedtI0RQI/JMYmGJPdtsTuBtrz3PhANPQeyXY9WpricWrMj39hQXRq+37RmHuUtd+enUBqvtR2Mr0y1WmilDqadPN+z20UMSWG/O/hFbVjJMyECxj845RLCExaU8FSp0PaVFepUaxCk5KSqTYZirBy+xtYLrvNHwuogwOIqPTKI706LGm5za3a4D5hbu2O3x5UvErfZ0JJzMFOpuDlsAoGyix+U0eGwbNwoIFv+1ztZlNhZgtwDce8RrOCUtcbl4+h0yioSpeBlai4fMSlaqu1w9JWLHnYq9vUQ3FOK+1p06NKmVpUc2UbsWc3eo9t2PhtKf75vvciWnC01036GdD91XySW5SmIJpO0WEy+xLKA1TMxHPILAEnprKipRXVcpDht76FeWnzvHjkUlYNJChlEc1O0XLGuzJCAQqQcKsZGN3hE/fnqyf6LTB1hZmHifzm/wXu1T+JfyEwmPFqr/4j+c83pX78/L0OjKtkWHBG7tUfhU+h/5mhxbd8X90qL25WIF/mJneAbuOqH5EGaZqYOTn3D/+TrB1H/RE48Gp4RWCUizZSFBN7jKbDQee0rMPxf7N7cOAxdbm5uSKgBB66ajzBHKZeu2Qb21vb472kn7SxTObPlvlzgPbUEgX5anSc+SD2fYrGt0UHHbu68rjOP8AC23raVC1LaHWWPFcQxZ6jG7uTc/menhKWepgVQSObJyWCNfaWnAEomun2pgKC3ep+JVFxSXqzNlXyJmeSpaERsx1NpeydH0VwfFe1QV2sGcAgaWSmPcprbkB6kmOxddeflPM/wCz/tGQ/wBkZiVKn2bE8wNadulrkeU1D1SVqc2Rwb7CwsR531FvGc8pOPJaKTMv244Ero2IpJlZCfaWHvKN2I6je/MXmBKie416qZrEfs6yaHlmtdb+YJHwE8Y4xhlp16iJfIHOW+lh0+G3kI2OXYWa7k3jtvZUgDf6ZdfmBKp2IBsTr87dZacbwrWpm3cHdv8AiN2tbylRWi9Olo/X1KZ3c2DWTMLxSonun42BOniZDQbxo0lnFPkinRMqYt3fO7FmO5Oug2EnjFtdjZWOVQrMoJUBco87ePTnKdDNLw6j7VTb7tJB8FbvH/NIZkopWikNykrVCzFmNyTcmwH5RkLiAMzBfdzG3iATb5RkrHgzGxzGJaOanHQDf8NUinUV7ghtefIGYjiq2rN4n85tuHqUR1Ygtc7bbCVf2ZXFmRbXNzbXfSzDUTyMORQnJs6pR1Kio7O/vGH4D+k0OJBKJZgCFtr0I1lKmANJ1ZblSDr08D6SS47t9dAfXKTbbwtK5WpSUkSUXQ77BcXLDnff+uUs6GFH2cgb96/S2+5mUbir8pq+zbe2w5vuc4+n5SPVRyRgpSe1oOOrMVxWoScvIX/za/SQAsseKp3zaRaKT1cfwo558sH7KcKMlERCkpQlncMxZoVkqhQxQ3AN7agjl5y5Ha+r+1IJDVCL7aAaAD1MpSsYaIiygnyMpNGibj71auGQOSlNqfLLfKRqfgJC4uRXxbslyGcaW15D9JUezINxLTs3Tz4uip1zPYi5W+hJuRqNouiuBtV8kzjWHd6vcRmAXNZQWsOZNttZnnGs03aHGmjiW+zF6OVVBs2bUXOhIuR3ud+cpDjib5wr3y3JFm7pvZW+7fY9RExQlCKi+wcklKTkiHXW1tQbgHTkT906biw9YK0e8aDLImKFmr7GsGYoRurqdd1cD01A9ZlhC4fENTYMjFWGxEnmx+0g0NGWlk7ieDalVZW6kg9QdjIhE0FfjC4xctcLTrj3agFkf8Lj7hPXa/TaUmKoshs4Knof61i426qXI7+QEQua1tIG8kU1uJUBsuD4arVFUi1gLkkgG/IC+8r/ALWVbI4BAPxFuY9JL4XRqFHZELKNyNLX5Hw2lSwNSpYAksbADU36WnlRSlKV8HpNbsuxSSwFtAGNhsQe8TbzldUYZNxqP0cfSTcWfZ0woPeK2Yj7ptooYc7fnGYBAUGm4BNt9SYkdlqITRnKPDKj/dsOp0+W83HYXAlL02sSQWHqNPlEwtC5yne3dPUc/wDqWOE7jq+2UgHybn5fWJ1HUPJFxoVY63MJ2qwns6tQW0V2ty7rG6/I2+Ep6a6T0/t7wtagFSkQxZDmtqbrry57zzVVtpPR6LJrhXdHNmVMCYsIROC32BP9dZ3URBWiEQzUyNwYKaqMIDNf/Z1gialWvdbU1y2ZSblwb6ggqQF5dZkLy87N8cFBKyEG1TKQRrYrca/A/KAJF7RuWrvcKDoDl220PiSLG8p+sl42tmYt1N/0kSA1giJwEeZyzBFAixQI4CEFg7Qz4hmUKxJA2vyHQeEbaIVmo1jTLbhlK6m4J15eQlWJpOBYXMjG494/6V+sWS2GsusLUWkCqh3UkEqxstrDS687jfyjamIYsHWykjRUGQINVyeBtufGGbC2BDezA0tnf3fe1Gp3yH/uRq1Wl1DnSwUZE0APPU7kfCeJdvg9EG1O6n+EE89L21A6nSFwtIhFPICzeGuh+cqKPGiaoudBcC23hb0EtcPXKEa919uWp3B85ecHBKyLlqLvApmAGx5HoZaYykGoOSLPTViw/wAIv6aAyjwZsR0v/wA2+E0p1AdfeAsRyZeYM4nDexlLaiDwHHU/ZE1LFR3XsDpm0RhbXfT4zzDGUgtR1XUBiAeoBOU+lpva+GLB1onIy3FQBQVdL51a5OltR5ATz7iNw5HMm3T5Tu6D3ZSIZt0guCw+fU+6CR5kfpJtVeUkYPCCmgX+tYyuk+iwqKgmcGS1NxfYgVReQKyfAyxxDADxlfUMnlaY0AKveOAgKgsYoM5iwSoNIK8LUGk6mhi2agQWLlhysbaMgDVWPyxBHLCgDSJxhLRCs1GBAazadk8PmpOb2tUI5fwIf1mPVZ6F2Lq5aDDX94Ty/hSB8BRl6T3oux97NYHW9iL/AJyThqAyBgQdOZ9dPWDSkBSfzH6x+Gpj2Y+P5zzpx5rx/g74y9CiIAqabX0+G00eGrBwEbfcctv+zKIIL38ZoMXhVCU2GhFj8d5TNDU0jnT5LvglUE5XuDexPW+zj9ZfLdQwvYhWPoCQRMsy6K40YFbEeI1B85tMPTDKb8gV+BXac+PG06fDDKVqzLVa9QXamAcy3/ai9FgRazG+um19LzDcRoNnUnnrcbXmp4lSIqeyV3VFFwoawGbUyLV4eo+85v1IP6SvT4pR8DNpjGqaDpYayPWaWtHhi5Dq219x4eHjFXhSFTct6jp5T2OnenEkzm6lqWVyRlcSZEK3mmq8JQm129R9JExHCkU6FvUfSGfIidIzrrpEprLfGYFR1+X0jKWDU9ZCUN6HUlRX2uZY0aYt85YYfg1MndvUfSXGH4BS/F6j6SU8cmWxTijOYqkGHQysdbbz0EcApfi/y/SEbstRbQl/Vf8AbNjxzjtRsk4S3PN4onoH/g1DfPW580/2Tv8AwWh/eVvWn/snSsUmc2tGBEeBLDjvDlo4hqSFioC6sRfvKCb2AHOQAvetyvJvZ0Ot9x+HpZjp1nonZ3ClaXu7m/T7qjb4Skw2ApgrZeX6TX8MHdPn+ghStWxdW5//2Q=="/>
          <p:cNvSpPr>
            <a:spLocks noChangeAspect="1" noChangeArrowheads="1"/>
          </p:cNvSpPr>
          <p:nvPr/>
        </p:nvSpPr>
        <p:spPr bwMode="auto">
          <a:xfrm>
            <a:off x="155575" y="-1766888"/>
            <a:ext cx="2590800" cy="36957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8" name="Скругленный прямоугольник 7"/>
          <p:cNvSpPr/>
          <p:nvPr/>
        </p:nvSpPr>
        <p:spPr>
          <a:xfrm>
            <a:off x="1763688" y="188640"/>
            <a:ext cx="5112568" cy="864096"/>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ru-RU" sz="2400" b="1" dirty="0" smtClean="0">
                <a:latin typeface="Calibri" pitchFamily="34" charset="0"/>
              </a:rPr>
              <a:t>Основные задачи русской </a:t>
            </a:r>
          </a:p>
          <a:p>
            <a:pPr algn="ctr"/>
            <a:r>
              <a:rPr lang="ru-RU" sz="2400" b="1" dirty="0" smtClean="0">
                <a:latin typeface="Calibri" pitchFamily="34" charset="0"/>
              </a:rPr>
              <a:t>внешней политики:</a:t>
            </a:r>
            <a:endParaRPr lang="ru-RU" sz="2400" b="1" dirty="0">
              <a:latin typeface="Calibri" pitchFamily="34" charset="0"/>
            </a:endParaRPr>
          </a:p>
        </p:txBody>
      </p:sp>
      <p:grpSp>
        <p:nvGrpSpPr>
          <p:cNvPr id="16" name="Группа 15"/>
          <p:cNvGrpSpPr/>
          <p:nvPr/>
        </p:nvGrpSpPr>
        <p:grpSpPr>
          <a:xfrm>
            <a:off x="611560" y="1268760"/>
            <a:ext cx="7632848" cy="864096"/>
            <a:chOff x="755576" y="2132856"/>
            <a:chExt cx="7056784" cy="864096"/>
          </a:xfrm>
        </p:grpSpPr>
        <p:sp>
          <p:nvSpPr>
            <p:cNvPr id="10" name="Скругленный прямоугольник 9"/>
            <p:cNvSpPr/>
            <p:nvPr/>
          </p:nvSpPr>
          <p:spPr>
            <a:xfrm>
              <a:off x="755576" y="2132856"/>
              <a:ext cx="7056784" cy="86409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Wingdings" pitchFamily="2" charset="2"/>
                <a:buChar char="v"/>
              </a:pPr>
              <a:r>
                <a:rPr lang="ru-RU" sz="2400" b="1" dirty="0" smtClean="0">
                  <a:solidFill>
                    <a:srgbClr val="002060"/>
                  </a:solidFill>
                  <a:latin typeface="Calibri" pitchFamily="34" charset="0"/>
                </a:rPr>
                <a:t>укрепление влияния на </a:t>
              </a:r>
              <a:r>
                <a:rPr lang="ru-RU" sz="2400" b="1" dirty="0" smtClean="0">
                  <a:solidFill>
                    <a:srgbClr val="002060"/>
                  </a:solidFill>
                  <a:latin typeface="Calibri" pitchFamily="34" charset="0"/>
                </a:rPr>
                <a:t>Балканах; </a:t>
              </a:r>
              <a:endParaRPr lang="ru-RU" sz="2400" b="1" dirty="0" smtClean="0">
                <a:solidFill>
                  <a:srgbClr val="002060"/>
                </a:solidFill>
                <a:latin typeface="Calibri" pitchFamily="34" charset="0"/>
              </a:endParaRPr>
            </a:p>
          </p:txBody>
        </p:sp>
        <p:pic>
          <p:nvPicPr>
            <p:cNvPr id="45063" name="Picture 5" descr="1"/>
            <p:cNvPicPr>
              <a:picLocks noChangeAspect="1" noChangeArrowheads="1"/>
            </p:cNvPicPr>
            <p:nvPr/>
          </p:nvPicPr>
          <p:blipFill>
            <a:blip r:embed="rId2" cstate="print">
              <a:lum contrast="12000"/>
            </a:blip>
            <a:srcRect/>
            <a:stretch>
              <a:fillRect/>
            </a:stretch>
          </p:blipFill>
          <p:spPr bwMode="auto">
            <a:xfrm>
              <a:off x="6747185" y="2132856"/>
              <a:ext cx="1065175" cy="830165"/>
            </a:xfrm>
            <a:prstGeom prst="roundRect">
              <a:avLst/>
            </a:prstGeom>
            <a:noFill/>
            <a:ln w="57150" cmpd="thickThin">
              <a:solidFill>
                <a:schemeClr val="accent1"/>
              </a:solidFill>
              <a:miter lim="800000"/>
              <a:headEnd/>
              <a:tailEnd/>
            </a:ln>
          </p:spPr>
        </p:pic>
      </p:grpSp>
      <p:grpSp>
        <p:nvGrpSpPr>
          <p:cNvPr id="19" name="Группа 18"/>
          <p:cNvGrpSpPr/>
          <p:nvPr/>
        </p:nvGrpSpPr>
        <p:grpSpPr>
          <a:xfrm>
            <a:off x="611560" y="2348880"/>
            <a:ext cx="7704856" cy="864096"/>
            <a:chOff x="755576" y="3068960"/>
            <a:chExt cx="7704856" cy="864096"/>
          </a:xfrm>
        </p:grpSpPr>
        <p:sp>
          <p:nvSpPr>
            <p:cNvPr id="11" name="Скругленный прямоугольник 10"/>
            <p:cNvSpPr/>
            <p:nvPr/>
          </p:nvSpPr>
          <p:spPr>
            <a:xfrm>
              <a:off x="755576" y="3068960"/>
              <a:ext cx="7056784" cy="86409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dirty="0" smtClean="0">
                <a:solidFill>
                  <a:srgbClr val="002060"/>
                </a:solidFill>
                <a:latin typeface="Calibri" pitchFamily="34" charset="0"/>
              </a:endParaRPr>
            </a:p>
            <a:p>
              <a:pPr algn="ctr">
                <a:buFont typeface="Wingdings" pitchFamily="2" charset="2"/>
                <a:buChar char="v"/>
              </a:pPr>
              <a:r>
                <a:rPr lang="ru-RU" sz="2400" b="1" dirty="0" smtClean="0">
                  <a:solidFill>
                    <a:srgbClr val="002060"/>
                  </a:solidFill>
                  <a:latin typeface="Calibri" pitchFamily="34" charset="0"/>
                </a:rPr>
                <a:t>поддержание добрососедских и мирных отношений со всеми </a:t>
              </a:r>
              <a:r>
                <a:rPr lang="ru-RU" sz="2400" b="1" dirty="0" smtClean="0">
                  <a:solidFill>
                    <a:srgbClr val="002060"/>
                  </a:solidFill>
                  <a:latin typeface="Calibri" pitchFamily="34" charset="0"/>
                </a:rPr>
                <a:t>странами; </a:t>
              </a:r>
              <a:endParaRPr lang="ru-RU" sz="2400" b="1" dirty="0" smtClean="0">
                <a:solidFill>
                  <a:srgbClr val="002060"/>
                </a:solidFill>
                <a:latin typeface="Calibri" pitchFamily="34" charset="0"/>
              </a:endParaRPr>
            </a:p>
            <a:p>
              <a:pPr algn="ctr"/>
              <a:endParaRPr lang="ru-RU" sz="2400" b="1" dirty="0" smtClean="0">
                <a:solidFill>
                  <a:srgbClr val="002060"/>
                </a:solidFill>
                <a:latin typeface="Calibri" pitchFamily="34" charset="0"/>
              </a:endParaRPr>
            </a:p>
          </p:txBody>
        </p:sp>
        <p:pic>
          <p:nvPicPr>
            <p:cNvPr id="45066" name="Picture 10" descr="http://900igr.net/datai/istorija/Vneshnjaja-politika-Aleksandra-3/0004-002-Napravlenija-vneshnej-politiki-Aleksandra-III.jpg"/>
            <p:cNvPicPr>
              <a:picLocks noChangeAspect="1" noChangeArrowheads="1"/>
            </p:cNvPicPr>
            <p:nvPr/>
          </p:nvPicPr>
          <p:blipFill>
            <a:blip r:embed="rId3" cstate="print"/>
            <a:srcRect t="9895"/>
            <a:stretch>
              <a:fillRect/>
            </a:stretch>
          </p:blipFill>
          <p:spPr bwMode="auto">
            <a:xfrm>
              <a:off x="7308304" y="3068960"/>
              <a:ext cx="1152128" cy="864096"/>
            </a:xfrm>
            <a:prstGeom prst="roundRect">
              <a:avLst/>
            </a:prstGeom>
            <a:noFill/>
            <a:ln w="38100">
              <a:solidFill>
                <a:schemeClr val="accent1"/>
              </a:solidFill>
            </a:ln>
          </p:spPr>
        </p:pic>
      </p:grpSp>
      <p:grpSp>
        <p:nvGrpSpPr>
          <p:cNvPr id="21" name="Группа 20"/>
          <p:cNvGrpSpPr/>
          <p:nvPr/>
        </p:nvGrpSpPr>
        <p:grpSpPr>
          <a:xfrm>
            <a:off x="611560" y="3429000"/>
            <a:ext cx="7704856" cy="864096"/>
            <a:chOff x="755576" y="4005064"/>
            <a:chExt cx="7704856" cy="864096"/>
          </a:xfrm>
        </p:grpSpPr>
        <p:sp>
          <p:nvSpPr>
            <p:cNvPr id="13" name="Скругленный прямоугольник 12"/>
            <p:cNvSpPr/>
            <p:nvPr/>
          </p:nvSpPr>
          <p:spPr>
            <a:xfrm>
              <a:off x="755576" y="4005064"/>
              <a:ext cx="7056784" cy="86409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dirty="0" smtClean="0">
                <a:solidFill>
                  <a:srgbClr val="002060"/>
                </a:solidFill>
                <a:latin typeface="Calibri" pitchFamily="34" charset="0"/>
              </a:endParaRPr>
            </a:p>
            <a:p>
              <a:pPr algn="ctr">
                <a:buFont typeface="Wingdings" pitchFamily="2" charset="2"/>
                <a:buChar char="v"/>
              </a:pPr>
              <a:r>
                <a:rPr lang="ru-RU" sz="2400" b="1" dirty="0" smtClean="0">
                  <a:solidFill>
                    <a:srgbClr val="002060"/>
                  </a:solidFill>
                  <a:latin typeface="Calibri" pitchFamily="34" charset="0"/>
                </a:rPr>
                <a:t>поиск надежных </a:t>
              </a:r>
              <a:r>
                <a:rPr lang="ru-RU" sz="2400" b="1" dirty="0" smtClean="0">
                  <a:solidFill>
                    <a:srgbClr val="002060"/>
                  </a:solidFill>
                  <a:latin typeface="Calibri" pitchFamily="34" charset="0"/>
                </a:rPr>
                <a:t>союзников; </a:t>
              </a:r>
              <a:endParaRPr lang="ru-RU" sz="2400" dirty="0" smtClean="0">
                <a:solidFill>
                  <a:srgbClr val="002060"/>
                </a:solidFill>
                <a:latin typeface="Calibri" pitchFamily="34" charset="0"/>
              </a:endParaRPr>
            </a:p>
            <a:p>
              <a:pPr algn="ctr"/>
              <a:endParaRPr lang="ru-RU" sz="2400" b="1" dirty="0" smtClean="0">
                <a:solidFill>
                  <a:srgbClr val="002060"/>
                </a:solidFill>
                <a:latin typeface="Calibri" pitchFamily="34" charset="0"/>
              </a:endParaRPr>
            </a:p>
          </p:txBody>
        </p:sp>
        <p:pic>
          <p:nvPicPr>
            <p:cNvPr id="45068" name="Picture 12" descr="http://topwar.ru/uploads/posts/2012-02/1329773366_europe1805.gif"/>
            <p:cNvPicPr>
              <a:picLocks noChangeAspect="1" noChangeArrowheads="1"/>
            </p:cNvPicPr>
            <p:nvPr/>
          </p:nvPicPr>
          <p:blipFill>
            <a:blip r:embed="rId4" cstate="print"/>
            <a:srcRect t="1924"/>
            <a:stretch>
              <a:fillRect/>
            </a:stretch>
          </p:blipFill>
          <p:spPr bwMode="auto">
            <a:xfrm>
              <a:off x="7308304" y="4005064"/>
              <a:ext cx="1152128" cy="864096"/>
            </a:xfrm>
            <a:prstGeom prst="roundRect">
              <a:avLst/>
            </a:prstGeom>
            <a:noFill/>
            <a:ln w="38100">
              <a:solidFill>
                <a:schemeClr val="accent1"/>
              </a:solidFill>
            </a:ln>
          </p:spPr>
        </p:pic>
      </p:grpSp>
      <p:grpSp>
        <p:nvGrpSpPr>
          <p:cNvPr id="23" name="Группа 22"/>
          <p:cNvGrpSpPr/>
          <p:nvPr/>
        </p:nvGrpSpPr>
        <p:grpSpPr>
          <a:xfrm>
            <a:off x="611560" y="4509120"/>
            <a:ext cx="7710984" cy="864096"/>
            <a:chOff x="755576" y="4869160"/>
            <a:chExt cx="7710984" cy="864096"/>
          </a:xfrm>
        </p:grpSpPr>
        <p:sp>
          <p:nvSpPr>
            <p:cNvPr id="14" name="Скругленный прямоугольник 13"/>
            <p:cNvSpPr/>
            <p:nvPr/>
          </p:nvSpPr>
          <p:spPr>
            <a:xfrm>
              <a:off x="755576" y="4869160"/>
              <a:ext cx="7056784" cy="86409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dirty="0" smtClean="0">
                <a:solidFill>
                  <a:srgbClr val="002060"/>
                </a:solidFill>
                <a:latin typeface="Calibri" pitchFamily="34" charset="0"/>
              </a:endParaRPr>
            </a:p>
            <a:p>
              <a:pPr algn="ctr">
                <a:buFont typeface="Wingdings" pitchFamily="2" charset="2"/>
                <a:buChar char="v"/>
              </a:pPr>
              <a:r>
                <a:rPr lang="ru-RU" sz="2400" b="1" dirty="0" smtClean="0">
                  <a:solidFill>
                    <a:srgbClr val="002060"/>
                  </a:solidFill>
                  <a:latin typeface="Calibri" pitchFamily="34" charset="0"/>
                </a:rPr>
                <a:t>установление мира и границ на юге </a:t>
              </a:r>
            </a:p>
            <a:p>
              <a:pPr algn="ctr"/>
              <a:r>
                <a:rPr lang="ru-RU" sz="2400" b="1" dirty="0" smtClean="0">
                  <a:solidFill>
                    <a:srgbClr val="002060"/>
                  </a:solidFill>
                  <a:latin typeface="Calibri" pitchFamily="34" charset="0"/>
                </a:rPr>
                <a:t>Средней </a:t>
              </a:r>
              <a:r>
                <a:rPr lang="ru-RU" sz="2400" b="1" dirty="0" smtClean="0">
                  <a:solidFill>
                    <a:srgbClr val="002060"/>
                  </a:solidFill>
                  <a:latin typeface="Calibri" pitchFamily="34" charset="0"/>
                </a:rPr>
                <a:t>Азии; </a:t>
              </a:r>
              <a:endParaRPr lang="ru-RU" sz="2400" b="1" dirty="0" smtClean="0">
                <a:solidFill>
                  <a:srgbClr val="002060"/>
                </a:solidFill>
                <a:latin typeface="Calibri" pitchFamily="34" charset="0"/>
              </a:endParaRPr>
            </a:p>
            <a:p>
              <a:pPr algn="ctr"/>
              <a:endParaRPr lang="ru-RU" sz="2400" b="1" dirty="0" smtClean="0">
                <a:solidFill>
                  <a:srgbClr val="002060"/>
                </a:solidFill>
                <a:latin typeface="Calibri" pitchFamily="34" charset="0"/>
              </a:endParaRPr>
            </a:p>
          </p:txBody>
        </p:sp>
        <p:pic>
          <p:nvPicPr>
            <p:cNvPr id="45070" name="Picture 14" descr="http://www.distedu.ru/mirror/_hist/lesson-history.narod.ru/map/midas19.gif"/>
            <p:cNvPicPr>
              <a:picLocks noChangeAspect="1" noChangeArrowheads="1"/>
            </p:cNvPicPr>
            <p:nvPr/>
          </p:nvPicPr>
          <p:blipFill>
            <a:blip r:embed="rId5" cstate="print"/>
            <a:srcRect l="1527" t="2054" r="2256" b="1393"/>
            <a:stretch>
              <a:fillRect/>
            </a:stretch>
          </p:blipFill>
          <p:spPr bwMode="auto">
            <a:xfrm>
              <a:off x="7308304" y="4869160"/>
              <a:ext cx="1158256" cy="864096"/>
            </a:xfrm>
            <a:prstGeom prst="roundRect">
              <a:avLst/>
            </a:prstGeom>
            <a:noFill/>
            <a:ln w="38100">
              <a:solidFill>
                <a:schemeClr val="accent1"/>
              </a:solidFill>
            </a:ln>
          </p:spPr>
        </p:pic>
      </p:grpSp>
      <p:grpSp>
        <p:nvGrpSpPr>
          <p:cNvPr id="25" name="Группа 24"/>
          <p:cNvGrpSpPr/>
          <p:nvPr/>
        </p:nvGrpSpPr>
        <p:grpSpPr>
          <a:xfrm>
            <a:off x="611560" y="5589240"/>
            <a:ext cx="7776864" cy="883949"/>
            <a:chOff x="755576" y="5805264"/>
            <a:chExt cx="7776864" cy="883949"/>
          </a:xfrm>
        </p:grpSpPr>
        <p:sp>
          <p:nvSpPr>
            <p:cNvPr id="15" name="Скругленный прямоугольник 14"/>
            <p:cNvSpPr/>
            <p:nvPr/>
          </p:nvSpPr>
          <p:spPr>
            <a:xfrm>
              <a:off x="755576" y="5805264"/>
              <a:ext cx="7056784" cy="86409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Wingdings" pitchFamily="2" charset="2"/>
                <a:buChar char="v"/>
              </a:pPr>
              <a:r>
                <a:rPr lang="ru-RU" sz="2400" b="1" dirty="0" smtClean="0">
                  <a:solidFill>
                    <a:srgbClr val="002060"/>
                  </a:solidFill>
                  <a:latin typeface="Calibri" pitchFamily="34" charset="0"/>
                </a:rPr>
                <a:t>закрепление России на новых территориях Дальнего </a:t>
              </a:r>
              <a:r>
                <a:rPr lang="ru-RU" sz="2400" b="1" dirty="0" smtClean="0">
                  <a:solidFill>
                    <a:srgbClr val="002060"/>
                  </a:solidFill>
                  <a:latin typeface="Calibri" pitchFamily="34" charset="0"/>
                </a:rPr>
                <a:t>Востока. </a:t>
              </a:r>
              <a:endParaRPr lang="ru-RU" sz="2400" b="1" dirty="0">
                <a:solidFill>
                  <a:srgbClr val="002060"/>
                </a:solidFill>
                <a:latin typeface="Calibri" pitchFamily="34" charset="0"/>
              </a:endParaRPr>
            </a:p>
          </p:txBody>
        </p:sp>
        <p:pic>
          <p:nvPicPr>
            <p:cNvPr id="45072" name="Picture 16" descr="http://istoki-tur.ru/wp-content/uploads/2013/08/XVIII-XIX-%D0%B2.jpg"/>
            <p:cNvPicPr>
              <a:picLocks noChangeAspect="1" noChangeArrowheads="1"/>
            </p:cNvPicPr>
            <p:nvPr/>
          </p:nvPicPr>
          <p:blipFill>
            <a:blip r:embed="rId6" cstate="print">
              <a:lum contrast="20000"/>
            </a:blip>
            <a:srcRect l="57954" t="3529" b="29412"/>
            <a:stretch>
              <a:fillRect/>
            </a:stretch>
          </p:blipFill>
          <p:spPr bwMode="auto">
            <a:xfrm>
              <a:off x="7380312" y="5805264"/>
              <a:ext cx="1152128" cy="883949"/>
            </a:xfrm>
            <a:prstGeom prst="roundRect">
              <a:avLst/>
            </a:prstGeom>
            <a:noFill/>
            <a:ln w="38100">
              <a:solidFill>
                <a:schemeClr val="accent1"/>
              </a:solidFill>
            </a:ln>
          </p:spPr>
        </p:pic>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251520" y="142852"/>
            <a:ext cx="8496944" cy="6218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Ослабление российского влияния на Балканах</a:t>
            </a:r>
            <a:endParaRPr lang="ru-RU" sz="2400" b="1" dirty="0"/>
          </a:p>
        </p:txBody>
      </p:sp>
      <p:sp>
        <p:nvSpPr>
          <p:cNvPr id="18" name="TextBox 17"/>
          <p:cNvSpPr txBox="1"/>
          <p:nvPr/>
        </p:nvSpPr>
        <p:spPr>
          <a:xfrm>
            <a:off x="1071538" y="1285860"/>
            <a:ext cx="7072362" cy="461665"/>
          </a:xfrm>
          <a:prstGeom prst="rect">
            <a:avLst/>
          </a:prstGeom>
          <a:noFill/>
        </p:spPr>
        <p:txBody>
          <a:bodyPr wrap="square" rtlCol="0">
            <a:spAutoFit/>
          </a:bodyPr>
          <a:lstStyle/>
          <a:p>
            <a:endParaRPr lang="ru-RU" sz="2400" b="1" dirty="0">
              <a:solidFill>
                <a:schemeClr val="accent1">
                  <a:lumMod val="50000"/>
                </a:schemeClr>
              </a:solidFill>
              <a:latin typeface="Arial" pitchFamily="34" charset="0"/>
            </a:endParaRPr>
          </a:p>
        </p:txBody>
      </p:sp>
      <p:sp>
        <p:nvSpPr>
          <p:cNvPr id="12" name="TextBox 11"/>
          <p:cNvSpPr txBox="1"/>
          <p:nvPr/>
        </p:nvSpPr>
        <p:spPr>
          <a:xfrm>
            <a:off x="251520" y="4725144"/>
            <a:ext cx="8640960" cy="1938992"/>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После Берлинского конгресса расстановка сил на Балканах резко изменилась. Усилилась роль Германии. С присоединением Боснии и Герцеговины упрочила свое положение Австро-Венгрия. Правители Румынии и Сербии попали под ее влияние.</a:t>
            </a:r>
            <a:endParaRPr lang="ru-RU" sz="2400" b="1" dirty="0">
              <a:solidFill>
                <a:srgbClr val="002060"/>
              </a:solidFill>
              <a:latin typeface="Calibri" pitchFamily="34" charset="0"/>
            </a:endParaRPr>
          </a:p>
        </p:txBody>
      </p:sp>
      <p:sp>
        <p:nvSpPr>
          <p:cNvPr id="45058" name="AutoShape 2" descr="data:image/jpeg;base64,/9j/4AAQSkZJRgABAQAAAQABAAD/2wCEAAkGBxQTEhUUEhQVFRUXGBcYGBgYFxcUGBcXFBcXFxQUFxcYHCggGBwlHBQUITEhJSksLi4uFx8zODMsNygtLiwBCgoKDg0OGhAQGiwkHSQsLCwsLCwsLCwsLDQsLCwsLCwsLCwsLCwsLCwsLCw0LCwsLCwsLCwsLCwsLCwsLCwsLP/AABEIAQwAvAMBIgACEQEDEQH/xAAcAAABBQEBAQAAAAAAAAAAAAADAQIEBQYABwj/xABAEAACAQIEAwUFBQUIAgMAAAABAgADEQQSITEFQVEGImFxkRMygaHRFEJiscEjM1KS8AdTcqKy0uHxFoJDk8L/xAAaAQADAQEBAQAAAAAAAAAAAAABAgMABAUG/8QALhEAAgIBAwIDBwQDAAAAAAAAAAECEQMSITEEQVGBsRMiMmFx0fCRocHhBRQz/9oADAMBAAIRAxEAPwCHi+O1ANHYeRI+fxMhVOMO3/yO2uxY9d7XkPFuG8j02/rSQnUbC9ufnynE25dy6SRMq8VqFrl2J84N+KVDoXb+ZvrANQWCajry+M1monNxKoSO+2nO5B9bxDxB9e+4NuTN9dZGp0ouWBsNBGxTk3zNfrczkrnmSetyT+caKcUpF1UNR3tCY4sTrczgs4JBqDQ+lWK6jQiJXqZ9yCdd/GDIjQIyb8QOIN6IA5f1yjFqke7ceRI/KEIjTSh1A0jzjXJuXf4MR+UYMW1/eb+ZvrGmnEyeEGpm0hBi3/ib+Y/WcMVU5VHH/sw/WNyCKF6fWbWwqI/7W/8AG1+pYmMbiFT+9qfzsP1jloGM+zg32mUzUIOI1OVSp/O9/W8Wnj3B/eMb9WO/rFWiMtgBeJ9mGmljNrNpJlHjNa/72pY/jb6ySeO1/wC/qf8A2N9ZULTI20neyMNvswV8iQW+MaT0nP4QYMcmPAnMYhFowtyijIJ7SPQQF7wiNFY6DjeFtBXhaZ6yQ4lpxSOtFAmswF1gwkklI3JrNZgWWPUx5SNAms1DHWMCyQBGMJrMCemLQd4dz0gCvWZMND7RFNzYWjC8Zm1mMGuBEBgnqR1J4aBY4xVMRzecHjIA6oRBZolWNUy7OYV2jRFYRBFY6HAQ6J6QMkUZNlEEKx9OPUW8YxVvJlAqiPWnzMVEhUS0SwDAsYy+Em08OW90Xj2wLdL+VzBYLK5hB2kqtTy6HTz0/ODy85rGARpMMywVRYTAisDUEPacYUwkUrBkw9QQJEohWNiqJzRAYyEY8GOF4yPQwmGNz0jbRbmI5sbSzIIcgnDeDzxuYxGMiWFhKDWkemSYWnJSLRJZePQdIGjpJCtzkmOHpyTRG1+ZAEjobiHS3tsODoGqhT/7I4HztFSt0Kza9muBe0X2lQWQ+4u1wPvN59JeYjhgUdxVHwlxh6YVQBsAB6Tq20toSQt7mA43whmB0BE85xTPQrZT7p0HTfae18V90zyftpQ0Y817w+B/5kIOslPdMd8BKiSLVEmo11B6gH1EiV5kZEYxGitFy6R0EissQiGZYO3KOBgyIEiHIgjKIRiAxxMHeLGoARhY+I/SBY3MV/lBMI7IodeOUQaiFWKx0EQxyvYxhhaQk2VRLp1LwwgKPSSF5SLHJFPWW/C8E1TvrY+yIc33sNTl01IAJlMTymv7EHWootdlHjpezfIxFyY3yVQACenLWQ6vGaWYoSQ3iLX8usfTAZRfUWGnwkBOC0fa+0yU1ucxAQAs9soJPkJ0STa2JpEXjXGqFNbVG1OyjVj8OQ8Z512txK1A4QEd3nY38rS67fJlx4bKCr08hDC4ZTcMLfGUnE8CFuTYZrAACwANh9JzOlJeP9lUjrEKL72HK0i1TJeKaQS0ZCoAWj0N4x41ZRBHVRBXj6h8YIx0hRCdYBxJEjsY6FYxo68Yd4t46FFqCCvJFUi8ERCSEQxwMbaOVYo6HAw9IyOusk0VHPaJIpElUxtJCQC9PSFRrCQkUJBYS34HjTSqK41sduoOhHoZTUR4aSaq5Rvbpy9JN7G+h6Zw/FjLY8iRv6QPEeJU0uSdbEA5rZdNTfymaHEAqBidLA/K8j0MUhvUdFe+ouL25i14vtnSRtNPcz/aniZq1FqM5I1AXoAdGB6nxkXinFVqeyym+qg9dCN5Yccxxy3NJQLnXKpy352mMardwTtmHhzlcUde/gac64NbX2kNhCNU0EFmgSAAYRhfSEcwLiVSMMZowtEYwZaVSFCEwRnBo1mjJAZxnERl5xaOkKwmIbXwjEnVDeIjfKaSJoeVjgpno1Ls5RN7U1ADEalvhfWGTs/RFtKWvPf9Zwz6uMXVP9vuVUDzhKZkqnR5TfDhFAf3XLl1v/XxgcVTw1FfaMUsNbBdSf4R52kn1ep0ou/L7jqNGe4fwl6hAVSfIGaHC9jn3qMFvyHeP0ltS7UYVKVMowPtBdKaD9odNVy8iNb3md7V9rsXTRWp0kpozZAzHO6sQSO6NB7j9fdhUtSrfU+3HqNTW/Y0icEw9AXLA2+85sB462EouNdqsJTBs5q91lCICabEjYn3T5Cea47iFWt++qu/PU6ek2nY3iFHEUfsOJQG4tTcDXTUa27rLybmND4nJ0lVOfHdK9l473/Asc64j+/9A+G48V8Mp2Zbqy+Nr5vLWVlXGPTXKNv08JC49wurga2W+huUcaB1v+Y0uOXpKfFcWdhqBt/3OhdMpO4/CxHmbb1clxVxTVPea46Soxb2J8I7iGEr0AvtaTpmAILKygnXugnQmwvpyMrizOQNSToAOZPK06ceKvoTlkssMLxQjctbpeX3Dq3tL3dR0HMi3hMg1IqSGBBGhB0IPiOUeBsYZYU+ARy1ybutw57XWzDw/rWVFfTeUtHilWn7tRvIm4+clDixqnvhQ3UaX8xJeymn8iqyRfckFoK8GzxC0ZI1hM0YWgi8beMkCw2fWIYEtFzx0hWw7nWKjb+U6qmU2jVOhgkhUex0j+zqean1A+sMuEp8lG1+vTrIeDe6VP8ADTPP+FNZOw/LxQH/AEzw38cvq/VnQuPzwANSp3IyDTwHj4eEwPbDiQeoEUBVTSw1ux3O3LQes1naPiYw6lhbMwAQeNzc+QBnl2JqksSdbkknqSdZ6PSYt9TIZZdiZwbFZcVRb8aD+Zgp/ObrtzSvhnA0Apir8adUZ/VarHflPMxXCsrH7pVv5SG/Sevcfpe0phP7xa9L+ejUsfVBI9f7mbHP823Hwbwkjx5pZcD43UwrM9LLdlKG4v3WIOnQ3UaysBuAeoBmgPsqfDNbGrialx1C0KhA+HdO38U9DLJJJNXbS/PoRinyuxd8F4qnEKJwmLP7VbtSfYmw3H4xc6feW/jKDh3D8PQxbU+IqfZBHBK57ltPZOmXXWx8NwZQ0qjKQykgqQQRyI1BB6zeMU4phvuriqY15A359cjW+B+fO1/rytfA+fk/H6D/ABqu4vGnoGnh2xq1/YGiwwoJNgQq+zLZDn1UD3unSedYLEPTZHU2dbEHQ2I8DpLDinEMRUApV6lRhTOiOdEKgroORAuJW5Z2RW1Em97DYnEtUcu+rMbnl8uUSLXwroQKiMhIBAZSpIOxseUaTCqrYDBVNxEJ1nOdYzcxjIsqdW4ilpGTSPzybW5VS2Hl4geDLRuaZI1hc0XNAFo5YyQLJtV94itLOnwKq4uABfqSbedgZBxOFNNyjWuLbG41F5NTjJ0mNpa3Z6xwliUbxp0zy/gX6SfgjoP8B+RX6Sp7OPejTvfWgvLfunSC4lxtcNTLEZm7yqt7anUE+AnkqF5JJc2V1UjLduMb7TEFQdKahfibFv0HwmVr7aecPia5Zix1JJJ8zqZHd/Ce5jgoRUTjbbdkWq11PiD+U9lqYjNQSpyR6FQ+KlxnH8pPrPG6nyM9R4IwqYemhOtbDVF+Ip0COfR2+c83/JRtRfgzp6d8mJw/CmqYw4YaEVaiE/wrTZszfyrf0l9xvh9FqdWsjApRT7NQo3JZSDY1Tfe1yedyLyVh3WmlbiJIz1KKJofdre5iF3/ipIfI+cj4XBChgRXqACqVd1Ggs+JUhc1tSVo5TbTWoekSWWUmpeFLzfP282FQSVGa4lxs1aFCiKaItEAXUasbWLHTc84DguPNCvTqAlQrDMQCbodHBUb6cuoEgkTrz0ljjpcezOdyd2b7tNwZcSrVqSotUAtZTfMij77HQnKAQ1gNhzvPPTYjwI+Rl/2f4vldKWIJbDk2yn3VJPdZhzUHkdBe8jdpeGChWIT92xJTnYc0J6i/oRIYbxy9nJ/T7DzqS1Ih8T4lVxD567l2AC3NtgLAaSLOnAE6AEnoASfQToSS4Ju2Bc6zkGsWvTKe+Ct9swK38r7zqcYwepsIgMdUU6RopmBhTEJiRSIkwwkIixl4RIUA2faLtHYCnRPeO7WtkB5AH735TKqfzvrqfMnmZYcUwyKSdSTfUknU6kytpHrtObFCMY+6XyqSlUj1XsnUHscMetMqf/R2WYztdjc9dlX3UJXzYe8flb4S34bjzS4dTce8pqqvm1Vrem/wmLxFbLuT+sXBgrLKb8v0Vksk9khjQZaDNRjsLQJqNO0lQ+sbzY8F4qUw9KoN8NVwxca60q9NqLAddR62mHzTXdgmtVrVahAw601WoW2zBkakB1IZc3l5zk6uKcLfb8rzK4m7o0vHsM6ulBKCVaFaozEtmsrOSzMWU3UjvnxGnhIfaYNVfDYJSA796p0UsMzXtyRFt5ASsrcUx9F6y98rUuUyr7RGLsD7Wm6g3BAOgPPUSbwEHDPUrYgk4o0qlV1PvUqNNc126PUb2fd5KDsTaefDFKEU3Trit7fj5d/I6HJNujO4XBUGoVnqVStZGAp07e+Laknz0tKi87MTvvufM7xs9eKauzkYpM0mDrjE4Vkqe/SC5XJGi7Jcn+U+BEzJhcJiMjhxuPy5iLlx6ltyuAxdMn4mrhyuHVUKsoArtuXObvuoO2mw8p6j2Z4bh6FMtQUg13GUsSWyDRbE62sGa3jPJ+KAZrr7rAGajgfatz9nQIoGHolNSTnsmUNtobDx3kpXptDr4qZ6MTnaxUGmmhZwDrzVb78r8p53227IpRH2ihYUiRdP4CxsCn4L205X6bbmrXVQtNzcU09pV1sCTyJ8WLH4TC9qO0dTEUicuWi1wmxzFDZjptbkPGCEmmFxMdUe04VolMA7m3TS8ext/V51EaBP1iRzGNAmoZMbDU9oKFp7QoxaurVWsivVPRKbHeWlPss+S9XuOSMqAhiq8y9hYHwB5S7xfHq5uqOlNfwLr/m0lRUxLAk5mZyPeLE2HM9BPPnlyPaOx0qKu2Li19ng2p5gxWsw87HXT0mYFO5LNvy8JbDXCaG+Ws1/EW3/AFlWx0Jnbi4o5J8kaswB6+HL4xoQk8h8IRKWtzvHnSUARHS8nV+KsaKUAAqLrYXGZjoXbqYEmEXD5hmNgOp69B1MScYumxot8IXA4+tTFqVeqgP3UqOg9FNpPwDEYfGsxJYpSS97kmrWBa5P4aZ9ZV+z6a/KW9PHuuBen3ShrBSLa5imbNm5WC7byeSKS2XLXqaL33Kunw+q1NqqoxpqQrOB3QSL2v8AEesjkSfT4tVWi1APak7ZiviQAT6ACQRKK+4GMIjQIQwZhYCfQwDtSarl7ikLmINi1r5QeoFjbpLv+zvh/tMS1xey7eZuf9I9ZSYPiDALSaoVolwzADMBcZWfLpc5eV5uf7LqYFWu+wKd0E6gZiLn+X5zlztqLT7/AHKwVtFTxvEF8ZVRqmQEhTroQNRp8fnC43DKcOtNO9atT21vmVw3yUekh9oRQerXDPkqrVNjZirjTQ6d0jX+tZ2GrGlgHqZrscQEUi+hFF81rgaj2og0fC/oNr2aMoW/r4xytpBmcDOwiPU8oqmNMckAUPteHSnpAwtMm0KCa58p9pYkGmVuNdQy3vf9JlMVjGa+pyk7bc9Lia/B0r/ar395LeeQazFZje/OcPT03L5V6F8jdIv+BgHDuDsKgJ8mUAyqxqGm7Id1Jt4jkfS0tOzx/ZVB+JD+f0kztDw0VHJGjaWProfCMsujLT4ZJxtGYQHc/wDUWXWG7L1St2cKD4E6dZ2K7NOjgB1cXBYWKm2hI58pd9RjXcVY5PsVCUebGw5Ae83l4eJj3fNbYAaADYDoImOpOrkVBYnUcxYbW8BtBq8eLT3NN17q4HLHmqcns793Nnt+PLlzedtI0RQI/JMYmGJPdtsTuBtrz3PhANPQeyXY9WpricWrMj39hQXRq+37RmHuUtd+enUBqvtR2Mr0y1WmilDqadPN+z20UMSWG/O/hFbVjJMyECxj845RLCExaU8FSp0PaVFepUaxCk5KSqTYZirBy+xtYLrvNHwuogwOIqPTKI706LGm5za3a4D5hbu2O3x5UvErfZ0JJzMFOpuDlsAoGyix+U0eGwbNwoIFv+1ztZlNhZgtwDce8RrOCUtcbl4+h0yioSpeBlai4fMSlaqu1w9JWLHnYq9vUQ3FOK+1p06NKmVpUc2UbsWc3eo9t2PhtKf75vvciWnC01036GdD91XySW5SmIJpO0WEy+xLKA1TMxHPILAEnprKipRXVcpDht76FeWnzvHjkUlYNJChlEc1O0XLGuzJCAQqQcKsZGN3hE/fnqyf6LTB1hZmHifzm/wXu1T+JfyEwmPFqr/4j+c83pX78/L0OjKtkWHBG7tUfhU+h/5mhxbd8X90qL25WIF/mJneAbuOqH5EGaZqYOTn3D/+TrB1H/RE48Gp4RWCUizZSFBN7jKbDQee0rMPxf7N7cOAxdbm5uSKgBB66ajzBHKZeu2Qb21vb472kn7SxTObPlvlzgPbUEgX5anSc+SD2fYrGt0UHHbu68rjOP8AC23raVC1LaHWWPFcQxZ6jG7uTc/menhKWepgVQSObJyWCNfaWnAEomun2pgKC3ep+JVFxSXqzNlXyJmeSpaERsx1NpeydH0VwfFe1QV2sGcAgaWSmPcprbkB6kmOxddeflPM/wCz/tGQ/wBkZiVKn2bE8wNadulrkeU1D1SVqc2Rwb7CwsR531FvGc8pOPJaKTMv244Ero2IpJlZCfaWHvKN2I6je/MXmBKie416qZrEfs6yaHlmtdb+YJHwE8Y4xhlp16iJfIHOW+lh0+G3kI2OXYWa7k3jtvZUgDf6ZdfmBKp2IBsTr87dZacbwrWpm3cHdv8AiN2tbylRWi9Olo/X1KZ3c2DWTMLxSonun42BOniZDQbxo0lnFPkinRMqYt3fO7FmO5Oug2EnjFtdjZWOVQrMoJUBco87ePTnKdDNLw6j7VTb7tJB8FbvH/NIZkopWikNykrVCzFmNyTcmwH5RkLiAMzBfdzG3iATb5RkrHgzGxzGJaOanHQDf8NUinUV7ghtefIGYjiq2rN4n85tuHqUR1Ygtc7bbCVf2ZXFmRbXNzbXfSzDUTyMORQnJs6pR1Kio7O/vGH4D+k0OJBKJZgCFtr0I1lKmANJ1ZblSDr08D6SS47t9dAfXKTbbwtK5WpSUkSUXQ77BcXLDnff+uUs6GFH2cgb96/S2+5mUbir8pq+zbe2w5vuc4+n5SPVRyRgpSe1oOOrMVxWoScvIX/za/SQAsseKp3zaRaKT1cfwo558sH7KcKMlERCkpQlncMxZoVkqhQxQ3AN7agjl5y5Ha+r+1IJDVCL7aAaAD1MpSsYaIiygnyMpNGibj71auGQOSlNqfLLfKRqfgJC4uRXxbslyGcaW15D9JUezINxLTs3Tz4uip1zPYi5W+hJuRqNouiuBtV8kzjWHd6vcRmAXNZQWsOZNttZnnGs03aHGmjiW+zF6OVVBs2bUXOhIuR3ud+cpDjib5wr3y3JFm7pvZW+7fY9RExQlCKi+wcklKTkiHXW1tQbgHTkT906biw9YK0e8aDLImKFmr7GsGYoRurqdd1cD01A9ZlhC4fENTYMjFWGxEnmx+0g0NGWlk7ieDalVZW6kg9QdjIhE0FfjC4xctcLTrj3agFkf8Lj7hPXa/TaUmKoshs4Knof61i426qXI7+QEQua1tIG8kU1uJUBsuD4arVFUi1gLkkgG/IC+8r/ALWVbI4BAPxFuY9JL4XRqFHZELKNyNLX5Hw2lSwNSpYAksbADU36WnlRSlKV8HpNbsuxSSwFtAGNhsQe8TbzldUYZNxqP0cfSTcWfZ0woPeK2Yj7ptooYc7fnGYBAUGm4BNt9SYkdlqITRnKPDKj/dsOp0+W83HYXAlL02sSQWHqNPlEwtC5yne3dPUc/wDqWOE7jq+2UgHybn5fWJ1HUPJFxoVY63MJ2qwns6tQW0V2ty7rG6/I2+Ep6a6T0/t7wtagFSkQxZDmtqbrry57zzVVtpPR6LJrhXdHNmVMCYsIROC32BP9dZ3URBWiEQzUyNwYKaqMIDNf/Z1gialWvdbU1y2ZSblwb6ggqQF5dZkLy87N8cFBKyEG1TKQRrYrca/A/KAJF7RuWrvcKDoDl220PiSLG8p+sl42tmYt1N/0kSA1giJwEeZyzBFAixQI4CEFg7Qz4hmUKxJA2vyHQeEbaIVmo1jTLbhlK6m4J15eQlWJpOBYXMjG494/6V+sWS2GsusLUWkCqh3UkEqxstrDS687jfyjamIYsHWykjRUGQINVyeBtufGGbC2BDezA0tnf3fe1Gp3yH/uRq1Wl1DnSwUZE0APPU7kfCeJdvg9EG1O6n+EE89L21A6nSFwtIhFPICzeGuh+cqKPGiaoudBcC23hb0EtcPXKEa919uWp3B85ecHBKyLlqLvApmAGx5HoZaYykGoOSLPTViw/wAIv6aAyjwZsR0v/wA2+E0p1AdfeAsRyZeYM4nDexlLaiDwHHU/ZE1LFR3XsDpm0RhbXfT4zzDGUgtR1XUBiAeoBOU+lpva+GLB1onIy3FQBQVdL51a5OltR5ATz7iNw5HMm3T5Tu6D3ZSIZt0guCw+fU+6CR5kfpJtVeUkYPCCmgX+tYyuk+iwqKgmcGS1NxfYgVReQKyfAyxxDADxlfUMnlaY0AKveOAgKgsYoM5iwSoNIK8LUGk6mhi2agQWLlhysbaMgDVWPyxBHLCgDSJxhLRCs1GBAazadk8PmpOb2tUI5fwIf1mPVZ6F2Lq5aDDX94Ty/hSB8BRl6T3oux97NYHW9iL/AJyThqAyBgQdOZ9dPWDSkBSfzH6x+Gpj2Y+P5zzpx5rx/g74y9CiIAqabX0+G00eGrBwEbfcctv+zKIIL38ZoMXhVCU2GhFj8d5TNDU0jnT5LvglUE5XuDexPW+zj9ZfLdQwvYhWPoCQRMsy6K40YFbEeI1B85tMPTDKb8gV+BXac+PG06fDDKVqzLVa9QXamAcy3/ai9FgRazG+um19LzDcRoNnUnnrcbXmp4lSIqeyV3VFFwoawGbUyLV4eo+85v1IP6SvT4pR8DNpjGqaDpYayPWaWtHhi5Dq219x4eHjFXhSFTct6jp5T2OnenEkzm6lqWVyRlcSZEK3mmq8JQm129R9JExHCkU6FvUfSGfIidIzrrpEprLfGYFR1+X0jKWDU9ZCUN6HUlRX2uZY0aYt85YYfg1MndvUfSXGH4BS/F6j6SU8cmWxTijOYqkGHQysdbbz0EcApfi/y/SEbstRbQl/Vf8AbNjxzjtRsk4S3PN4onoH/g1DfPW580/2Tv8AwWh/eVvWn/snSsUmc2tGBEeBLDjvDlo4hqSFioC6sRfvKCb2AHOQAvetyvJvZ0Ot9x+HpZjp1nonZ3ClaXu7m/T7qjb4Skw2ApgrZeX6TX8MHdPn+ghStWxdW5//2Q=="/>
          <p:cNvSpPr>
            <a:spLocks noChangeAspect="1" noChangeArrowheads="1"/>
          </p:cNvSpPr>
          <p:nvPr/>
        </p:nvSpPr>
        <p:spPr bwMode="auto">
          <a:xfrm>
            <a:off x="155575" y="-1766888"/>
            <a:ext cx="2590800" cy="36957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5060" name="AutoShape 4" descr="data:image/jpeg;base64,/9j/4AAQSkZJRgABAQAAAQABAAD/2wCEAAkGBxQTEhUUEhQVFRUXGBcYGBgYFxcUGBcXFBcXFxQUFxcYHCggGBwlHBQUITEhJSksLi4uFx8zODMsNygtLiwBCgoKDg0OGhAQGiwkHSQsLCwsLCwsLCwsLDQsLCwsLCwsLCwsLCwsLCwsLCw0LCwsLCwsLCwsLCwsLCwsLCwsLP/AABEIAQwAvAMBIgACEQEDEQH/xAAcAAABBQEBAQAAAAAAAAAAAAADAQIEBQYABwj/xABAEAACAQIEAwUFBQUIAgMAAAABAgADEQQSITEFQVEGImFxkRMygaHRFEJiscEjM1KS8AdTcqKy0uHxFoJDk8L/xAAaAQADAQEBAQAAAAAAAAAAAAABAgMABAUG/8QALhEAAgIBAwIDBwQDAAAAAAAAAAECEQMSITEEQVGBsRMiMmFx0fCRocHhBRQz/9oADAMBAAIRAxEAPwCHi+O1ANHYeRI+fxMhVOMO3/yO2uxY9d7XkPFuG8j02/rSQnUbC9ufnynE25dy6SRMq8VqFrl2J84N+KVDoXb+ZvrANQWCajry+M1monNxKoSO+2nO5B9bxDxB9e+4NuTN9dZGp0ouWBsNBGxTk3zNfrczkrnmSetyT+caKcUpF1UNR3tCY4sTrczgs4JBqDQ+lWK6jQiJXqZ9yCdd/GDIjQIyb8QOIN6IA5f1yjFqke7ceRI/KEIjTSh1A0jzjXJuXf4MR+UYMW1/eb+ZvrGmnEyeEGpm0hBi3/ib+Y/WcMVU5VHH/sw/WNyCKF6fWbWwqI/7W/8AG1+pYmMbiFT+9qfzsP1jloGM+zg32mUzUIOI1OVSp/O9/W8Wnj3B/eMb9WO/rFWiMtgBeJ9mGmljNrNpJlHjNa/72pY/jb6ySeO1/wC/qf8A2N9ZULTI20neyMNvswV8iQW+MaT0nP4QYMcmPAnMYhFowtyijIJ7SPQQF7wiNFY6DjeFtBXhaZ6yQ4lpxSOtFAmswF1gwkklI3JrNZgWWPUx5SNAms1DHWMCyQBGMJrMCemLQd4dz0gCvWZMND7RFNzYWjC8Zm1mMGuBEBgnqR1J4aBY4xVMRzecHjIA6oRBZolWNUy7OYV2jRFYRBFY6HAQ6J6QMkUZNlEEKx9OPUW8YxVvJlAqiPWnzMVEhUS0SwDAsYy+Em08OW90Xj2wLdL+VzBYLK5hB2kqtTy6HTz0/ODy85rGARpMMywVRYTAisDUEPacYUwkUrBkw9QQJEohWNiqJzRAYyEY8GOF4yPQwmGNz0jbRbmI5sbSzIIcgnDeDzxuYxGMiWFhKDWkemSYWnJSLRJZePQdIGjpJCtzkmOHpyTRG1+ZAEjobiHS3tsODoGqhT/7I4HztFSt0Kza9muBe0X2lQWQ+4u1wPvN59JeYjhgUdxVHwlxh6YVQBsAB6Tq20toSQt7mA43whmB0BE85xTPQrZT7p0HTfae18V90zyftpQ0Y817w+B/5kIOslPdMd8BKiSLVEmo11B6gH1EiV5kZEYxGitFy6R0EissQiGZYO3KOBgyIEiHIgjKIRiAxxMHeLGoARhY+I/SBY3MV/lBMI7IodeOUQaiFWKx0EQxyvYxhhaQk2VRLp1LwwgKPSSF5SLHJFPWW/C8E1TvrY+yIc33sNTl01IAJlMTymv7EHWootdlHjpezfIxFyY3yVQACenLWQ6vGaWYoSQ3iLX8usfTAZRfUWGnwkBOC0fa+0yU1ucxAQAs9soJPkJ0STa2JpEXjXGqFNbVG1OyjVj8OQ8Z512txK1A4QEd3nY38rS67fJlx4bKCr08hDC4ZTcMLfGUnE8CFuTYZrAACwANh9JzOlJeP9lUjrEKL72HK0i1TJeKaQS0ZCoAWj0N4x41ZRBHVRBXj6h8YIx0hRCdYBxJEjsY6FYxo68Yd4t46FFqCCvJFUi8ERCSEQxwMbaOVYo6HAw9IyOusk0VHPaJIpElUxtJCQC9PSFRrCQkUJBYS34HjTSqK41sduoOhHoZTUR4aSaq5Rvbpy9JN7G+h6Zw/FjLY8iRv6QPEeJU0uSdbEA5rZdNTfymaHEAqBidLA/K8j0MUhvUdFe+ouL25i14vtnSRtNPcz/aniZq1FqM5I1AXoAdGB6nxkXinFVqeyym+qg9dCN5Yccxxy3NJQLnXKpy352mMardwTtmHhzlcUde/gac64NbX2kNhCNU0EFmgSAAYRhfSEcwLiVSMMZowtEYwZaVSFCEwRnBo1mjJAZxnERl5xaOkKwmIbXwjEnVDeIjfKaSJoeVjgpno1Ls5RN7U1ADEalvhfWGTs/RFtKWvPf9Zwz6uMXVP9vuVUDzhKZkqnR5TfDhFAf3XLl1v/XxgcVTw1FfaMUsNbBdSf4R52kn1ep0ou/L7jqNGe4fwl6hAVSfIGaHC9jn3qMFvyHeP0ltS7UYVKVMowPtBdKaD9odNVy8iNb3md7V9rsXTRWp0kpozZAzHO6sQSO6NB7j9fdhUtSrfU+3HqNTW/Y0icEw9AXLA2+85sB462EouNdqsJTBs5q91lCICabEjYn3T5Cea47iFWt++qu/PU6ek2nY3iFHEUfsOJQG4tTcDXTUa27rLybmND4nJ0lVOfHdK9l473/Asc64j+/9A+G48V8Mp2Zbqy+Nr5vLWVlXGPTXKNv08JC49wurga2W+huUcaB1v+Y0uOXpKfFcWdhqBt/3OhdMpO4/CxHmbb1clxVxTVPea46Soxb2J8I7iGEr0AvtaTpmAILKygnXugnQmwvpyMrizOQNSToAOZPK06ceKvoTlkssMLxQjctbpeX3Dq3tL3dR0HMi3hMg1IqSGBBGhB0IPiOUeBsYZYU+ARy1ybutw57XWzDw/rWVFfTeUtHilWn7tRvIm4+clDixqnvhQ3UaX8xJeymn8iqyRfckFoK8GzxC0ZI1hM0YWgi8beMkCw2fWIYEtFzx0hWw7nWKjb+U6qmU2jVOhgkhUex0j+zqean1A+sMuEp8lG1+vTrIeDe6VP8ADTPP+FNZOw/LxQH/AEzw38cvq/VnQuPzwANSp3IyDTwHj4eEwPbDiQeoEUBVTSw1ux3O3LQes1naPiYw6lhbMwAQeNzc+QBnl2JqksSdbkknqSdZ6PSYt9TIZZdiZwbFZcVRb8aD+Zgp/ObrtzSvhnA0Apir8adUZ/VarHflPMxXCsrH7pVv5SG/Sevcfpe0phP7xa9L+ejUsfVBI9f7mbHP823Hwbwkjx5pZcD43UwrM9LLdlKG4v3WIOnQ3UaysBuAeoBmgPsqfDNbGrialx1C0KhA+HdO38U9DLJJJNXbS/PoRinyuxd8F4qnEKJwmLP7VbtSfYmw3H4xc6feW/jKDh3D8PQxbU+IqfZBHBK57ltPZOmXXWx8NwZQ0qjKQykgqQQRyI1BB6zeMU4phvuriqY15A359cjW+B+fO1/rytfA+fk/H6D/ABqu4vGnoGnh2xq1/YGiwwoJNgQq+zLZDn1UD3unSedYLEPTZHU2dbEHQ2I8DpLDinEMRUApV6lRhTOiOdEKgroORAuJW5Z2RW1Em97DYnEtUcu+rMbnl8uUSLXwroQKiMhIBAZSpIOxseUaTCqrYDBVNxEJ1nOdYzcxjIsqdW4ilpGTSPzybW5VS2Hl4geDLRuaZI1hc0XNAFo5YyQLJtV94itLOnwKq4uABfqSbedgZBxOFNNyjWuLbG41F5NTjJ0mNpa3Z6xwliUbxp0zy/gX6SfgjoP8B+RX6Sp7OPejTvfWgvLfunSC4lxtcNTLEZm7yqt7anUE+AnkqF5JJc2V1UjLduMb7TEFQdKahfibFv0HwmVr7aecPia5Zix1JJJ8zqZHd/Ce5jgoRUTjbbdkWq11PiD+U9lqYjNQSpyR6FQ+KlxnH8pPrPG6nyM9R4IwqYemhOtbDVF+Ip0COfR2+c83/JRtRfgzp6d8mJw/CmqYw4YaEVaiE/wrTZszfyrf0l9xvh9FqdWsjApRT7NQo3JZSDY1Tfe1yedyLyVh3WmlbiJIz1KKJofdre5iF3/ipIfI+cj4XBChgRXqACqVd1Ggs+JUhc1tSVo5TbTWoekSWWUmpeFLzfP282FQSVGa4lxs1aFCiKaItEAXUasbWLHTc84DguPNCvTqAlQrDMQCbodHBUb6cuoEgkTrz0ljjpcezOdyd2b7tNwZcSrVqSotUAtZTfMij77HQnKAQ1gNhzvPPTYjwI+Rl/2f4vldKWIJbDk2yn3VJPdZhzUHkdBe8jdpeGChWIT92xJTnYc0J6i/oRIYbxy9nJ/T7DzqS1Ih8T4lVxD567l2AC3NtgLAaSLOnAE6AEnoASfQToSS4Ju2Bc6zkGsWvTKe+Ct9swK38r7zqcYwepsIgMdUU6RopmBhTEJiRSIkwwkIixl4RIUA2faLtHYCnRPeO7WtkB5AH735TKqfzvrqfMnmZYcUwyKSdSTfUknU6kytpHrtObFCMY+6XyqSlUj1XsnUHscMetMqf/R2WYztdjc9dlX3UJXzYe8flb4S34bjzS4dTce8pqqvm1Vrem/wmLxFbLuT+sXBgrLKb8v0Vksk9khjQZaDNRjsLQJqNO0lQ+sbzY8F4qUw9KoN8NVwxca60q9NqLAddR62mHzTXdgmtVrVahAw601WoW2zBkakB1IZc3l5zk6uKcLfb8rzK4m7o0vHsM6ulBKCVaFaozEtmsrOSzMWU3UjvnxGnhIfaYNVfDYJSA796p0UsMzXtyRFt5ASsrcUx9F6y98rUuUyr7RGLsD7Wm6g3BAOgPPUSbwEHDPUrYgk4o0qlV1PvUqNNc126PUb2fd5KDsTaefDFKEU3Trit7fj5d/I6HJNujO4XBUGoVnqVStZGAp07e+Laknz0tKi87MTvvufM7xs9eKauzkYpM0mDrjE4Vkqe/SC5XJGi7Jcn+U+BEzJhcJiMjhxuPy5iLlx6ltyuAxdMn4mrhyuHVUKsoArtuXObvuoO2mw8p6j2Z4bh6FMtQUg13GUsSWyDRbE62sGa3jPJ+KAZrr7rAGajgfatz9nQIoGHolNSTnsmUNtobDx3kpXptDr4qZ6MTnaxUGmmhZwDrzVb78r8p53227IpRH2ihYUiRdP4CxsCn4L205X6bbmrXVQtNzcU09pV1sCTyJ8WLH4TC9qO0dTEUicuWi1wmxzFDZjptbkPGCEmmFxMdUe04VolMA7m3TS8ext/V51EaBP1iRzGNAmoZMbDU9oKFp7QoxaurVWsivVPRKbHeWlPss+S9XuOSMqAhiq8y9hYHwB5S7xfHq5uqOlNfwLr/m0lRUxLAk5mZyPeLE2HM9BPPnlyPaOx0qKu2Li19ng2p5gxWsw87HXT0mYFO5LNvy8JbDXCaG+Ws1/EW3/AFlWx0Jnbi4o5J8kaswB6+HL4xoQk8h8IRKWtzvHnSUARHS8nV+KsaKUAAqLrYXGZjoXbqYEmEXD5hmNgOp69B1MScYumxot8IXA4+tTFqVeqgP3UqOg9FNpPwDEYfGsxJYpSS97kmrWBa5P4aZ9ZV+z6a/KW9PHuuBen3ShrBSLa5imbNm5WC7byeSKS2XLXqaL33Kunw+q1NqqoxpqQrOB3QSL2v8AEesjkSfT4tVWi1APak7ZiviQAT6ACQRKK+4GMIjQIQwZhYCfQwDtSarl7ikLmINi1r5QeoFjbpLv+zvh/tMS1xey7eZuf9I9ZSYPiDALSaoVolwzADMBcZWfLpc5eV5uf7LqYFWu+wKd0E6gZiLn+X5zlztqLT7/AHKwVtFTxvEF8ZVRqmQEhTroQNRp8fnC43DKcOtNO9atT21vmVw3yUekh9oRQerXDPkqrVNjZirjTQ6d0jX+tZ2GrGlgHqZrscQEUi+hFF81rgaj2og0fC/oNr2aMoW/r4xytpBmcDOwiPU8oqmNMckAUPteHSnpAwtMm0KCa58p9pYkGmVuNdQy3vf9JlMVjGa+pyk7bc9Lia/B0r/ar395LeeQazFZje/OcPT03L5V6F8jdIv+BgHDuDsKgJ8mUAyqxqGm7Id1Jt4jkfS0tOzx/ZVB+JD+f0kztDw0VHJGjaWProfCMsujLT4ZJxtGYQHc/wDUWXWG7L1St2cKD4E6dZ2K7NOjgB1cXBYWKm2hI58pd9RjXcVY5PsVCUebGw5Ae83l4eJj3fNbYAaADYDoImOpOrkVBYnUcxYbW8BtBq8eLT3NN17q4HLHmqcns793Nnt+PLlzedtI0RQI/JMYmGJPdtsTuBtrz3PhANPQeyXY9WpricWrMj39hQXRq+37RmHuUtd+enUBqvtR2Mr0y1WmilDqadPN+z20UMSWG/O/hFbVjJMyECxj845RLCExaU8FSp0PaVFepUaxCk5KSqTYZirBy+xtYLrvNHwuogwOIqPTKI706LGm5za3a4D5hbu2O3x5UvErfZ0JJzMFOpuDlsAoGyix+U0eGwbNwoIFv+1ztZlNhZgtwDce8RrOCUtcbl4+h0yioSpeBlai4fMSlaqu1w9JWLHnYq9vUQ3FOK+1p06NKmVpUc2UbsWc3eo9t2PhtKf75vvciWnC01036GdD91XySW5SmIJpO0WEy+xLKA1TMxHPILAEnprKipRXVcpDht76FeWnzvHjkUlYNJChlEc1O0XLGuzJCAQqQcKsZGN3hE/fnqyf6LTB1hZmHifzm/wXu1T+JfyEwmPFqr/4j+c83pX78/L0OjKtkWHBG7tUfhU+h/5mhxbd8X90qL25WIF/mJneAbuOqH5EGaZqYOTn3D/+TrB1H/RE48Gp4RWCUizZSFBN7jKbDQee0rMPxf7N7cOAxdbm5uSKgBB66ajzBHKZeu2Qb21vb472kn7SxTObPlvlzgPbUEgX5anSc+SD2fYrGt0UHHbu68rjOP8AC23raVC1LaHWWPFcQxZ6jG7uTc/menhKWepgVQSObJyWCNfaWnAEomun2pgKC3ep+JVFxSXqzNlXyJmeSpaERsx1NpeydH0VwfFe1QV2sGcAgaWSmPcprbkB6kmOxddeflPM/wCz/tGQ/wBkZiVKn2bE8wNadulrkeU1D1SVqc2Rwb7CwsR531FvGc8pOPJaKTMv244Ero2IpJlZCfaWHvKN2I6je/MXmBKie416qZrEfs6yaHlmtdb+YJHwE8Y4xhlp16iJfIHOW+lh0+G3kI2OXYWa7k3jtvZUgDf6ZdfmBKp2IBsTr87dZacbwrWpm3cHdv8AiN2tbylRWi9Olo/X1KZ3c2DWTMLxSonun42BOniZDQbxo0lnFPkinRMqYt3fO7FmO5Oug2EnjFtdjZWOVQrMoJUBco87ePTnKdDNLw6j7VTb7tJB8FbvH/NIZkopWikNykrVCzFmNyTcmwH5RkLiAMzBfdzG3iATb5RkrHgzGxzGJaOanHQDf8NUinUV7ghtefIGYjiq2rN4n85tuHqUR1Ygtc7bbCVf2ZXFmRbXNzbXfSzDUTyMORQnJs6pR1Kio7O/vGH4D+k0OJBKJZgCFtr0I1lKmANJ1ZblSDr08D6SS47t9dAfXKTbbwtK5WpSUkSUXQ77BcXLDnff+uUs6GFH2cgb96/S2+5mUbir8pq+zbe2w5vuc4+n5SPVRyRgpSe1oOOrMVxWoScvIX/za/SQAsseKp3zaRaKT1cfwo558sH7KcKMlERCkpQlncMxZoVkqhQxQ3AN7agjl5y5Ha+r+1IJDVCL7aAaAD1MpSsYaIiygnyMpNGibj71auGQOSlNqfLLfKRqfgJC4uRXxbslyGcaW15D9JUezINxLTs3Tz4uip1zPYi5W+hJuRqNouiuBtV8kzjWHd6vcRmAXNZQWsOZNttZnnGs03aHGmjiW+zF6OVVBs2bUXOhIuR3ud+cpDjib5wr3y3JFm7pvZW+7fY9RExQlCKi+wcklKTkiHXW1tQbgHTkT906biw9YK0e8aDLImKFmr7GsGYoRurqdd1cD01A9ZlhC4fENTYMjFWGxEnmx+0g0NGWlk7ieDalVZW6kg9QdjIhE0FfjC4xctcLTrj3agFkf8Lj7hPXa/TaUmKoshs4Knof61i426qXI7+QEQua1tIG8kU1uJUBsuD4arVFUi1gLkkgG/IC+8r/ALWVbI4BAPxFuY9JL4XRqFHZELKNyNLX5Hw2lSwNSpYAksbADU36WnlRSlKV8HpNbsuxSSwFtAGNhsQe8TbzldUYZNxqP0cfSTcWfZ0woPeK2Yj7ptooYc7fnGYBAUGm4BNt9SYkdlqITRnKPDKj/dsOp0+W83HYXAlL02sSQWHqNPlEwtC5yne3dPUc/wDqWOE7jq+2UgHybn5fWJ1HUPJFxoVY63MJ2qwns6tQW0V2ty7rG6/I2+Ep6a6T0/t7wtagFSkQxZDmtqbrry57zzVVtpPR6LJrhXdHNmVMCYsIROC32BP9dZ3URBWiEQzUyNwYKaqMIDNf/Z1gialWvdbU1y2ZSblwb6ggqQF5dZkLy87N8cFBKyEG1TKQRrYrca/A/KAJF7RuWrvcKDoDl220PiSLG8p+sl42tmYt1N/0kSA1giJwEeZyzBFAixQI4CEFg7Qz4hmUKxJA2vyHQeEbaIVmo1jTLbhlK6m4J15eQlWJpOBYXMjG494/6V+sWS2GsusLUWkCqh3UkEqxstrDS687jfyjamIYsHWykjRUGQINVyeBtufGGbC2BDezA0tnf3fe1Gp3yH/uRq1Wl1DnSwUZE0APPU7kfCeJdvg9EG1O6n+EE89L21A6nSFwtIhFPICzeGuh+cqKPGiaoudBcC23hb0EtcPXKEa919uWp3B85ecHBKyLlqLvApmAGx5HoZaYykGoOSLPTViw/wAIv6aAyjwZsR0v/wA2+E0p1AdfeAsRyZeYM4nDexlLaiDwHHU/ZE1LFR3XsDpm0RhbXfT4zzDGUgtR1XUBiAeoBOU+lpva+GLB1onIy3FQBQVdL51a5OltR5ATz7iNw5HMm3T5Tu6D3ZSIZt0guCw+fU+6CR5kfpJtVeUkYPCCmgX+tYyuk+iwqKgmcGS1NxfYgVReQKyfAyxxDADxlfUMnlaY0AKveOAgKgsYoM5iwSoNIK8LUGk6mhi2agQWLlhysbaMgDVWPyxBHLCgDSJxhLRCs1GBAazadk8PmpOb2tUI5fwIf1mPVZ6F2Lq5aDDX94Ty/hSB8BRl6T3oux97NYHW9iL/AJyThqAyBgQdOZ9dPWDSkBSfzH6x+Gpj2Y+P5zzpx5rx/g74y9CiIAqabX0+G00eGrBwEbfcctv+zKIIL38ZoMXhVCU2GhFj8d5TNDU0jnT5LvglUE5XuDexPW+zj9ZfLdQwvYhWPoCQRMsy6K40YFbEeI1B85tMPTDKb8gV+BXac+PG06fDDKVqzLVa9QXamAcy3/ai9FgRazG+um19LzDcRoNnUnnrcbXmp4lSIqeyV3VFFwoawGbUyLV4eo+85v1IP6SvT4pR8DNpjGqaDpYayPWaWtHhi5Dq219x4eHjFXhSFTct6jp5T2OnenEkzm6lqWVyRlcSZEK3mmq8JQm129R9JExHCkU6FvUfSGfIidIzrrpEprLfGYFR1+X0jKWDU9ZCUN6HUlRX2uZY0aYt85YYfg1MndvUfSXGH4BS/F6j6SU8cmWxTijOYqkGHQysdbbz0EcApfi/y/SEbstRbQl/Vf8AbNjxzjtRsk4S3PN4onoH/g1DfPW580/2Tv8AwWh/eVvWn/snSsUmc2tGBEeBLDjvDlo4hqSFioC6sRfvKCb2AHOQAvetyvJvZ0Ot9x+HpZjp1nonZ3ClaXu7m/T7qjb4Skw2ApgrZeX6TX8MHdPn+ghStWxdW5//2Q=="/>
          <p:cNvSpPr>
            <a:spLocks noChangeAspect="1" noChangeArrowheads="1"/>
          </p:cNvSpPr>
          <p:nvPr/>
        </p:nvSpPr>
        <p:spPr bwMode="auto">
          <a:xfrm>
            <a:off x="155575" y="-1766888"/>
            <a:ext cx="2590800" cy="36957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7" name="Скругленный прямоугольник 6"/>
          <p:cNvSpPr/>
          <p:nvPr/>
        </p:nvSpPr>
        <p:spPr>
          <a:xfrm>
            <a:off x="251520" y="188640"/>
            <a:ext cx="8568952" cy="720080"/>
          </a:xfrm>
          <a:prstGeom prst="roundRect">
            <a:avLst/>
          </a:prstGeom>
          <a:solidFill>
            <a:schemeClr val="bg1"/>
          </a:solidFill>
          <a:ln w="38100">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sz="2400" b="1" i="1" u="sng" dirty="0" smtClean="0">
              <a:solidFill>
                <a:srgbClr val="FF0000"/>
              </a:solidFill>
              <a:effectLst>
                <a:outerShdw blurRad="38100" dist="38100" dir="2700000" algn="tl">
                  <a:srgbClr val="000000">
                    <a:alpha val="43137"/>
                  </a:srgbClr>
                </a:outerShdw>
              </a:effectLst>
              <a:latin typeface="Calibri" pitchFamily="34" charset="0"/>
            </a:endParaRPr>
          </a:p>
          <a:p>
            <a:pPr algn="ctr"/>
            <a:r>
              <a:rPr lang="ru-RU" sz="2400" b="1" i="1" u="sng" dirty="0" smtClean="0">
                <a:solidFill>
                  <a:srgbClr val="FF0000"/>
                </a:solidFill>
                <a:effectLst>
                  <a:outerShdw blurRad="38100" dist="38100" dir="2700000" algn="tl">
                    <a:srgbClr val="000000">
                      <a:alpha val="43137"/>
                    </a:srgbClr>
                  </a:outerShdw>
                </a:effectLst>
                <a:latin typeface="Calibri" pitchFamily="34" charset="0"/>
              </a:rPr>
              <a:t>Вспомните решения Берлинского конгресса?</a:t>
            </a:r>
            <a:endParaRPr lang="ru-RU" sz="2400" b="1" i="1" dirty="0" smtClean="0">
              <a:solidFill>
                <a:srgbClr val="FF0000"/>
              </a:solidFill>
              <a:effectLst>
                <a:outerShdw blurRad="38100" dist="38100" dir="2700000" algn="tl">
                  <a:srgbClr val="000000">
                    <a:alpha val="43137"/>
                  </a:srgbClr>
                </a:outerShdw>
              </a:effectLst>
              <a:latin typeface="Calibri" pitchFamily="34" charset="0"/>
            </a:endParaRPr>
          </a:p>
          <a:p>
            <a:pPr algn="ctr"/>
            <a:endParaRPr lang="ru-RU" sz="2400" b="1" i="1" u="sng" dirty="0">
              <a:solidFill>
                <a:srgbClr val="FF0000"/>
              </a:solidFill>
              <a:effectLst>
                <a:outerShdw blurRad="38100" dist="38100" dir="2700000" algn="tl">
                  <a:srgbClr val="000000">
                    <a:alpha val="43137"/>
                  </a:srgbClr>
                </a:outerShdw>
              </a:effectLst>
            </a:endParaRPr>
          </a:p>
        </p:txBody>
      </p:sp>
      <p:pic>
        <p:nvPicPr>
          <p:cNvPr id="48130" name="Picture 2" descr="http://upload.wikimedia.org/wikipedia/commons/8/8b/Berliner_kongress.jpg"/>
          <p:cNvPicPr>
            <a:picLocks noChangeAspect="1" noChangeArrowheads="1"/>
          </p:cNvPicPr>
          <p:nvPr/>
        </p:nvPicPr>
        <p:blipFill>
          <a:blip r:embed="rId2" cstate="print"/>
          <a:srcRect/>
          <a:stretch>
            <a:fillRect/>
          </a:stretch>
        </p:blipFill>
        <p:spPr bwMode="auto">
          <a:xfrm>
            <a:off x="1259632" y="1052736"/>
            <a:ext cx="6816375" cy="3456384"/>
          </a:xfrm>
          <a:prstGeom prst="rect">
            <a:avLst/>
          </a:prstGeom>
          <a:noFill/>
          <a:ln w="38100">
            <a:solidFill>
              <a:srgbClr val="00206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251520" y="142852"/>
            <a:ext cx="8496944" cy="6218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Ослабление российского влияния на Балканах</a:t>
            </a:r>
            <a:endParaRPr lang="ru-RU" sz="2400" b="1" dirty="0"/>
          </a:p>
        </p:txBody>
      </p:sp>
      <p:sp>
        <p:nvSpPr>
          <p:cNvPr id="12" name="TextBox 11"/>
          <p:cNvSpPr txBox="1"/>
          <p:nvPr/>
        </p:nvSpPr>
        <p:spPr>
          <a:xfrm>
            <a:off x="3563888" y="856357"/>
            <a:ext cx="5400600" cy="5632311"/>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Россия рассчитывала на благожелательное отношение к ней правительств новых независимых государств, особенно Болгарии. Освобождая Болгарию, Россия надеялась на то, что в непосредственной близости к черноморским проливам получит в лице благодарной страны прочного союзника. В Петербурге разработали для Болгарии </a:t>
            </a:r>
            <a:r>
              <a:rPr lang="ru-RU" sz="2400" b="1" i="1" u="sng" dirty="0" smtClean="0">
                <a:solidFill>
                  <a:srgbClr val="FF0000"/>
                </a:solidFill>
                <a:effectLst>
                  <a:outerShdw blurRad="50800" dist="38100" algn="tr" rotWithShape="0">
                    <a:prstClr val="black">
                      <a:alpha val="40000"/>
                    </a:prstClr>
                  </a:outerShdw>
                </a:effectLst>
                <a:latin typeface="Calibri" pitchFamily="34" charset="0"/>
              </a:rPr>
              <a:t>конституцию</a:t>
            </a:r>
            <a:r>
              <a:rPr lang="ru-RU" sz="2400" b="1" u="sng" dirty="0" smtClean="0">
                <a:solidFill>
                  <a:srgbClr val="002060"/>
                </a:solidFill>
                <a:effectLst>
                  <a:outerShdw blurRad="50800" dist="38100" algn="tr" rotWithShape="0">
                    <a:prstClr val="black">
                      <a:alpha val="40000"/>
                    </a:prstClr>
                  </a:outerShdw>
                </a:effectLst>
                <a:latin typeface="Calibri" pitchFamily="34" charset="0"/>
              </a:rPr>
              <a:t>.</a:t>
            </a:r>
            <a:r>
              <a:rPr lang="ru-RU" sz="2400" b="1" dirty="0" smtClean="0">
                <a:solidFill>
                  <a:srgbClr val="002060"/>
                </a:solidFill>
                <a:latin typeface="Calibri" pitchFamily="34" charset="0"/>
              </a:rPr>
              <a:t> Главой Болгарии был избран участник русско-турецкой войны немецкий принц </a:t>
            </a:r>
            <a:r>
              <a:rPr lang="ru-RU" sz="2400" b="1" i="1" u="sng" dirty="0" smtClean="0">
                <a:solidFill>
                  <a:srgbClr val="FF0000"/>
                </a:solidFill>
                <a:effectLst>
                  <a:outerShdw blurRad="50800" dist="38100" algn="tr" rotWithShape="0">
                    <a:prstClr val="black">
                      <a:alpha val="40000"/>
                    </a:prstClr>
                  </a:outerShdw>
                </a:effectLst>
                <a:latin typeface="Calibri" pitchFamily="34" charset="0"/>
              </a:rPr>
              <a:t>Александр </a:t>
            </a:r>
            <a:r>
              <a:rPr lang="ru-RU" sz="2400" b="1" i="1" u="sng" dirty="0" err="1" smtClean="0">
                <a:solidFill>
                  <a:srgbClr val="FF0000"/>
                </a:solidFill>
                <a:effectLst>
                  <a:outerShdw blurRad="50800" dist="38100" algn="tr" rotWithShape="0">
                    <a:prstClr val="black">
                      <a:alpha val="40000"/>
                    </a:prstClr>
                  </a:outerShdw>
                </a:effectLst>
                <a:latin typeface="Calibri" pitchFamily="34" charset="0"/>
              </a:rPr>
              <a:t>Баттенберг</a:t>
            </a:r>
            <a:r>
              <a:rPr lang="ru-RU" sz="2400" b="1" dirty="0" smtClean="0">
                <a:solidFill>
                  <a:srgbClr val="002060"/>
                </a:solidFill>
                <a:latin typeface="Calibri" pitchFamily="34" charset="0"/>
              </a:rPr>
              <a:t>, пользовавшийся поддержкой </a:t>
            </a:r>
            <a:r>
              <a:rPr lang="ru-RU" sz="2400" b="1" dirty="0" smtClean="0">
                <a:solidFill>
                  <a:srgbClr val="002060"/>
                </a:solidFill>
                <a:latin typeface="Calibri" pitchFamily="34" charset="0"/>
              </a:rPr>
              <a:t>России. </a:t>
            </a:r>
            <a:endParaRPr lang="ru-RU" sz="2400" b="1" dirty="0">
              <a:solidFill>
                <a:srgbClr val="002060"/>
              </a:solidFill>
              <a:latin typeface="Calibri" pitchFamily="34" charset="0"/>
            </a:endParaRPr>
          </a:p>
        </p:txBody>
      </p:sp>
      <p:sp>
        <p:nvSpPr>
          <p:cNvPr id="45058" name="AutoShape 2" descr="data:image/jpeg;base64,/9j/4AAQSkZJRgABAQAAAQABAAD/2wCEAAkGBxQTEhUUEhQVFRUXGBcYGBgYFxcUGBcXFBcXFxQUFxcYHCggGBwlHBQUITEhJSksLi4uFx8zODMsNygtLiwBCgoKDg0OGhAQGiwkHSQsLCwsLCwsLCwsLDQsLCwsLCwsLCwsLCwsLCwsLCw0LCwsLCwsLCwsLCwsLCwsLCwsLP/AABEIAQwAvAMBIgACEQEDEQH/xAAcAAABBQEBAQAAAAAAAAAAAAADAQIEBQYABwj/xABAEAACAQIEAwUFBQUIAgMAAAABAgADEQQSITEFQVEGImFxkRMygaHRFEJiscEjM1KS8AdTcqKy0uHxFoJDk8L/xAAaAQADAQEBAQAAAAAAAAAAAAABAgMABAUG/8QALhEAAgIBAwIDBwQDAAAAAAAAAAECEQMSITEEQVGBsRMiMmFx0fCRocHhBRQz/9oADAMBAAIRAxEAPwCHi+O1ANHYeRI+fxMhVOMO3/yO2uxY9d7XkPFuG8j02/rSQnUbC9ufnynE25dy6SRMq8VqFrl2J84N+KVDoXb+ZvrANQWCajry+M1monNxKoSO+2nO5B9bxDxB9e+4NuTN9dZGp0ouWBsNBGxTk3zNfrczkrnmSetyT+caKcUpF1UNR3tCY4sTrczgs4JBqDQ+lWK6jQiJXqZ9yCdd/GDIjQIyb8QOIN6IA5f1yjFqke7ceRI/KEIjTSh1A0jzjXJuXf4MR+UYMW1/eb+ZvrGmnEyeEGpm0hBi3/ib+Y/WcMVU5VHH/sw/WNyCKF6fWbWwqI/7W/8AG1+pYmMbiFT+9qfzsP1jloGM+zg32mUzUIOI1OVSp/O9/W8Wnj3B/eMb9WO/rFWiMtgBeJ9mGmljNrNpJlHjNa/72pY/jb6ySeO1/wC/qf8A2N9ZULTI20neyMNvswV8iQW+MaT0nP4QYMcmPAnMYhFowtyijIJ7SPQQF7wiNFY6DjeFtBXhaZ6yQ4lpxSOtFAmswF1gwkklI3JrNZgWWPUx5SNAms1DHWMCyQBGMJrMCemLQd4dz0gCvWZMND7RFNzYWjC8Zm1mMGuBEBgnqR1J4aBY4xVMRzecHjIA6oRBZolWNUy7OYV2jRFYRBFY6HAQ6J6QMkUZNlEEKx9OPUW8YxVvJlAqiPWnzMVEhUS0SwDAsYy+Em08OW90Xj2wLdL+VzBYLK5hB2kqtTy6HTz0/ODy85rGARpMMywVRYTAisDUEPacYUwkUrBkw9QQJEohWNiqJzRAYyEY8GOF4yPQwmGNz0jbRbmI5sbSzIIcgnDeDzxuYxGMiWFhKDWkemSYWnJSLRJZePQdIGjpJCtzkmOHpyTRG1+ZAEjobiHS3tsODoGqhT/7I4HztFSt0Kza9muBe0X2lQWQ+4u1wPvN59JeYjhgUdxVHwlxh6YVQBsAB6Tq20toSQt7mA43whmB0BE85xTPQrZT7p0HTfae18V90zyftpQ0Y817w+B/5kIOslPdMd8BKiSLVEmo11B6gH1EiV5kZEYxGitFy6R0EissQiGZYO3KOBgyIEiHIgjKIRiAxxMHeLGoARhY+I/SBY3MV/lBMI7IodeOUQaiFWKx0EQxyvYxhhaQk2VRLp1LwwgKPSSF5SLHJFPWW/C8E1TvrY+yIc33sNTl01IAJlMTymv7EHWootdlHjpezfIxFyY3yVQACenLWQ6vGaWYoSQ3iLX8usfTAZRfUWGnwkBOC0fa+0yU1ucxAQAs9soJPkJ0STa2JpEXjXGqFNbVG1OyjVj8OQ8Z512txK1A4QEd3nY38rS67fJlx4bKCr08hDC4ZTcMLfGUnE8CFuTYZrAACwANh9JzOlJeP9lUjrEKL72HK0i1TJeKaQS0ZCoAWj0N4x41ZRBHVRBXj6h8YIx0hRCdYBxJEjsY6FYxo68Yd4t46FFqCCvJFUi8ERCSEQxwMbaOVYo6HAw9IyOusk0VHPaJIpElUxtJCQC9PSFRrCQkUJBYS34HjTSqK41sduoOhHoZTUR4aSaq5Rvbpy9JN7G+h6Zw/FjLY8iRv6QPEeJU0uSdbEA5rZdNTfymaHEAqBidLA/K8j0MUhvUdFe+ouL25i14vtnSRtNPcz/aniZq1FqM5I1AXoAdGB6nxkXinFVqeyym+qg9dCN5Yccxxy3NJQLnXKpy352mMardwTtmHhzlcUde/gac64NbX2kNhCNU0EFmgSAAYRhfSEcwLiVSMMZowtEYwZaVSFCEwRnBo1mjJAZxnERl5xaOkKwmIbXwjEnVDeIjfKaSJoeVjgpno1Ls5RN7U1ADEalvhfWGTs/RFtKWvPf9Zwz6uMXVP9vuVUDzhKZkqnR5TfDhFAf3XLl1v/XxgcVTw1FfaMUsNbBdSf4R52kn1ep0ou/L7jqNGe4fwl6hAVSfIGaHC9jn3qMFvyHeP0ltS7UYVKVMowPtBdKaD9odNVy8iNb3md7V9rsXTRWp0kpozZAzHO6sQSO6NB7j9fdhUtSrfU+3HqNTW/Y0icEw9AXLA2+85sB462EouNdqsJTBs5q91lCICabEjYn3T5Cea47iFWt++qu/PU6ek2nY3iFHEUfsOJQG4tTcDXTUa27rLybmND4nJ0lVOfHdK9l473/Asc64j+/9A+G48V8Mp2Zbqy+Nr5vLWVlXGPTXKNv08JC49wurga2W+huUcaB1v+Y0uOXpKfFcWdhqBt/3OhdMpO4/CxHmbb1clxVxTVPea46Soxb2J8I7iGEr0AvtaTpmAILKygnXugnQmwvpyMrizOQNSToAOZPK06ceKvoTlkssMLxQjctbpeX3Dq3tL3dR0HMi3hMg1IqSGBBGhB0IPiOUeBsYZYU+ARy1ybutw57XWzDw/rWVFfTeUtHilWn7tRvIm4+clDixqnvhQ3UaX8xJeymn8iqyRfckFoK8GzxC0ZI1hM0YWgi8beMkCw2fWIYEtFzx0hWw7nWKjb+U6qmU2jVOhgkhUex0j+zqean1A+sMuEp8lG1+vTrIeDe6VP8ADTPP+FNZOw/LxQH/AEzw38cvq/VnQuPzwANSp3IyDTwHj4eEwPbDiQeoEUBVTSw1ux3O3LQes1naPiYw6lhbMwAQeNzc+QBnl2JqksSdbkknqSdZ6PSYt9TIZZdiZwbFZcVRb8aD+Zgp/ObrtzSvhnA0Apir8adUZ/VarHflPMxXCsrH7pVv5SG/Sevcfpe0phP7xa9L+ejUsfVBI9f7mbHP823Hwbwkjx5pZcD43UwrM9LLdlKG4v3WIOnQ3UaysBuAeoBmgPsqfDNbGrialx1C0KhA+HdO38U9DLJJJNXbS/PoRinyuxd8F4qnEKJwmLP7VbtSfYmw3H4xc6feW/jKDh3D8PQxbU+IqfZBHBK57ltPZOmXXWx8NwZQ0qjKQykgqQQRyI1BB6zeMU4phvuriqY15A359cjW+B+fO1/rytfA+fk/H6D/ABqu4vGnoGnh2xq1/YGiwwoJNgQq+zLZDn1UD3unSedYLEPTZHU2dbEHQ2I8DpLDinEMRUApV6lRhTOiOdEKgroORAuJW5Z2RW1Em97DYnEtUcu+rMbnl8uUSLXwroQKiMhIBAZSpIOxseUaTCqrYDBVNxEJ1nOdYzcxjIsqdW4ilpGTSPzybW5VS2Hl4geDLRuaZI1hc0XNAFo5YyQLJtV94itLOnwKq4uABfqSbedgZBxOFNNyjWuLbG41F5NTjJ0mNpa3Z6xwliUbxp0zy/gX6SfgjoP8B+RX6Sp7OPejTvfWgvLfunSC4lxtcNTLEZm7yqt7anUE+AnkqF5JJc2V1UjLduMb7TEFQdKahfibFv0HwmVr7aecPia5Zix1JJJ8zqZHd/Ce5jgoRUTjbbdkWq11PiD+U9lqYjNQSpyR6FQ+KlxnH8pPrPG6nyM9R4IwqYemhOtbDVF+Ip0COfR2+c83/JRtRfgzp6d8mJw/CmqYw4YaEVaiE/wrTZszfyrf0l9xvh9FqdWsjApRT7NQo3JZSDY1Tfe1yedyLyVh3WmlbiJIz1KKJofdre5iF3/ipIfI+cj4XBChgRXqACqVd1Ggs+JUhc1tSVo5TbTWoekSWWUmpeFLzfP282FQSVGa4lxs1aFCiKaItEAXUasbWLHTc84DguPNCvTqAlQrDMQCbodHBUb6cuoEgkTrz0ljjpcezOdyd2b7tNwZcSrVqSotUAtZTfMij77HQnKAQ1gNhzvPPTYjwI+Rl/2f4vldKWIJbDk2yn3VJPdZhzUHkdBe8jdpeGChWIT92xJTnYc0J6i/oRIYbxy9nJ/T7DzqS1Ih8T4lVxD567l2AC3NtgLAaSLOnAE6AEnoASfQToSS4Ju2Bc6zkGsWvTKe+Ct9swK38r7zqcYwepsIgMdUU6RopmBhTEJiRSIkwwkIixl4RIUA2faLtHYCnRPeO7WtkB5AH735TKqfzvrqfMnmZYcUwyKSdSTfUknU6kytpHrtObFCMY+6XyqSlUj1XsnUHscMetMqf/R2WYztdjc9dlX3UJXzYe8flb4S34bjzS4dTce8pqqvm1Vrem/wmLxFbLuT+sXBgrLKb8v0Vksk9khjQZaDNRjsLQJqNO0lQ+sbzY8F4qUw9KoN8NVwxca60q9NqLAddR62mHzTXdgmtVrVahAw601WoW2zBkakB1IZc3l5zk6uKcLfb8rzK4m7o0vHsM6ulBKCVaFaozEtmsrOSzMWU3UjvnxGnhIfaYNVfDYJSA796p0UsMzXtyRFt5ASsrcUx9F6y98rUuUyr7RGLsD7Wm6g3BAOgPPUSbwEHDPUrYgk4o0qlV1PvUqNNc126PUb2fd5KDsTaefDFKEU3Trit7fj5d/I6HJNujO4XBUGoVnqVStZGAp07e+Laknz0tKi87MTvvufM7xs9eKauzkYpM0mDrjE4Vkqe/SC5XJGi7Jcn+U+BEzJhcJiMjhxuPy5iLlx6ltyuAxdMn4mrhyuHVUKsoArtuXObvuoO2mw8p6j2Z4bh6FMtQUg13GUsSWyDRbE62sGa3jPJ+KAZrr7rAGajgfatz9nQIoGHolNSTnsmUNtobDx3kpXptDr4qZ6MTnaxUGmmhZwDrzVb78r8p53227IpRH2ihYUiRdP4CxsCn4L205X6bbmrXVQtNzcU09pV1sCTyJ8WLH4TC9qO0dTEUicuWi1wmxzFDZjptbkPGCEmmFxMdUe04VolMA7m3TS8ext/V51EaBP1iRzGNAmoZMbDU9oKFp7QoxaurVWsivVPRKbHeWlPss+S9XuOSMqAhiq8y9hYHwB5S7xfHq5uqOlNfwLr/m0lRUxLAk5mZyPeLE2HM9BPPnlyPaOx0qKu2Li19ng2p5gxWsw87HXT0mYFO5LNvy8JbDXCaG+Ws1/EW3/AFlWx0Jnbi4o5J8kaswB6+HL4xoQk8h8IRKWtzvHnSUARHS8nV+KsaKUAAqLrYXGZjoXbqYEmEXD5hmNgOp69B1MScYumxot8IXA4+tTFqVeqgP3UqOg9FNpPwDEYfGsxJYpSS97kmrWBa5P4aZ9ZV+z6a/KW9PHuuBen3ShrBSLa5imbNm5WC7byeSKS2XLXqaL33Kunw+q1NqqoxpqQrOB3QSL2v8AEesjkSfT4tVWi1APak7ZiviQAT6ACQRKK+4GMIjQIQwZhYCfQwDtSarl7ikLmINi1r5QeoFjbpLv+zvh/tMS1xey7eZuf9I9ZSYPiDALSaoVolwzADMBcZWfLpc5eV5uf7LqYFWu+wKd0E6gZiLn+X5zlztqLT7/AHKwVtFTxvEF8ZVRqmQEhTroQNRp8fnC43DKcOtNO9atT21vmVw3yUekh9oRQerXDPkqrVNjZirjTQ6d0jX+tZ2GrGlgHqZrscQEUi+hFF81rgaj2og0fC/oNr2aMoW/r4xytpBmcDOwiPU8oqmNMckAUPteHSnpAwtMm0KCa58p9pYkGmVuNdQy3vf9JlMVjGa+pyk7bc9Lia/B0r/ar395LeeQazFZje/OcPT03L5V6F8jdIv+BgHDuDsKgJ8mUAyqxqGm7Id1Jt4jkfS0tOzx/ZVB+JD+f0kztDw0VHJGjaWProfCMsujLT4ZJxtGYQHc/wDUWXWG7L1St2cKD4E6dZ2K7NOjgB1cXBYWKm2hI58pd9RjXcVY5PsVCUebGw5Ae83l4eJj3fNbYAaADYDoImOpOrkVBYnUcxYbW8BtBq8eLT3NN17q4HLHmqcns793Nnt+PLlzedtI0RQI/JMYmGJPdtsTuBtrz3PhANPQeyXY9WpricWrMj39hQXRq+37RmHuUtd+enUBqvtR2Mr0y1WmilDqadPN+z20UMSWG/O/hFbVjJMyECxj845RLCExaU8FSp0PaVFepUaxCk5KSqTYZirBy+xtYLrvNHwuogwOIqPTKI706LGm5za3a4D5hbu2O3x5UvErfZ0JJzMFOpuDlsAoGyix+U0eGwbNwoIFv+1ztZlNhZgtwDce8RrOCUtcbl4+h0yioSpeBlai4fMSlaqu1w9JWLHnYq9vUQ3FOK+1p06NKmVpUc2UbsWc3eo9t2PhtKf75vvciWnC01036GdD91XySW5SmIJpO0WEy+xLKA1TMxHPILAEnprKipRXVcpDht76FeWnzvHjkUlYNJChlEc1O0XLGuzJCAQqQcKsZGN3hE/fnqyf6LTB1hZmHifzm/wXu1T+JfyEwmPFqr/4j+c83pX78/L0OjKtkWHBG7tUfhU+h/5mhxbd8X90qL25WIF/mJneAbuOqH5EGaZqYOTn3D/+TrB1H/RE48Gp4RWCUizZSFBN7jKbDQee0rMPxf7N7cOAxdbm5uSKgBB66ajzBHKZeu2Qb21vb472kn7SxTObPlvlzgPbUEgX5anSc+SD2fYrGt0UHHbu68rjOP8AC23raVC1LaHWWPFcQxZ6jG7uTc/menhKWepgVQSObJyWCNfaWnAEomun2pgKC3ep+JVFxSXqzNlXyJmeSpaERsx1NpeydH0VwfFe1QV2sGcAgaWSmPcprbkB6kmOxddeflPM/wCz/tGQ/wBkZiVKn2bE8wNadulrkeU1D1SVqc2Rwb7CwsR531FvGc8pOPJaKTMv244Ero2IpJlZCfaWHvKN2I6je/MXmBKie416qZrEfs6yaHlmtdb+YJHwE8Y4xhlp16iJfIHOW+lh0+G3kI2OXYWa7k3jtvZUgDf6ZdfmBKp2IBsTr87dZacbwrWpm3cHdv8AiN2tbylRWi9Olo/X1KZ3c2DWTMLxSonun42BOniZDQbxo0lnFPkinRMqYt3fO7FmO5Oug2EnjFtdjZWOVQrMoJUBco87ePTnKdDNLw6j7VTb7tJB8FbvH/NIZkopWikNykrVCzFmNyTcmwH5RkLiAMzBfdzG3iATb5RkrHgzGxzGJaOanHQDf8NUinUV7ghtefIGYjiq2rN4n85tuHqUR1Ygtc7bbCVf2ZXFmRbXNzbXfSzDUTyMORQnJs6pR1Kio7O/vGH4D+k0OJBKJZgCFtr0I1lKmANJ1ZblSDr08D6SS47t9dAfXKTbbwtK5WpSUkSUXQ77BcXLDnff+uUs6GFH2cgb96/S2+5mUbir8pq+zbe2w5vuc4+n5SPVRyRgpSe1oOOrMVxWoScvIX/za/SQAsseKp3zaRaKT1cfwo558sH7KcKMlERCkpQlncMxZoVkqhQxQ3AN7agjl5y5Ha+r+1IJDVCL7aAaAD1MpSsYaIiygnyMpNGibj71auGQOSlNqfLLfKRqfgJC4uRXxbslyGcaW15D9JUezINxLTs3Tz4uip1zPYi5W+hJuRqNouiuBtV8kzjWHd6vcRmAXNZQWsOZNttZnnGs03aHGmjiW+zF6OVVBs2bUXOhIuR3ud+cpDjib5wr3y3JFm7pvZW+7fY9RExQlCKi+wcklKTkiHXW1tQbgHTkT906biw9YK0e8aDLImKFmr7GsGYoRurqdd1cD01A9ZlhC4fENTYMjFWGxEnmx+0g0NGWlk7ieDalVZW6kg9QdjIhE0FfjC4xctcLTrj3agFkf8Lj7hPXa/TaUmKoshs4Knof61i426qXI7+QEQua1tIG8kU1uJUBsuD4arVFUi1gLkkgG/IC+8r/ALWVbI4BAPxFuY9JL4XRqFHZELKNyNLX5Hw2lSwNSpYAksbADU36WnlRSlKV8HpNbsuxSSwFtAGNhsQe8TbzldUYZNxqP0cfSTcWfZ0woPeK2Yj7ptooYc7fnGYBAUGm4BNt9SYkdlqITRnKPDKj/dsOp0+W83HYXAlL02sSQWHqNPlEwtC5yne3dPUc/wDqWOE7jq+2UgHybn5fWJ1HUPJFxoVY63MJ2qwns6tQW0V2ty7rG6/I2+Ep6a6T0/t7wtagFSkQxZDmtqbrry57zzVVtpPR6LJrhXdHNmVMCYsIROC32BP9dZ3URBWiEQzUyNwYKaqMIDNf/Z1gialWvdbU1y2ZSblwb6ggqQF5dZkLy87N8cFBKyEG1TKQRrYrca/A/KAJF7RuWrvcKDoDl220PiSLG8p+sl42tmYt1N/0kSA1giJwEeZyzBFAixQI4CEFg7Qz4hmUKxJA2vyHQeEbaIVmo1jTLbhlK6m4J15eQlWJpOBYXMjG494/6V+sWS2GsusLUWkCqh3UkEqxstrDS687jfyjamIYsHWykjRUGQINVyeBtufGGbC2BDezA0tnf3fe1Gp3yH/uRq1Wl1DnSwUZE0APPU7kfCeJdvg9EG1O6n+EE89L21A6nSFwtIhFPICzeGuh+cqKPGiaoudBcC23hb0EtcPXKEa919uWp3B85ecHBKyLlqLvApmAGx5HoZaYykGoOSLPTViw/wAIv6aAyjwZsR0v/wA2+E0p1AdfeAsRyZeYM4nDexlLaiDwHHU/ZE1LFR3XsDpm0RhbXfT4zzDGUgtR1XUBiAeoBOU+lpva+GLB1onIy3FQBQVdL51a5OltR5ATz7iNw5HMm3T5Tu6D3ZSIZt0guCw+fU+6CR5kfpJtVeUkYPCCmgX+tYyuk+iwqKgmcGS1NxfYgVReQKyfAyxxDADxlfUMnlaY0AKveOAgKgsYoM5iwSoNIK8LUGk6mhi2agQWLlhysbaMgDVWPyxBHLCgDSJxhLRCs1GBAazadk8PmpOb2tUI5fwIf1mPVZ6F2Lq5aDDX94Ty/hSB8BRl6T3oux97NYHW9iL/AJyThqAyBgQdOZ9dPWDSkBSfzH6x+Gpj2Y+P5zzpx5rx/g74y9CiIAqabX0+G00eGrBwEbfcctv+zKIIL38ZoMXhVCU2GhFj8d5TNDU0jnT5LvglUE5XuDexPW+zj9ZfLdQwvYhWPoCQRMsy6K40YFbEeI1B85tMPTDKb8gV+BXac+PG06fDDKVqzLVa9QXamAcy3/ai9FgRazG+um19LzDcRoNnUnnrcbXmp4lSIqeyV3VFFwoawGbUyLV4eo+85v1IP6SvT4pR8DNpjGqaDpYayPWaWtHhi5Dq219x4eHjFXhSFTct6jp5T2OnenEkzm6lqWVyRlcSZEK3mmq8JQm129R9JExHCkU6FvUfSGfIidIzrrpEprLfGYFR1+X0jKWDU9ZCUN6HUlRX2uZY0aYt85YYfg1MndvUfSXGH4BS/F6j6SU8cmWxTijOYqkGHQysdbbz0EcApfi/y/SEbstRbQl/Vf8AbNjxzjtRsk4S3PN4onoH/g1DfPW580/2Tv8AwWh/eVvWn/snSsUmc2tGBEeBLDjvDlo4hqSFioC6sRfvKCb2AHOQAvetyvJvZ0Ot9x+HpZjp1nonZ3ClaXu7m/T7qjb4Skw2ApgrZeX6TX8MHdPn+ghStWxdW5//2Q=="/>
          <p:cNvSpPr>
            <a:spLocks noChangeAspect="1" noChangeArrowheads="1"/>
          </p:cNvSpPr>
          <p:nvPr/>
        </p:nvSpPr>
        <p:spPr bwMode="auto">
          <a:xfrm>
            <a:off x="155575" y="-1766888"/>
            <a:ext cx="2590800" cy="36957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50179" name="Picture 3" descr="http://s43.radikal.ru/i100/0812/8a/d41a995e1e82.jpg"/>
          <p:cNvPicPr>
            <a:picLocks noChangeAspect="1" noChangeArrowheads="1"/>
          </p:cNvPicPr>
          <p:nvPr/>
        </p:nvPicPr>
        <p:blipFill>
          <a:blip r:embed="rId2" cstate="print"/>
          <a:srcRect/>
          <a:stretch>
            <a:fillRect/>
          </a:stretch>
        </p:blipFill>
        <p:spPr bwMode="auto">
          <a:xfrm>
            <a:off x="323528" y="908720"/>
            <a:ext cx="3024336" cy="5672273"/>
          </a:xfrm>
          <a:prstGeom prst="rect">
            <a:avLst/>
          </a:prstGeom>
          <a:noFill/>
          <a:ln w="38100">
            <a:solidFill>
              <a:srgbClr val="002060"/>
            </a:solid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251520" y="142852"/>
            <a:ext cx="8496944" cy="6218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Ослабление российского влияния на Балканах</a:t>
            </a:r>
            <a:endParaRPr lang="ru-RU" sz="2400" b="1" dirty="0"/>
          </a:p>
        </p:txBody>
      </p:sp>
      <p:sp>
        <p:nvSpPr>
          <p:cNvPr id="12" name="TextBox 11"/>
          <p:cNvSpPr txBox="1"/>
          <p:nvPr/>
        </p:nvSpPr>
        <p:spPr>
          <a:xfrm>
            <a:off x="4572000" y="1225689"/>
            <a:ext cx="4248472" cy="4524315"/>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Он назначил на важные министерские посты русских военных, а во главе правительства поставил </a:t>
            </a:r>
            <a:r>
              <a:rPr lang="ru-RU" sz="2400" b="1" i="1" u="sng" dirty="0" smtClean="0">
                <a:solidFill>
                  <a:srgbClr val="FF0000"/>
                </a:solidFill>
                <a:effectLst>
                  <a:outerShdw blurRad="50800" dist="38100" algn="tr" rotWithShape="0">
                    <a:prstClr val="black">
                      <a:alpha val="40000"/>
                    </a:prstClr>
                  </a:outerShdw>
                </a:effectLst>
                <a:latin typeface="Calibri" pitchFamily="34" charset="0"/>
              </a:rPr>
              <a:t>Л. Н. Соболева</a:t>
            </a:r>
            <a:r>
              <a:rPr lang="ru-RU" sz="2400" b="1" dirty="0" smtClean="0">
                <a:solidFill>
                  <a:srgbClr val="002060"/>
                </a:solidFill>
                <a:latin typeface="Calibri" pitchFamily="34" charset="0"/>
              </a:rPr>
              <a:t>. В Болгарию были направлены русские генералы и офицеры, в короткие сроки создавшие из болгарского народного ополчения современную армию, сильнейшую на Балканах. </a:t>
            </a:r>
            <a:endParaRPr lang="ru-RU" sz="2400" b="1" dirty="0">
              <a:solidFill>
                <a:srgbClr val="FF0000"/>
              </a:solidFill>
              <a:latin typeface="Calibri" pitchFamily="34" charset="0"/>
            </a:endParaRPr>
          </a:p>
        </p:txBody>
      </p:sp>
      <p:sp>
        <p:nvSpPr>
          <p:cNvPr id="45058" name="AutoShape 2" descr="data:image/jpeg;base64,/9j/4AAQSkZJRgABAQAAAQABAAD/2wCEAAkGBxQTEhUUEhQVFRUXGBcYGBgYFxcUGBcXFBcXFxQUFxcYHCggGBwlHBQUITEhJSksLi4uFx8zODMsNygtLiwBCgoKDg0OGhAQGiwkHSQsLCwsLCwsLCwsLDQsLCwsLCwsLCwsLCwsLCwsLCw0LCwsLCwsLCwsLCwsLCwsLCwsLP/AABEIAQwAvAMBIgACEQEDEQH/xAAcAAABBQEBAQAAAAAAAAAAAAADAQIEBQYABwj/xABAEAACAQIEAwUFBQUIAgMAAAABAgADEQQSITEFQVEGImFxkRMygaHRFEJiscEjM1KS8AdTcqKy0uHxFoJDk8L/xAAaAQADAQEBAQAAAAAAAAAAAAABAgMABAUG/8QALhEAAgIBAwIDBwQDAAAAAAAAAAECEQMSITEEQVGBsRMiMmFx0fCRocHhBRQz/9oADAMBAAIRAxEAPwCHi+O1ANHYeRI+fxMhVOMO3/yO2uxY9d7XkPFuG8j02/rSQnUbC9ufnynE25dy6SRMq8VqFrl2J84N+KVDoXb+ZvrANQWCajry+M1monNxKoSO+2nO5B9bxDxB9e+4NuTN9dZGp0ouWBsNBGxTk3zNfrczkrnmSetyT+caKcUpF1UNR3tCY4sTrczgs4JBqDQ+lWK6jQiJXqZ9yCdd/GDIjQIyb8QOIN6IA5f1yjFqke7ceRI/KEIjTSh1A0jzjXJuXf4MR+UYMW1/eb+ZvrGmnEyeEGpm0hBi3/ib+Y/WcMVU5VHH/sw/WNyCKF6fWbWwqI/7W/8AG1+pYmMbiFT+9qfzsP1jloGM+zg32mUzUIOI1OVSp/O9/W8Wnj3B/eMb9WO/rFWiMtgBeJ9mGmljNrNpJlHjNa/72pY/jb6ySeO1/wC/qf8A2N9ZULTI20neyMNvswV8iQW+MaT0nP4QYMcmPAnMYhFowtyijIJ7SPQQF7wiNFY6DjeFtBXhaZ6yQ4lpxSOtFAmswF1gwkklI3JrNZgWWPUx5SNAms1DHWMCyQBGMJrMCemLQd4dz0gCvWZMND7RFNzYWjC8Zm1mMGuBEBgnqR1J4aBY4xVMRzecHjIA6oRBZolWNUy7OYV2jRFYRBFY6HAQ6J6QMkUZNlEEKx9OPUW8YxVvJlAqiPWnzMVEhUS0SwDAsYy+Em08OW90Xj2wLdL+VzBYLK5hB2kqtTy6HTz0/ODy85rGARpMMywVRYTAisDUEPacYUwkUrBkw9QQJEohWNiqJzRAYyEY8GOF4yPQwmGNz0jbRbmI5sbSzIIcgnDeDzxuYxGMiWFhKDWkemSYWnJSLRJZePQdIGjpJCtzkmOHpyTRG1+ZAEjobiHS3tsODoGqhT/7I4HztFSt0Kza9muBe0X2lQWQ+4u1wPvN59JeYjhgUdxVHwlxh6YVQBsAB6Tq20toSQt7mA43whmB0BE85xTPQrZT7p0HTfae18V90zyftpQ0Y817w+B/5kIOslPdMd8BKiSLVEmo11B6gH1EiV5kZEYxGitFy6R0EissQiGZYO3KOBgyIEiHIgjKIRiAxxMHeLGoARhY+I/SBY3MV/lBMI7IodeOUQaiFWKx0EQxyvYxhhaQk2VRLp1LwwgKPSSF5SLHJFPWW/C8E1TvrY+yIc33sNTl01IAJlMTymv7EHWootdlHjpezfIxFyY3yVQACenLWQ6vGaWYoSQ3iLX8usfTAZRfUWGnwkBOC0fa+0yU1ucxAQAs9soJPkJ0STa2JpEXjXGqFNbVG1OyjVj8OQ8Z512txK1A4QEd3nY38rS67fJlx4bKCr08hDC4ZTcMLfGUnE8CFuTYZrAACwANh9JzOlJeP9lUjrEKL72HK0i1TJeKaQS0ZCoAWj0N4x41ZRBHVRBXj6h8YIx0hRCdYBxJEjsY6FYxo68Yd4t46FFqCCvJFUi8ERCSEQxwMbaOVYo6HAw9IyOusk0VHPaJIpElUxtJCQC9PSFRrCQkUJBYS34HjTSqK41sduoOhHoZTUR4aSaq5Rvbpy9JN7G+h6Zw/FjLY8iRv6QPEeJU0uSdbEA5rZdNTfymaHEAqBidLA/K8j0MUhvUdFe+ouL25i14vtnSRtNPcz/aniZq1FqM5I1AXoAdGB6nxkXinFVqeyym+qg9dCN5Yccxxy3NJQLnXKpy352mMardwTtmHhzlcUde/gac64NbX2kNhCNU0EFmgSAAYRhfSEcwLiVSMMZowtEYwZaVSFCEwRnBo1mjJAZxnERl5xaOkKwmIbXwjEnVDeIjfKaSJoeVjgpno1Ls5RN7U1ADEalvhfWGTs/RFtKWvPf9Zwz6uMXVP9vuVUDzhKZkqnR5TfDhFAf3XLl1v/XxgcVTw1FfaMUsNbBdSf4R52kn1ep0ou/L7jqNGe4fwl6hAVSfIGaHC9jn3qMFvyHeP0ltS7UYVKVMowPtBdKaD9odNVy8iNb3md7V9rsXTRWp0kpozZAzHO6sQSO6NB7j9fdhUtSrfU+3HqNTW/Y0icEw9AXLA2+85sB462EouNdqsJTBs5q91lCICabEjYn3T5Cea47iFWt++qu/PU6ek2nY3iFHEUfsOJQG4tTcDXTUa27rLybmND4nJ0lVOfHdK9l473/Asc64j+/9A+G48V8Mp2Zbqy+Nr5vLWVlXGPTXKNv08JC49wurga2W+huUcaB1v+Y0uOXpKfFcWdhqBt/3OhdMpO4/CxHmbb1clxVxTVPea46Soxb2J8I7iGEr0AvtaTpmAILKygnXugnQmwvpyMrizOQNSToAOZPK06ceKvoTlkssMLxQjctbpeX3Dq3tL3dR0HMi3hMg1IqSGBBGhB0IPiOUeBsYZYU+ARy1ybutw57XWzDw/rWVFfTeUtHilWn7tRvIm4+clDixqnvhQ3UaX8xJeymn8iqyRfckFoK8GzxC0ZI1hM0YWgi8beMkCw2fWIYEtFzx0hWw7nWKjb+U6qmU2jVOhgkhUex0j+zqean1A+sMuEp8lG1+vTrIeDe6VP8ADTPP+FNZOw/LxQH/AEzw38cvq/VnQuPzwANSp3IyDTwHj4eEwPbDiQeoEUBVTSw1ux3O3LQes1naPiYw6lhbMwAQeNzc+QBnl2JqksSdbkknqSdZ6PSYt9TIZZdiZwbFZcVRb8aD+Zgp/ObrtzSvhnA0Apir8adUZ/VarHflPMxXCsrH7pVv5SG/Sevcfpe0phP7xa9L+ejUsfVBI9f7mbHP823Hwbwkjx5pZcD43UwrM9LLdlKG4v3WIOnQ3UaysBuAeoBmgPsqfDNbGrialx1C0KhA+HdO38U9DLJJJNXbS/PoRinyuxd8F4qnEKJwmLP7VbtSfYmw3H4xc6feW/jKDh3D8PQxbU+IqfZBHBK57ltPZOmXXWx8NwZQ0qjKQykgqQQRyI1BB6zeMU4phvuriqY15A359cjW+B+fO1/rytfA+fk/H6D/ABqu4vGnoGnh2xq1/YGiwwoJNgQq+zLZDn1UD3unSedYLEPTZHU2dbEHQ2I8DpLDinEMRUApV6lRhTOiOdEKgroORAuJW5Z2RW1Em97DYnEtUcu+rMbnl8uUSLXwroQKiMhIBAZSpIOxseUaTCqrYDBVNxEJ1nOdYzcxjIsqdW4ilpGTSPzybW5VS2Hl4geDLRuaZI1hc0XNAFo5YyQLJtV94itLOnwKq4uABfqSbedgZBxOFNNyjWuLbG41F5NTjJ0mNpa3Z6xwliUbxp0zy/gX6SfgjoP8B+RX6Sp7OPejTvfWgvLfunSC4lxtcNTLEZm7yqt7anUE+AnkqF5JJc2V1UjLduMb7TEFQdKahfibFv0HwmVr7aecPia5Zix1JJJ8zqZHd/Ce5jgoRUTjbbdkWq11PiD+U9lqYjNQSpyR6FQ+KlxnH8pPrPG6nyM9R4IwqYemhOtbDVF+Ip0COfR2+c83/JRtRfgzp6d8mJw/CmqYw4YaEVaiE/wrTZszfyrf0l9xvh9FqdWsjApRT7NQo3JZSDY1Tfe1yedyLyVh3WmlbiJIz1KKJofdre5iF3/ipIfI+cj4XBChgRXqACqVd1Ggs+JUhc1tSVo5TbTWoekSWWUmpeFLzfP282FQSVGa4lxs1aFCiKaItEAXUasbWLHTc84DguPNCvTqAlQrDMQCbodHBUb6cuoEgkTrz0ljjpcezOdyd2b7tNwZcSrVqSotUAtZTfMij77HQnKAQ1gNhzvPPTYjwI+Rl/2f4vldKWIJbDk2yn3VJPdZhzUHkdBe8jdpeGChWIT92xJTnYc0J6i/oRIYbxy9nJ/T7DzqS1Ih8T4lVxD567l2AC3NtgLAaSLOnAE6AEnoASfQToSS4Ju2Bc6zkGsWvTKe+Ct9swK38r7zqcYwepsIgMdUU6RopmBhTEJiRSIkwwkIixl4RIUA2faLtHYCnRPeO7WtkB5AH735TKqfzvrqfMnmZYcUwyKSdSTfUknU6kytpHrtObFCMY+6XyqSlUj1XsnUHscMetMqf/R2WYztdjc9dlX3UJXzYe8flb4S34bjzS4dTce8pqqvm1Vrem/wmLxFbLuT+sXBgrLKb8v0Vksk9khjQZaDNRjsLQJqNO0lQ+sbzY8F4qUw9KoN8NVwxca60q9NqLAddR62mHzTXdgmtVrVahAw601WoW2zBkakB1IZc3l5zk6uKcLfb8rzK4m7o0vHsM6ulBKCVaFaozEtmsrOSzMWU3UjvnxGnhIfaYNVfDYJSA796p0UsMzXtyRFt5ASsrcUx9F6y98rUuUyr7RGLsD7Wm6g3BAOgPPUSbwEHDPUrYgk4o0qlV1PvUqNNc126PUb2fd5KDsTaefDFKEU3Trit7fj5d/I6HJNujO4XBUGoVnqVStZGAp07e+Laknz0tKi87MTvvufM7xs9eKauzkYpM0mDrjE4Vkqe/SC5XJGi7Jcn+U+BEzJhcJiMjhxuPy5iLlx6ltyuAxdMn4mrhyuHVUKsoArtuXObvuoO2mw8p6j2Z4bh6FMtQUg13GUsSWyDRbE62sGa3jPJ+KAZrr7rAGajgfatz9nQIoGHolNSTnsmUNtobDx3kpXptDr4qZ6MTnaxUGmmhZwDrzVb78r8p53227IpRH2ihYUiRdP4CxsCn4L205X6bbmrXVQtNzcU09pV1sCTyJ8WLH4TC9qO0dTEUicuWi1wmxzFDZjptbkPGCEmmFxMdUe04VolMA7m3TS8ext/V51EaBP1iRzGNAmoZMbDU9oKFp7QoxaurVWsivVPRKbHeWlPss+S9XuOSMqAhiq8y9hYHwB5S7xfHq5uqOlNfwLr/m0lRUxLAk5mZyPeLE2HM9BPPnlyPaOx0qKu2Li19ng2p5gxWsw87HXT0mYFO5LNvy8JbDXCaG+Ws1/EW3/AFlWx0Jnbi4o5J8kaswB6+HL4xoQk8h8IRKWtzvHnSUARHS8nV+KsaKUAAqLrYXGZjoXbqYEmEXD5hmNgOp69B1MScYumxot8IXA4+tTFqVeqgP3UqOg9FNpPwDEYfGsxJYpSS97kmrWBa5P4aZ9ZV+z6a/KW9PHuuBen3ShrBSLa5imbNm5WC7byeSKS2XLXqaL33Kunw+q1NqqoxpqQrOB3QSL2v8AEesjkSfT4tVWi1APak7ZiviQAT6ACQRKK+4GMIjQIQwZhYCfQwDtSarl7ikLmINi1r5QeoFjbpLv+zvh/tMS1xey7eZuf9I9ZSYPiDALSaoVolwzADMBcZWfLpc5eV5uf7LqYFWu+wKd0E6gZiLn+X5zlztqLT7/AHKwVtFTxvEF8ZVRqmQEhTroQNRp8fnC43DKcOtNO9atT21vmVw3yUekh9oRQerXDPkqrVNjZirjTQ6d0jX+tZ2GrGlgHqZrscQEUi+hFF81rgaj2og0fC/oNr2aMoW/r4xytpBmcDOwiPU8oqmNMckAUPteHSnpAwtMm0KCa58p9pYkGmVuNdQy3vf9JlMVjGa+pyk7bc9Lia/B0r/ar395LeeQazFZje/OcPT03L5V6F8jdIv+BgHDuDsKgJ8mUAyqxqGm7Id1Jt4jkfS0tOzx/ZVB+JD+f0kztDw0VHJGjaWProfCMsujLT4ZJxtGYQHc/wDUWXWG7L1St2cKD4E6dZ2K7NOjgB1cXBYWKm2hI58pd9RjXcVY5PsVCUebGw5Ae83l4eJj3fNbYAaADYDoImOpOrkVBYnUcxYbW8BtBq8eLT3NN17q4HLHmqcns793Nnt+PLlzedtI0RQI/JMYmGJPdtsTuBtrz3PhANPQeyXY9WpricWrMj39hQXRq+37RmHuUtd+enUBqvtR2Mr0y1WmilDqadPN+z20UMSWG/O/hFbVjJMyECxj845RLCExaU8FSp0PaVFepUaxCk5KSqTYZirBy+xtYLrvNHwuogwOIqPTKI706LGm5za3a4D5hbu2O3x5UvErfZ0JJzMFOpuDlsAoGyix+U0eGwbNwoIFv+1ztZlNhZgtwDce8RrOCUtcbl4+h0yioSpeBlai4fMSlaqu1w9JWLHnYq9vUQ3FOK+1p06NKmVpUc2UbsWc3eo9t2PhtKf75vvciWnC01036GdD91XySW5SmIJpO0WEy+xLKA1TMxHPILAEnprKipRXVcpDht76FeWnzvHjkUlYNJChlEc1O0XLGuzJCAQqQcKsZGN3hE/fnqyf6LTB1hZmHifzm/wXu1T+JfyEwmPFqr/4j+c83pX78/L0OjKtkWHBG7tUfhU+h/5mhxbd8X90qL25WIF/mJneAbuOqH5EGaZqYOTn3D/+TrB1H/RE48Gp4RWCUizZSFBN7jKbDQee0rMPxf7N7cOAxdbm5uSKgBB66ajzBHKZeu2Qb21vb472kn7SxTObPlvlzgPbUEgX5anSc+SD2fYrGt0UHHbu68rjOP8AC23raVC1LaHWWPFcQxZ6jG7uTc/menhKWepgVQSObJyWCNfaWnAEomun2pgKC3ep+JVFxSXqzNlXyJmeSpaERsx1NpeydH0VwfFe1QV2sGcAgaWSmPcprbkB6kmOxddeflPM/wCz/tGQ/wBkZiVKn2bE8wNadulrkeU1D1SVqc2Rwb7CwsR531FvGc8pOPJaKTMv244Ero2IpJlZCfaWHvKN2I6je/MXmBKie416qZrEfs6yaHlmtdb+YJHwE8Y4xhlp16iJfIHOW+lh0+G3kI2OXYWa7k3jtvZUgDf6ZdfmBKp2IBsTr87dZacbwrWpm3cHdv8AiN2tbylRWi9Olo/X1KZ3c2DWTMLxSonun42BOniZDQbxo0lnFPkinRMqYt3fO7FmO5Oug2EnjFtdjZWOVQrMoJUBco87ePTnKdDNLw6j7VTb7tJB8FbvH/NIZkopWikNykrVCzFmNyTcmwH5RkLiAMzBfdzG3iATb5RkrHgzGxzGJaOanHQDf8NUinUV7ghtefIGYjiq2rN4n85tuHqUR1Ygtc7bbCVf2ZXFmRbXNzbXfSzDUTyMORQnJs6pR1Kio7O/vGH4D+k0OJBKJZgCFtr0I1lKmANJ1ZblSDr08D6SS47t9dAfXKTbbwtK5WpSUkSUXQ77BcXLDnff+uUs6GFH2cgb96/S2+5mUbir8pq+zbe2w5vuc4+n5SPVRyRgpSe1oOOrMVxWoScvIX/za/SQAsseKp3zaRaKT1cfwo558sH7KcKMlERCkpQlncMxZoVkqhQxQ3AN7agjl5y5Ha+r+1IJDVCL7aAaAD1MpSsYaIiygnyMpNGibj71auGQOSlNqfLLfKRqfgJC4uRXxbslyGcaW15D9JUezINxLTs3Tz4uip1zPYi5W+hJuRqNouiuBtV8kzjWHd6vcRmAXNZQWsOZNttZnnGs03aHGmjiW+zF6OVVBs2bUXOhIuR3ud+cpDjib5wr3y3JFm7pvZW+7fY9RExQlCKi+wcklKTkiHXW1tQbgHTkT906biw9YK0e8aDLImKFmr7GsGYoRurqdd1cD01A9ZlhC4fENTYMjFWGxEnmx+0g0NGWlk7ieDalVZW6kg9QdjIhE0FfjC4xctcLTrj3agFkf8Lj7hPXa/TaUmKoshs4Knof61i426qXI7+QEQua1tIG8kU1uJUBsuD4arVFUi1gLkkgG/IC+8r/ALWVbI4BAPxFuY9JL4XRqFHZELKNyNLX5Hw2lSwNSpYAksbADU36WnlRSlKV8HpNbsuxSSwFtAGNhsQe8TbzldUYZNxqP0cfSTcWfZ0woPeK2Yj7ptooYc7fnGYBAUGm4BNt9SYkdlqITRnKPDKj/dsOp0+W83HYXAlL02sSQWHqNPlEwtC5yne3dPUc/wDqWOE7jq+2UgHybn5fWJ1HUPJFxoVY63MJ2qwns6tQW0V2ty7rG6/I2+Ep6a6T0/t7wtagFSkQxZDmtqbrry57zzVVtpPR6LJrhXdHNmVMCYsIROC32BP9dZ3URBWiEQzUyNwYKaqMIDNf/Z1gialWvdbU1y2ZSblwb6ggqQF5dZkLy87N8cFBKyEG1TKQRrYrca/A/KAJF7RuWrvcKDoDl220PiSLG8p+sl42tmYt1N/0kSA1giJwEeZyzBFAixQI4CEFg7Qz4hmUKxJA2vyHQeEbaIVmo1jTLbhlK6m4J15eQlWJpOBYXMjG494/6V+sWS2GsusLUWkCqh3UkEqxstrDS687jfyjamIYsHWykjRUGQINVyeBtufGGbC2BDezA0tnf3fe1Gp3yH/uRq1Wl1DnSwUZE0APPU7kfCeJdvg9EG1O6n+EE89L21A6nSFwtIhFPICzeGuh+cqKPGiaoudBcC23hb0EtcPXKEa919uWp3B85ecHBKyLlqLvApmAGx5HoZaYykGoOSLPTViw/wAIv6aAyjwZsR0v/wA2+E0p1AdfeAsRyZeYM4nDexlLaiDwHHU/ZE1LFR3XsDpm0RhbXfT4zzDGUgtR1XUBiAeoBOU+lpva+GLB1onIy3FQBQVdL51a5OltR5ATz7iNw5HMm3T5Tu6D3ZSIZt0guCw+fU+6CR5kfpJtVeUkYPCCmgX+tYyuk+iwqKgmcGS1NxfYgVReQKyfAyxxDADxlfUMnlaY0AKveOAgKgsYoM5iwSoNIK8LUGk6mhi2agQWLlhysbaMgDVWPyxBHLCgDSJxhLRCs1GBAazadk8PmpOb2tUI5fwIf1mPVZ6F2Lq5aDDX94Ty/hSB8BRl6T3oux97NYHW9iL/AJyThqAyBgQdOZ9dPWDSkBSfzH6x+Gpj2Y+P5zzpx5rx/g74y9CiIAqabX0+G00eGrBwEbfcctv+zKIIL38ZoMXhVCU2GhFj8d5TNDU0jnT5LvglUE5XuDexPW+zj9ZfLdQwvYhWPoCQRMsy6K40YFbEeI1B85tMPTDKb8gV+BXac+PG06fDDKVqzLVa9QXamAcy3/ai9FgRazG+um19LzDcRoNnUnnrcbXmp4lSIqeyV3VFFwoawGbUyLV4eo+85v1IP6SvT4pR8DNpjGqaDpYayPWaWtHhi5Dq219x4eHjFXhSFTct6jp5T2OnenEkzm6lqWVyRlcSZEK3mmq8JQm129R9JExHCkU6FvUfSGfIidIzrrpEprLfGYFR1+X0jKWDU9ZCUN6HUlRX2uZY0aYt85YYfg1MndvUfSXGH4BS/F6j6SU8cmWxTijOYqkGHQysdbbz0EcApfi/y/SEbstRbQl/Vf8AbNjxzjtRsk4S3PN4onoH/g1DfPW580/2Tv8AwWh/eVvWn/snSsUmc2tGBEeBLDjvDlo4hqSFioC6sRfvKCb2AHOQAvetyvJvZ0Ot9x+HpZjp1nonZ3ClaXu7m/T7qjb4Skw2ApgrZeX6TX8MHdPn+ghStWxdW5//2Q=="/>
          <p:cNvSpPr>
            <a:spLocks noChangeAspect="1" noChangeArrowheads="1"/>
          </p:cNvSpPr>
          <p:nvPr/>
        </p:nvSpPr>
        <p:spPr bwMode="auto">
          <a:xfrm>
            <a:off x="155575" y="-1766888"/>
            <a:ext cx="2590800" cy="36957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49154" name="Picture 2" descr="http://upload.wikimedia.org/wikipedia/ru/b/be/%D0%93%D0%B5%D0%BD.-%D0%BB%D0%B5%D0%B9%D1%82.%D0%9B.%D0%9D.%D0%A1%D0%BE%D0%B1%D0%BE%D0%BB%D0%B5%D0%B2.jpg"/>
          <p:cNvPicPr>
            <a:picLocks noChangeAspect="1" noChangeArrowheads="1"/>
          </p:cNvPicPr>
          <p:nvPr/>
        </p:nvPicPr>
        <p:blipFill>
          <a:blip r:embed="rId2" cstate="print"/>
          <a:srcRect l="6383" t="6876" r="4255" b="18256"/>
          <a:stretch>
            <a:fillRect/>
          </a:stretch>
        </p:blipFill>
        <p:spPr bwMode="auto">
          <a:xfrm>
            <a:off x="323528" y="1052735"/>
            <a:ext cx="4032448" cy="5227248"/>
          </a:xfrm>
          <a:prstGeom prst="rect">
            <a:avLst/>
          </a:prstGeom>
          <a:noFill/>
          <a:ln w="38100">
            <a:solidFill>
              <a:srgbClr val="002060"/>
            </a:solid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агетная рамка 2"/>
          <p:cNvSpPr/>
          <p:nvPr/>
        </p:nvSpPr>
        <p:spPr>
          <a:xfrm>
            <a:off x="251520" y="142852"/>
            <a:ext cx="8496944" cy="6218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Ослабление российского влияния на Балканах</a:t>
            </a:r>
            <a:endParaRPr lang="ru-RU" sz="2400" b="1" dirty="0"/>
          </a:p>
        </p:txBody>
      </p:sp>
      <p:sp>
        <p:nvSpPr>
          <p:cNvPr id="12" name="TextBox 11"/>
          <p:cNvSpPr txBox="1"/>
          <p:nvPr/>
        </p:nvSpPr>
        <p:spPr>
          <a:xfrm>
            <a:off x="4499992" y="1225689"/>
            <a:ext cx="4320480" cy="4893647"/>
          </a:xfrm>
          <a:prstGeom prst="rect">
            <a:avLst/>
          </a:prstGeom>
          <a:solidFill>
            <a:schemeClr val="bg1"/>
          </a:solidFill>
          <a:ln w="38100">
            <a:solidFill>
              <a:schemeClr val="accent1"/>
            </a:solidFill>
          </a:ln>
        </p:spPr>
        <p:txBody>
          <a:bodyPr wrap="square" rtlCol="0">
            <a:spAutoFit/>
          </a:bodyPr>
          <a:lstStyle/>
          <a:p>
            <a:pPr algn="ctr"/>
            <a:r>
              <a:rPr lang="ru-RU" sz="2400" b="1" dirty="0" smtClean="0">
                <a:solidFill>
                  <a:srgbClr val="002060"/>
                </a:solidFill>
                <a:latin typeface="Calibri" pitchFamily="34" charset="0"/>
              </a:rPr>
              <a:t>Но в мае </a:t>
            </a:r>
            <a:r>
              <a:rPr lang="ru-RU" sz="2400" b="1" u="sng" dirty="0" smtClean="0">
                <a:solidFill>
                  <a:srgbClr val="002060"/>
                </a:solidFill>
                <a:effectLst>
                  <a:outerShdw blurRad="50800" dist="38100" algn="tr" rotWithShape="0">
                    <a:prstClr val="black">
                      <a:alpha val="40000"/>
                    </a:prstClr>
                  </a:outerShdw>
                </a:effectLst>
                <a:latin typeface="Calibri" pitchFamily="34" charset="0"/>
              </a:rPr>
              <a:t>1881 г</a:t>
            </a:r>
            <a:r>
              <a:rPr lang="ru-RU" sz="2400" b="1" dirty="0" smtClean="0">
                <a:solidFill>
                  <a:srgbClr val="002060"/>
                </a:solidFill>
                <a:latin typeface="Calibri" pitchFamily="34" charset="0"/>
              </a:rPr>
              <a:t>. князь </a:t>
            </a:r>
            <a:r>
              <a:rPr lang="ru-RU" sz="2400" b="1" i="1" u="sng" dirty="0" smtClean="0">
                <a:solidFill>
                  <a:srgbClr val="FF0000"/>
                </a:solidFill>
                <a:effectLst>
                  <a:outerShdw blurRad="50800" dist="38100" algn="tr" rotWithShape="0">
                    <a:prstClr val="black">
                      <a:alpha val="40000"/>
                    </a:prstClr>
                  </a:outerShdw>
                </a:effectLst>
                <a:latin typeface="Calibri" pitchFamily="34" charset="0"/>
              </a:rPr>
              <a:t>Александр</a:t>
            </a:r>
            <a:r>
              <a:rPr lang="ru-RU" sz="2400" b="1" dirty="0" smtClean="0">
                <a:solidFill>
                  <a:srgbClr val="002060"/>
                </a:solidFill>
                <a:effectLst>
                  <a:outerShdw blurRad="50800" dist="38100" algn="tr" rotWithShape="0">
                    <a:prstClr val="black">
                      <a:alpha val="40000"/>
                    </a:prstClr>
                  </a:outerShdw>
                </a:effectLst>
                <a:latin typeface="Calibri" pitchFamily="34" charset="0"/>
              </a:rPr>
              <a:t> </a:t>
            </a:r>
            <a:r>
              <a:rPr lang="ru-RU" sz="2400" b="1" dirty="0" smtClean="0">
                <a:solidFill>
                  <a:srgbClr val="002060"/>
                </a:solidFill>
                <a:latin typeface="Calibri" pitchFamily="34" charset="0"/>
              </a:rPr>
              <a:t>совершил государственный переворот, отменил конституцию, установив фактически самодержавное правление. Опасаясь, что Болгария может полностью попасть под влияние Австро-Венгрии и Германии, </a:t>
            </a:r>
            <a:r>
              <a:rPr lang="ru-RU" sz="2400" b="1" i="1" u="sng" dirty="0" smtClean="0">
                <a:solidFill>
                  <a:srgbClr val="FF0000"/>
                </a:solidFill>
                <a:effectLst>
                  <a:outerShdw blurRad="38100" dist="38100" dir="2700000" algn="tl">
                    <a:srgbClr val="000000">
                      <a:alpha val="43137"/>
                    </a:srgbClr>
                  </a:outerShdw>
                </a:effectLst>
                <a:latin typeface="Calibri" pitchFamily="34" charset="0"/>
              </a:rPr>
              <a:t>Александр </a:t>
            </a:r>
            <a:r>
              <a:rPr lang="en-US" sz="2400" b="1" i="1" u="sng" dirty="0" smtClean="0">
                <a:solidFill>
                  <a:srgbClr val="FF0000"/>
                </a:solidFill>
                <a:effectLst>
                  <a:outerShdw blurRad="38100" dist="38100" dir="2700000" algn="tl">
                    <a:srgbClr val="000000">
                      <a:alpha val="43137"/>
                    </a:srgbClr>
                  </a:outerShdw>
                </a:effectLst>
                <a:latin typeface="Calibri" pitchFamily="34" charset="0"/>
              </a:rPr>
              <a:t>III</a:t>
            </a:r>
            <a:r>
              <a:rPr lang="ru-RU" sz="2400" b="1" i="1" u="sng" dirty="0" smtClean="0">
                <a:solidFill>
                  <a:srgbClr val="FF0000"/>
                </a:solidFill>
                <a:effectLst>
                  <a:outerShdw blurRad="38100" dist="38100" dir="2700000" algn="tl">
                    <a:srgbClr val="000000">
                      <a:alpha val="43137"/>
                    </a:srgbClr>
                  </a:outerShdw>
                </a:effectLst>
                <a:latin typeface="Calibri" pitchFamily="34" charset="0"/>
              </a:rPr>
              <a:t> </a:t>
            </a:r>
            <a:r>
              <a:rPr lang="ru-RU" sz="2400" b="1" dirty="0" smtClean="0">
                <a:solidFill>
                  <a:srgbClr val="002060"/>
                </a:solidFill>
                <a:latin typeface="Calibri" pitchFamily="34" charset="0"/>
              </a:rPr>
              <a:t>был вынужден оказать давление на </a:t>
            </a:r>
            <a:r>
              <a:rPr lang="ru-RU" sz="2400" b="1" dirty="0" err="1" smtClean="0">
                <a:solidFill>
                  <a:srgbClr val="002060"/>
                </a:solidFill>
                <a:latin typeface="Calibri" pitchFamily="34" charset="0"/>
              </a:rPr>
              <a:t>Баттенберга</a:t>
            </a:r>
            <a:r>
              <a:rPr lang="ru-RU" sz="2400" b="1" dirty="0" smtClean="0">
                <a:solidFill>
                  <a:srgbClr val="002060"/>
                </a:solidFill>
                <a:latin typeface="Calibri" pitchFamily="34" charset="0"/>
              </a:rPr>
              <a:t> и заставить его восстановить конституцию. </a:t>
            </a:r>
            <a:endParaRPr lang="ru-RU" sz="2400" b="1" dirty="0">
              <a:solidFill>
                <a:srgbClr val="FF0000"/>
              </a:solidFill>
              <a:latin typeface="Calibri" pitchFamily="34" charset="0"/>
            </a:endParaRPr>
          </a:p>
        </p:txBody>
      </p:sp>
      <p:sp>
        <p:nvSpPr>
          <p:cNvPr id="45058" name="AutoShape 2" descr="data:image/jpeg;base64,/9j/4AAQSkZJRgABAQAAAQABAAD/2wCEAAkGBxQTEhUUEhQVFRUXGBcYGBgYFxcUGBcXFBcXFxQUFxcYHCggGBwlHBQUITEhJSksLi4uFx8zODMsNygtLiwBCgoKDg0OGhAQGiwkHSQsLCwsLCwsLCwsLDQsLCwsLCwsLCwsLCwsLCwsLCw0LCwsLCwsLCwsLCwsLCwsLCwsLP/AABEIAQwAvAMBIgACEQEDEQH/xAAcAAABBQEBAQAAAAAAAAAAAAADAQIEBQYABwj/xABAEAACAQIEAwUFBQUIAgMAAAABAgADEQQSITEFQVEGImFxkRMygaHRFEJiscEjM1KS8AdTcqKy0uHxFoJDk8L/xAAaAQADAQEBAQAAAAAAAAAAAAABAgMABAUG/8QALhEAAgIBAwIDBwQDAAAAAAAAAAECEQMSITEEQVGBsRMiMmFx0fCRocHhBRQz/9oADAMBAAIRAxEAPwCHi+O1ANHYeRI+fxMhVOMO3/yO2uxY9d7XkPFuG8j02/rSQnUbC9ufnynE25dy6SRMq8VqFrl2J84N+KVDoXb+ZvrANQWCajry+M1monNxKoSO+2nO5B9bxDxB9e+4NuTN9dZGp0ouWBsNBGxTk3zNfrczkrnmSetyT+caKcUpF1UNR3tCY4sTrczgs4JBqDQ+lWK6jQiJXqZ9yCdd/GDIjQIyb8QOIN6IA5f1yjFqke7ceRI/KEIjTSh1A0jzjXJuXf4MR+UYMW1/eb+ZvrGmnEyeEGpm0hBi3/ib+Y/WcMVU5VHH/sw/WNyCKF6fWbWwqI/7W/8AG1+pYmMbiFT+9qfzsP1jloGM+zg32mUzUIOI1OVSp/O9/W8Wnj3B/eMb9WO/rFWiMtgBeJ9mGmljNrNpJlHjNa/72pY/jb6ySeO1/wC/qf8A2N9ZULTI20neyMNvswV8iQW+MaT0nP4QYMcmPAnMYhFowtyijIJ7SPQQF7wiNFY6DjeFtBXhaZ6yQ4lpxSOtFAmswF1gwkklI3JrNZgWWPUx5SNAms1DHWMCyQBGMJrMCemLQd4dz0gCvWZMND7RFNzYWjC8Zm1mMGuBEBgnqR1J4aBY4xVMRzecHjIA6oRBZolWNUy7OYV2jRFYRBFY6HAQ6J6QMkUZNlEEKx9OPUW8YxVvJlAqiPWnzMVEhUS0SwDAsYy+Em08OW90Xj2wLdL+VzBYLK5hB2kqtTy6HTz0/ODy85rGARpMMywVRYTAisDUEPacYUwkUrBkw9QQJEohWNiqJzRAYyEY8GOF4yPQwmGNz0jbRbmI5sbSzIIcgnDeDzxuYxGMiWFhKDWkemSYWnJSLRJZePQdIGjpJCtzkmOHpyTRG1+ZAEjobiHS3tsODoGqhT/7I4HztFSt0Kza9muBe0X2lQWQ+4u1wPvN59JeYjhgUdxVHwlxh6YVQBsAB6Tq20toSQt7mA43whmB0BE85xTPQrZT7p0HTfae18V90zyftpQ0Y817w+B/5kIOslPdMd8BKiSLVEmo11B6gH1EiV5kZEYxGitFy6R0EissQiGZYO3KOBgyIEiHIgjKIRiAxxMHeLGoARhY+I/SBY3MV/lBMI7IodeOUQaiFWKx0EQxyvYxhhaQk2VRLp1LwwgKPSSF5SLHJFPWW/C8E1TvrY+yIc33sNTl01IAJlMTymv7EHWootdlHjpezfIxFyY3yVQACenLWQ6vGaWYoSQ3iLX8usfTAZRfUWGnwkBOC0fa+0yU1ucxAQAs9soJPkJ0STa2JpEXjXGqFNbVG1OyjVj8OQ8Z512txK1A4QEd3nY38rS67fJlx4bKCr08hDC4ZTcMLfGUnE8CFuTYZrAACwANh9JzOlJeP9lUjrEKL72HK0i1TJeKaQS0ZCoAWj0N4x41ZRBHVRBXj6h8YIx0hRCdYBxJEjsY6FYxo68Yd4t46FFqCCvJFUi8ERCSEQxwMbaOVYo6HAw9IyOusk0VHPaJIpElUxtJCQC9PSFRrCQkUJBYS34HjTSqK41sduoOhHoZTUR4aSaq5Rvbpy9JN7G+h6Zw/FjLY8iRv6QPEeJU0uSdbEA5rZdNTfymaHEAqBidLA/K8j0MUhvUdFe+ouL25i14vtnSRtNPcz/aniZq1FqM5I1AXoAdGB6nxkXinFVqeyym+qg9dCN5Yccxxy3NJQLnXKpy352mMardwTtmHhzlcUde/gac64NbX2kNhCNU0EFmgSAAYRhfSEcwLiVSMMZowtEYwZaVSFCEwRnBo1mjJAZxnERl5xaOkKwmIbXwjEnVDeIjfKaSJoeVjgpno1Ls5RN7U1ADEalvhfWGTs/RFtKWvPf9Zwz6uMXVP9vuVUDzhKZkqnR5TfDhFAf3XLl1v/XxgcVTw1FfaMUsNbBdSf4R52kn1ep0ou/L7jqNGe4fwl6hAVSfIGaHC9jn3qMFvyHeP0ltS7UYVKVMowPtBdKaD9odNVy8iNb3md7V9rsXTRWp0kpozZAzHO6sQSO6NB7j9fdhUtSrfU+3HqNTW/Y0icEw9AXLA2+85sB462EouNdqsJTBs5q91lCICabEjYn3T5Cea47iFWt++qu/PU6ek2nY3iFHEUfsOJQG4tTcDXTUa27rLybmND4nJ0lVOfHdK9l473/Asc64j+/9A+G48V8Mp2Zbqy+Nr5vLWVlXGPTXKNv08JC49wurga2W+huUcaB1v+Y0uOXpKfFcWdhqBt/3OhdMpO4/CxHmbb1clxVxTVPea46Soxb2J8I7iGEr0AvtaTpmAILKygnXugnQmwvpyMrizOQNSToAOZPK06ceKvoTlkssMLxQjctbpeX3Dq3tL3dR0HMi3hMg1IqSGBBGhB0IPiOUeBsYZYU+ARy1ybutw57XWzDw/rWVFfTeUtHilWn7tRvIm4+clDixqnvhQ3UaX8xJeymn8iqyRfckFoK8GzxC0ZI1hM0YWgi8beMkCw2fWIYEtFzx0hWw7nWKjb+U6qmU2jVOhgkhUex0j+zqean1A+sMuEp8lG1+vTrIeDe6VP8ADTPP+FNZOw/LxQH/AEzw38cvq/VnQuPzwANSp3IyDTwHj4eEwPbDiQeoEUBVTSw1ux3O3LQes1naPiYw6lhbMwAQeNzc+QBnl2JqksSdbkknqSdZ6PSYt9TIZZdiZwbFZcVRb8aD+Zgp/ObrtzSvhnA0Apir8adUZ/VarHflPMxXCsrH7pVv5SG/Sevcfpe0phP7xa9L+ejUsfVBI9f7mbHP823Hwbwkjx5pZcD43UwrM9LLdlKG4v3WIOnQ3UaysBuAeoBmgPsqfDNbGrialx1C0KhA+HdO38U9DLJJJNXbS/PoRinyuxd8F4qnEKJwmLP7VbtSfYmw3H4xc6feW/jKDh3D8PQxbU+IqfZBHBK57ltPZOmXXWx8NwZQ0qjKQykgqQQRyI1BB6zeMU4phvuriqY15A359cjW+B+fO1/rytfA+fk/H6D/ABqu4vGnoGnh2xq1/YGiwwoJNgQq+zLZDn1UD3unSedYLEPTZHU2dbEHQ2I8DpLDinEMRUApV6lRhTOiOdEKgroORAuJW5Z2RW1Em97DYnEtUcu+rMbnl8uUSLXwroQKiMhIBAZSpIOxseUaTCqrYDBVNxEJ1nOdYzcxjIsqdW4ilpGTSPzybW5VS2Hl4geDLRuaZI1hc0XNAFo5YyQLJtV94itLOnwKq4uABfqSbedgZBxOFNNyjWuLbG41F5NTjJ0mNpa3Z6xwliUbxp0zy/gX6SfgjoP8B+RX6Sp7OPejTvfWgvLfunSC4lxtcNTLEZm7yqt7anUE+AnkqF5JJc2V1UjLduMb7TEFQdKahfibFv0HwmVr7aecPia5Zix1JJJ8zqZHd/Ce5jgoRUTjbbdkWq11PiD+U9lqYjNQSpyR6FQ+KlxnH8pPrPG6nyM9R4IwqYemhOtbDVF+Ip0COfR2+c83/JRtRfgzp6d8mJw/CmqYw4YaEVaiE/wrTZszfyrf0l9xvh9FqdWsjApRT7NQo3JZSDY1Tfe1yedyLyVh3WmlbiJIz1KKJofdre5iF3/ipIfI+cj4XBChgRXqACqVd1Ggs+JUhc1tSVo5TbTWoekSWWUmpeFLzfP282FQSVGa4lxs1aFCiKaItEAXUasbWLHTc84DguPNCvTqAlQrDMQCbodHBUb6cuoEgkTrz0ljjpcezOdyd2b7tNwZcSrVqSotUAtZTfMij77HQnKAQ1gNhzvPPTYjwI+Rl/2f4vldKWIJbDk2yn3VJPdZhzUHkdBe8jdpeGChWIT92xJTnYc0J6i/oRIYbxy9nJ/T7DzqS1Ih8T4lVxD567l2AC3NtgLAaSLOnAE6AEnoASfQToSS4Ju2Bc6zkGsWvTKe+Ct9swK38r7zqcYwepsIgMdUU6RopmBhTEJiRSIkwwkIixl4RIUA2faLtHYCnRPeO7WtkB5AH735TKqfzvrqfMnmZYcUwyKSdSTfUknU6kytpHrtObFCMY+6XyqSlUj1XsnUHscMetMqf/R2WYztdjc9dlX3UJXzYe8flb4S34bjzS4dTce8pqqvm1Vrem/wmLxFbLuT+sXBgrLKb8v0Vksk9khjQZaDNRjsLQJqNO0lQ+sbzY8F4qUw9KoN8NVwxca60q9NqLAddR62mHzTXdgmtVrVahAw601WoW2zBkakB1IZc3l5zk6uKcLfb8rzK4m7o0vHsM6ulBKCVaFaozEtmsrOSzMWU3UjvnxGnhIfaYNVfDYJSA796p0UsMzXtyRFt5ASsrcUx9F6y98rUuUyr7RGLsD7Wm6g3BAOgPPUSbwEHDPUrYgk4o0qlV1PvUqNNc126PUb2fd5KDsTaefDFKEU3Trit7fj5d/I6HJNujO4XBUGoVnqVStZGAp07e+Laknz0tKi87MTvvufM7xs9eKauzkYpM0mDrjE4Vkqe/SC5XJGi7Jcn+U+BEzJhcJiMjhxuPy5iLlx6ltyuAxdMn4mrhyuHVUKsoArtuXObvuoO2mw8p6j2Z4bh6FMtQUg13GUsSWyDRbE62sGa3jPJ+KAZrr7rAGajgfatz9nQIoGHolNSTnsmUNtobDx3kpXptDr4qZ6MTnaxUGmmhZwDrzVb78r8p53227IpRH2ihYUiRdP4CxsCn4L205X6bbmrXVQtNzcU09pV1sCTyJ8WLH4TC9qO0dTEUicuWi1wmxzFDZjptbkPGCEmmFxMdUe04VolMA7m3TS8ext/V51EaBP1iRzGNAmoZMbDU9oKFp7QoxaurVWsivVPRKbHeWlPss+S9XuOSMqAhiq8y9hYHwB5S7xfHq5uqOlNfwLr/m0lRUxLAk5mZyPeLE2HM9BPPnlyPaOx0qKu2Li19ng2p5gxWsw87HXT0mYFO5LNvy8JbDXCaG+Ws1/EW3/AFlWx0Jnbi4o5J8kaswB6+HL4xoQk8h8IRKWtzvHnSUARHS8nV+KsaKUAAqLrYXGZjoXbqYEmEXD5hmNgOp69B1MScYumxot8IXA4+tTFqVeqgP3UqOg9FNpPwDEYfGsxJYpSS97kmrWBa5P4aZ9ZV+z6a/KW9PHuuBen3ShrBSLa5imbNm5WC7byeSKS2XLXqaL33Kunw+q1NqqoxpqQrOB3QSL2v8AEesjkSfT4tVWi1APak7ZiviQAT6ACQRKK+4GMIjQIQwZhYCfQwDtSarl7ikLmINi1r5QeoFjbpLv+zvh/tMS1xey7eZuf9I9ZSYPiDALSaoVolwzADMBcZWfLpc5eV5uf7LqYFWu+wKd0E6gZiLn+X5zlztqLT7/AHKwVtFTxvEF8ZVRqmQEhTroQNRp8fnC43DKcOtNO9atT21vmVw3yUekh9oRQerXDPkqrVNjZirjTQ6d0jX+tZ2GrGlgHqZrscQEUi+hFF81rgaj2og0fC/oNr2aMoW/r4xytpBmcDOwiPU8oqmNMckAUPteHSnpAwtMm0KCa58p9pYkGmVuNdQy3vf9JlMVjGa+pyk7bc9Lia/B0r/ar395LeeQazFZje/OcPT03L5V6F8jdIv+BgHDuDsKgJ8mUAyqxqGm7Id1Jt4jkfS0tOzx/ZVB+JD+f0kztDw0VHJGjaWProfCMsujLT4ZJxtGYQHc/wDUWXWG7L1St2cKD4E6dZ2K7NOjgB1cXBYWKm2hI58pd9RjXcVY5PsVCUebGw5Ae83l4eJj3fNbYAaADYDoImOpOrkVBYnUcxYbW8BtBq8eLT3NN17q4HLHmqcns793Nnt+PLlzedtI0RQI/JMYmGJPdtsTuBtrz3PhANPQeyXY9WpricWrMj39hQXRq+37RmHuUtd+enUBqvtR2Mr0y1WmilDqadPN+z20UMSWG/O/hFbVjJMyECxj845RLCExaU8FSp0PaVFepUaxCk5KSqTYZirBy+xtYLrvNHwuogwOIqPTKI706LGm5za3a4D5hbu2O3x5UvErfZ0JJzMFOpuDlsAoGyix+U0eGwbNwoIFv+1ztZlNhZgtwDce8RrOCUtcbl4+h0yioSpeBlai4fMSlaqu1w9JWLHnYq9vUQ3FOK+1p06NKmVpUc2UbsWc3eo9t2PhtKf75vvciWnC01036GdD91XySW5SmIJpO0WEy+xLKA1TMxHPILAEnprKipRXVcpDht76FeWnzvHjkUlYNJChlEc1O0XLGuzJCAQqQcKsZGN3hE/fnqyf6LTB1hZmHifzm/wXu1T+JfyEwmPFqr/4j+c83pX78/L0OjKtkWHBG7tUfhU+h/5mhxbd8X90qL25WIF/mJneAbuOqH5EGaZqYOTn3D/+TrB1H/RE48Gp4RWCUizZSFBN7jKbDQee0rMPxf7N7cOAxdbm5uSKgBB66ajzBHKZeu2Qb21vb472kn7SxTObPlvlzgPbUEgX5anSc+SD2fYrGt0UHHbu68rjOP8AC23raVC1LaHWWPFcQxZ6jG7uTc/menhKWepgVQSObJyWCNfaWnAEomun2pgKC3ep+JVFxSXqzNlXyJmeSpaERsx1NpeydH0VwfFe1QV2sGcAgaWSmPcprbkB6kmOxddeflPM/wCz/tGQ/wBkZiVKn2bE8wNadulrkeU1D1SVqc2Rwb7CwsR531FvGc8pOPJaKTMv244Ero2IpJlZCfaWHvKN2I6je/MXmBKie416qZrEfs6yaHlmtdb+YJHwE8Y4xhlp16iJfIHOW+lh0+G3kI2OXYWa7k3jtvZUgDf6ZdfmBKp2IBsTr87dZacbwrWpm3cHdv8AiN2tbylRWi9Olo/X1KZ3c2DWTMLxSonun42BOniZDQbxo0lnFPkinRMqYt3fO7FmO5Oug2EnjFtdjZWOVQrMoJUBco87ePTnKdDNLw6j7VTb7tJB8FbvH/NIZkopWikNykrVCzFmNyTcmwH5RkLiAMzBfdzG3iATb5RkrHgzGxzGJaOanHQDf8NUinUV7ghtefIGYjiq2rN4n85tuHqUR1Ygtc7bbCVf2ZXFmRbXNzbXfSzDUTyMORQnJs6pR1Kio7O/vGH4D+k0OJBKJZgCFtr0I1lKmANJ1ZblSDr08D6SS47t9dAfXKTbbwtK5WpSUkSUXQ77BcXLDnff+uUs6GFH2cgb96/S2+5mUbir8pq+zbe2w5vuc4+n5SPVRyRgpSe1oOOrMVxWoScvIX/za/SQAsseKp3zaRaKT1cfwo558sH7KcKMlERCkpQlncMxZoVkqhQxQ3AN7agjl5y5Ha+r+1IJDVCL7aAaAD1MpSsYaIiygnyMpNGibj71auGQOSlNqfLLfKRqfgJC4uRXxbslyGcaW15D9JUezINxLTs3Tz4uip1zPYi5W+hJuRqNouiuBtV8kzjWHd6vcRmAXNZQWsOZNttZnnGs03aHGmjiW+zF6OVVBs2bUXOhIuR3ud+cpDjib5wr3y3JFm7pvZW+7fY9RExQlCKi+wcklKTkiHXW1tQbgHTkT906biw9YK0e8aDLImKFmr7GsGYoRurqdd1cD01A9ZlhC4fENTYMjFWGxEnmx+0g0NGWlk7ieDalVZW6kg9QdjIhE0FfjC4xctcLTrj3agFkf8Lj7hPXa/TaUmKoshs4Knof61i426qXI7+QEQua1tIG8kU1uJUBsuD4arVFUi1gLkkgG/IC+8r/ALWVbI4BAPxFuY9JL4XRqFHZELKNyNLX5Hw2lSwNSpYAksbADU36WnlRSlKV8HpNbsuxSSwFtAGNhsQe8TbzldUYZNxqP0cfSTcWfZ0woPeK2Yj7ptooYc7fnGYBAUGm4BNt9SYkdlqITRnKPDKj/dsOp0+W83HYXAlL02sSQWHqNPlEwtC5yne3dPUc/wDqWOE7jq+2UgHybn5fWJ1HUPJFxoVY63MJ2qwns6tQW0V2ty7rG6/I2+Ep6a6T0/t7wtagFSkQxZDmtqbrry57zzVVtpPR6LJrhXdHNmVMCYsIROC32BP9dZ3URBWiEQzUyNwYKaqMIDNf/Z1gialWvdbU1y2ZSblwb6ggqQF5dZkLy87N8cFBKyEG1TKQRrYrca/A/KAJF7RuWrvcKDoDl220PiSLG8p+sl42tmYt1N/0kSA1giJwEeZyzBFAixQI4CEFg7Qz4hmUKxJA2vyHQeEbaIVmo1jTLbhlK6m4J15eQlWJpOBYXMjG494/6V+sWS2GsusLUWkCqh3UkEqxstrDS687jfyjamIYsHWykjRUGQINVyeBtufGGbC2BDezA0tnf3fe1Gp3yH/uRq1Wl1DnSwUZE0APPU7kfCeJdvg9EG1O6n+EE89L21A6nSFwtIhFPICzeGuh+cqKPGiaoudBcC23hb0EtcPXKEa919uWp3B85ecHBKyLlqLvApmAGx5HoZaYykGoOSLPTViw/wAIv6aAyjwZsR0v/wA2+E0p1AdfeAsRyZeYM4nDexlLaiDwHHU/ZE1LFR3XsDpm0RhbXfT4zzDGUgtR1XUBiAeoBOU+lpva+GLB1onIy3FQBQVdL51a5OltR5ATz7iNw5HMm3T5Tu6D3ZSIZt0guCw+fU+6CR5kfpJtVeUkYPCCmgX+tYyuk+iwqKgmcGS1NxfYgVReQKyfAyxxDADxlfUMnlaY0AKveOAgKgsYoM5iwSoNIK8LUGk6mhi2agQWLlhysbaMgDVWPyxBHLCgDSJxhLRCs1GBAazadk8PmpOb2tUI5fwIf1mPVZ6F2Lq5aDDX94Ty/hSB8BRl6T3oux97NYHW9iL/AJyThqAyBgQdOZ9dPWDSkBSfzH6x+Gpj2Y+P5zzpx5rx/g74y9CiIAqabX0+G00eGrBwEbfcctv+zKIIL38ZoMXhVCU2GhFj8d5TNDU0jnT5LvglUE5XuDexPW+zj9ZfLdQwvYhWPoCQRMsy6K40YFbEeI1B85tMPTDKb8gV+BXac+PG06fDDKVqzLVa9QXamAcy3/ai9FgRazG+um19LzDcRoNnUnnrcbXmp4lSIqeyV3VFFwoawGbUyLV4eo+85v1IP6SvT4pR8DNpjGqaDpYayPWaWtHhi5Dq219x4eHjFXhSFTct6jp5T2OnenEkzm6lqWVyRlcSZEK3mmq8JQm129R9JExHCkU6FvUfSGfIidIzrrpEprLfGYFR1+X0jKWDU9ZCUN6HUlRX2uZY0aYt85YYfg1MndvUfSXGH4BS/F6j6SU8cmWxTijOYqkGHQysdbbz0EcApfi/y/SEbstRbQl/Vf8AbNjxzjtRsk4S3PN4onoH/g1DfPW580/2Tv8AwWh/eVvWn/snSsUmc2tGBEeBLDjvDlo4hqSFioC6sRfvKCb2AHOQAvetyvJvZ0Ot9x+HpZjp1nonZ3ClaXu7m/T7qjb4Skw2ApgrZeX6TX8MHdPn+ghStWxdW5//2Q=="/>
          <p:cNvSpPr>
            <a:spLocks noChangeAspect="1" noChangeArrowheads="1"/>
          </p:cNvSpPr>
          <p:nvPr/>
        </p:nvSpPr>
        <p:spPr bwMode="auto">
          <a:xfrm>
            <a:off x="155575" y="-1766888"/>
            <a:ext cx="2590800" cy="36957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2226" name="AutoShape 2" descr="data:image/jpeg;base64,/9j/4AAQSkZJRgABAQAAAQABAAD/2wCEAAkGBhQSERQUEhQUFRUUGBwXFxgXFBQXFxcXFxgXFBkXFxcXHCYfGBkjGRQUHy8gIycpLCwsFR4xNTAqNSYrLCkBCQoKDgwOGA8PGCkcHBwsLCwpLCkpKSkpLSwpKSksLCkpLCkpKSwpKSksLCkpKSksKSkpKSksKSkpLCkpKSwsKf/AABEIAQAAxQMBIgACEQEDEQH/xAAcAAABBQEBAQAAAAAAAAAAAAABAAIEBQYDBwj/xAA+EAABAwEGBAMECgAFBQEAAAABAAIRAwQFEiExQQZRYXETIoEykaHBBxQjQlJisdHh8BUzcrLxJIKSosJD/8QAGQEAAwEBAQAAAAAAAAAAAAAAAAECAwQF/8QAIhEBAQACAwEBAAIDAQAAAAAAAAECEQMhMRJBIjIEUYET/9oADAMBAAIRAxEAPwD2ElApAJLxHWaSjKQQa1CjgE0pyBQRBFAIoBFAtRQKABCATXPTS9Mz3BApviJviZpA6EpQxJryhRxTXN5p7SiQgOL2pNYurmpuFMBhTSE+Eg1AMLMkg1Oe1Ipg0s/spJ+FJAS3BCUkFLMkpSSRTJJKEYSIIRCSSYNcVDt9406LC+o9rGjcmPQcypFesGtLnGA0ST0Gq8X4lvl1sruLnwxvsNGjWzAnqfetePj+xctNheH0ggz4OmYxEa9gqC8eOq7WlzamRyBwA/HT4LKNeSQ0ZYSddeecLjeIeTyHIYY9519F2Y8eLG51Yn6QrbMis71ayP8Ab81aWX6WawgVQw83NEHvByUC6OAa9qgmKdOPaOc9tzkrqt9EDWgRWd6tbCWV4/KJ9pdm+kiqyHPDKtM54m+U9uU+i2txX/StbPEpOnOC3dp6rEs+j7BRdTbWd5s/MAWg55gbKnuSjXuq1sfVANB5wOe0y2DoT+Egwc+qyuOGU/j6uZZT17IAnBcmOnMb77LoCuVuLigEXJJEEQhKQCBTGgRlBEoM5JAJI2ElNSJQlSzJEJIgIMUkkCUEUppKUpj3IhyMV9KHEPhWfwGnz1va6U9/ecvQrzO534hhwz/cunvlWXG97eLaqwccmuwN5Q3LIeip7iJ8doGk7r0ePH5wc+V3W94U4OFQeI8lvLCcyOs6aK9p8AWVrg8tLyDPmcSJ6jfdW9zUw2mBpl3UxztVy5cmVvreYzSKw4cuS51q6dVKhO3lKA9z1CvGztexzXiQ4Rn1y/vZdMSj2u0wDKqDZcGXu6XWWqZNITTcdXUwYg8y0xnyhawFed3RaQLbSdI8xLD/ANzT8wF6I09lPJNU8LuHlAJEpLJZAowkkgGuTS5OiEkAsSSZCSAkwnYUYRSRsISlDEmhyBo8lMJSQQNASmuKMIEIU+feL6RZba7XGYqOjsTiHwITOF5FqpZTJ/pVz9KVmi8HmPaYx3/rh/8AlVfCr8NppnmV6cu8P+OTX8nt1ldDU6pXAEk5KPSOQUS9LQQwkCctlwybdO1DxDxs6mSKVF7yN4gfudlmHfSTWJzpMA31lXdShWqsccBc8AkA4m0hGgJEGo8/+PVYuz3PWqVW4qeDEcxAECd2krqwxx12xytby7r6NZmPDhHVZa/uMC8llIHlJ+QXoFku1oYGgZRp6Lyu8LpNKtWaQJaSWz94bAAa5Tn0Rx/NtGW5EzhG9Hi2UcebfEHTM5SI7r29ruS8E4cqEWujIgeIyf8AyC96YFn/AJE7i+Lx0lOC5kp4K5Wx7kyckkJ9UAQ9KUChCAcCkgXIICYSmkoFyaXJJkOlNlJBB6OJQKCI3QAKCJTC/OJzQGN4tsFjq2lgrtqPqlkBtPFkwE+ZwG0kjX0WcvbhNlneytQksBGJpJluevbPNb29aGGoKoAJwOb7vMPiD71RXTZnGmTWeXvqCST93FsOgXRjlZGeUlXNjqS0dVINAHVUd0Wvy4fw5e7dWRtUKbDldLRZgRCrqF0Ma7FGfNd3WxQ7VeICclF0s6RWY4usDfEZUc0Frsj8vmp1s4koUA3xHeZ2jWgucfQKv4n4lo/V2ggkv9mWkab56Zq8ZdpyssZ6nYabKrHMGWIH3FexAaLwb/EyYC94o+y3sB8Ec8s0OL9ElIFKUQVzNjygkgUgRCUoF0IpgYQSKSAkEJBqegknZoCa4J8pSgzYShFAoBpTBqnkpsoNwttDE0jfUKoFACYAB0P/ABsr15VHfF3B5xS4AjC6CR2OXqFeKawP+KGhaarXHLEY7aqe7iMRkf7/AErK8UWfwbU5oJiARJJMRuTqciq1lrM6ru+JZK5rXolO8sRwzJPy6rjXvKkw/auaIziQT7h+izlN1OpTMmHDMGSCDHNZlzXF0an9UTj2Ppob140c5/2LGsjLEWguInnsFQWm2PqvxvcXHrt0CfVu97RLhA6kKOGLWSTxO7XejUgg8j+ma97uu8m1qYe0y06cjoD6TIXgNGjLgOZA95he/XdZm06bKbYAY0ADsFzf5P424v1JLl0aVyeEWFcem6U1ErmE5IAQi0c0CUgUwfASRSQDy5IuShAhIixJYk1BBn40CmQigFOSEwkgUAC5RbayWH3+7NdyUgJMe9OCvJ/pFu+XNrDSMJ/UH9ViiV7hftx4muES123JeQX1dRo1C2DGxjVehw57mnNyY6VvjFdLNXLTI3XJwQYFuydbRaC4yTK5hyDgkGoCy4foeJaqLQdXjrocXyXudNy8Y4KqBltpkxqQO5BHzXr7ai4/8j1vx+JMp9NRxUUik5c1bO4KeCmNKcCpMUMKWJHEgDKCSSA7koFIpQkAhBEphKALig5MLs0yraA0S4gDmSAEaDriTXvhUtbi6zBwYKrXOMwGmZPKfZHvUC33zXqMik0MdMw4glzdwDoD6K5hU/UX9qtbaYxOIA6qJYr+pucYxRzj+lUdI4xm5xeM3NcMxPOP0So1MImNc9c45lXMYX02DaoIkEEHcFUl/wDDVG1MIcIOoc2AZ/QrF3pxNUstb7N0BwktObZHMbT05K5uz6RKTwBWBpnmJcz9wq/88se4n6l6rE8RcE1bN5h9pT/EBBH+puyzoC9xfaGVmy1zXtPIgjPssLe/AEFz6ThEF2EzOWcArow5fzJnlh+xiHtRAXY0lJui53Wip4bXNaYnzTnGwjUrfbPQXE8C0UydA4E+i9lpukA7fusXcXAIpvx13B0ey1sgdydfRbQLk5cplenRxyyduze6lUVFadFIplc1aJbUolMbonKTPSjdApFBjKSEooJI2QJRJTHFIBiUarawJGp5Kuvy8KjSGURLj7ROgB/RV9AV6hwtwtO7oMNHODqeQ36K5j1srXS8H2mo6KNWnSb/AKcT/STCyd7cJ1XmX2k1Hcn4wJ5AyQFvxdADMOJz3Rq4jM9hAHoqgOJlh2zaenI9QtMc9eIuO/Xk1oolhLXCCDmOSn3PxM+h5TLqf4T93mW8itNfN106tUEsBfH48OhnE8Dbr1UayXTScT9lTbz+zLhluC58/BdX3LO2PzZ4vrHetOs0PDg6PvDyvH5Tz7FC0Wn7RtPUFpOIZEwYzjuq5tEMwtbTbDznhaGCPxHIklSLRbabCJAL2iAAQXZ5ZDXb4LHXfTTaj4hsTHWihiHldIOfbQhPtPBW9Kpr914P+5uvuQtNvq03irUo/ZtkAOInzZSN2n+VWXDfz6b3EyaRJMDPDOmZ2Ws+tdVHWzK9y2mzecHDH3m1AP2U6wceVGsLaoFTKAfZPYxkVJve9G12Pwl8MALgQGzn+Ig/Dms7ZKDarCwHC4GROh7+iqdz+ULueOtpqNNJrhuNOqqC8zOnZWDbmqluTHkzAGCpnI1BwxHqhaLsfTZL2kZ8oI6GVcsTqpN18Z2ijAx42j7r88ujvaHvW7uPjKjaYaPJU/C7f/Sd+2vReUOCTXEGRlCnLjmRzOx7qyopdFwWD4S4xFSKVcgVNGvOWPv+b9VtaT1x54XH10Y5SrFieFGpuXVtRZLdQkVzxbynApGeHJJiSAkkrlUqQJ5LpCg3lWDRBSJV2+3+G0viXOmBzP7Kdc1Asp+b23+Z3c7eggeig2SzeLVBOjdfkPfHuV45qvK/iZ/sHPVLeNCH4xqM8twdfiFc1GKBbG/pCWPp1jHVg+u8lzvIPK05Rzgb91WvvujmRUqidYpgye5Um8Wu+uD/AEmY30/4T6Ngp5Dw6TXHMAjG8jm4OOQ9V1zqMFbSvmi97GnxjJiXOaB0yByCvLXTDbO8U48hDxhAEwZ9ckx9MNGUAakhrW9dQJhcad6jCZDRIiPxe9Fu/Di0tVmbXpFp0eNtRyhZ5tx1bA81aZbWpx5mxPlP42/Mck+la7TUP/TiGDKSAGDtIk+ibZ71rPtrGlwaWeRxDJxc5B207Im4W4barnpWxniWYlpGb6O7eoG4/vRcLhuBjqmFzyCcmuABGIZwQcue4V5fHCj2O+sWIlrxmWDrrhH6tUKz122seT7G1DOB5W1CNxyd8U5ludUWf7aS76FWz03NdVFWM2CCCAOe/LJU5sZtgLsbqRdILXg+Un2iNMRjSdFlXUn0q+N7nghwxmXY4mXA5z8laX/xNZbSzIVWvbmx2ARPIjFp11CPizwfSrvThCqyu+nTaXgAOB8olp7nWQ4R0VTUuuo0w5pBOklo92fwVlcvENRtZmOo4tGQxOLgJ2zzhXt+3s2nBESfMGxl1B6TBBWu8pdI1KxdazPYYc1zT1BH6q8uTjCtQIBcXs/C+THY6hWItdO1UnNPlwjFJ+72dosnWEOI3BjLeE/7dWDzuPZLg4jp2lvkMOGrD7Q69R1Vy1y8Mu60PYfEpOh7DOWRjnH3hzC9U4U4lFrp7CozJ7f/AKH5T/C5eTi+e43wz31WkaUQVxa9PJXO0dEk0JIPacSqm8GY8hqrJ+i40qEZxmlKRllswY2I7rtKaExwKQF7lAtbd9RHxUpx1VVeFpg4B37DRXjO05MXedHHVqPfhAa2JOxOkc/WUfrLMIm00ts48/rlp6K5vSw06gLXidQDJyIEz8fgsHZrFUeDhAwghuJzmtE6DUrrw1YwvS2tV5UYI8apUM7BwBG/IekK14fpU3YXsbAJIlwEnLp2Wd/wOJx1WCDHlBdPWTAj1WmuimKTABigGQXCJ1221Rl50JvayutkGo3k8x2dn6aqystgYHOdhGJ2c76AfJVraobUe8RheB8JEhQ7XxS0B2Ay4CYmIjmeSy+bfF701jIWc4n4W8X7agcFZucD75G/R3Xdd+GuIDaKWJzcJGROxI1gaq1fULug+Kmbwp+x5260OtzCyoALRTGWUeIBqD+YLM1LMQc+x2g7/Nb7izh8gfWqEh7DLw3cfiEbjfmFRW6m200jaKQAe3/OYM/+8dDErqwy63PGVjLVGf35qTVt3iMDXe03eciB02PVc6gkxudfkFztNHCYWyAFpcBAcY5Tl7tFaf4s+lTwYWw4aENgA7iMwT1VKWpEI1KN6Xl6WOm1tOrRqCXAY2Ew9jjyG4KN3W82WrTrUnhwI8w0P5mOHuIPZQrRfVSo1oeGOwtwjyAEDuM1wbV8uHLWeqnXXZ7e5WC2tq02vYZa4SP27z+imysD9G95mKlncfZ87ex1A+B9St4CuDPH5unTjdw/DkEkJRULTzomSnvKYSFAcSgSnlcXORAY9yyXEN6YbRTYdXEDTaQM1qjuvPb+rY7zpDZpby7lb8U7Z5+NFbqJDXOHXrtE5dF55YrQxn+ZnmchiAPeBPxC3182qKT9oB76FeZNDJ82W+/Xl1W/FOmWfVaFt9Ma0YcLT+Vmk9TqfVc7PeTnPLnS46NymRt0n3KBSvCiyDgc8xn92DtDjLohTLsvjFVptLGMBMYsy/nmf4V3HX4na+p2SrU8MvPhseYyOJ+hPZs9yp1t4So+DhYMJkEuiXHODJ9UbRaAKOJsfZuB9xz+Csbwp47PUA1LDBGsxIz7wsLb00kgXJcoosDQZjnz3Vo9u4VDwpf/ANZpQ7Ko0ebKA4fiHc69VdyQoynfa545PcsBft3vsFoFeiPsnnNuwnVh5A6jl6L0IslQ7bZg9rqbwC1wgjvuqwuis281vewNAFejnRq6bmm7dh5ZzCprQSYWk8H6nWfZ60us9bfpo145OaQJ7Kqvi7HUHljs92uAyc06OC68b+MclXEnJMcjVyyQC0S6UQA4SJjYHVd6rS4F8CAYMKMCtRc1opspvBBLHOgkjYtiM4zBU5XRwzgS0EW2n+YFvpH8L11pXkXCdn/62lGz9ema9ehcnP8A2b8fghySMBFc7VLlAppSlTogcuL9F0cVxciQGO3XnFd4N5ydjzHKPmvR3DVeTXlULbVUqDZxI20yXTwz1lyVqL9tA8Ko1uZ9kzG+gzWDvqxeH4YxAuIMgCMJnILQXHQdacb6pBDepzMZTmqriqzCmWRtvv8Avst8P43TPLvtysV0AwJLyT7LRt6TPotFZrpFNslrGCZk5ujlIz9CFXXNfJDYGEdBv3AVnWtLqrIE5+gPMDf4Iy2JpZMw4XN9oPGescuyj2ji3w3CmwYyBGFoz/kqrsFYOe2lJa08vNAGWRMj4K9uKxU2OqANBex5GIgF0bDprsosk9VKzN48SVWVKbmhtMskeGJyOkPjXst3cV8NtNJr29nD8LhqP5WB4lsjGWw4wfDeATG05Ej1Eo2SvUu20DPFRqbjR7PxD8wn+ynljLJpMtlemgQuVZk6a7J9G0Ne0OaQQcwRuDuuNptEZDVc7ZVX5cjbTScw+22Sw8nRlnyOhWNsjHWik6y1Mq9GTRxa5e1TPy/heiWbmZWV48uwgttVLJ7CMZGsD2Xemi1wv4jKfrz2qwgkGQQYIOoI1lBoV9f1AVqbbWwe0cNUAey/n2OXwVBC65dsTgFpeHw3wKrnNxYYIy21Oeyh8K3eH1gXAkNOwME7AwtFYbL4dapjBbTqBwbhAIzymBvr6qM7+KkduCLHjripERJHTKAPivQwFQcJXcGU59PdqtAQuLky3W+E1CISTgks1O5K5lO5IQlABXIroXFMKYR61SGuPQ/ovMrdZpL9JP8AfevR7yf9m7qI96xFts634umebrwk2KVQR96J+KzvGlUOe07j+VsbqpBtEDdzid+2ayHFlOc/zRoOS2x/szviuo345rQGsaInMyZnpsuVS9q9Xy4nmBENGg39nNS7quppEuBc4+yBMe5uZPb3FaendDogNZSaYBEDb8rf1JBV2yfiZLVZw3Y3Ug7xWgTmJPmjPOBpputRQbhrFw0qNBPcHn6/BVlmpt8TC3FUcBOKYDR2B/WVMvG0+G2CMROQAEknQCNSssr9VcnSv4sslOoWOc/CGAiAAS45EAfFQbotdO1UvqtRwn/8nZkscNBJGc8h25J9uuCsLNUr1XO8RrZa2RDG/e6SWzposbQJaZG2eRWmOMs9K3vbd8LXo6z1DZK3l80NnZxOgP4XagrYClvzWFruFtoBzT/1NEZgHN7RuOu/futBwhfn1inhcftGZHryd8j1WWeP6rG/i4MjTVRTZS4lrswciNoKsGNz0zUhlnhZb0008zFjNjtLqNXOz1xGeYwnIHu0qkvS5HUK7qRzAza7ZzTof7yXq/EVxNtFEsMYhJad2u29OawD7XipijVafFoOyMZloMFhP6Lowz2yyx06cM1XUsTA1pLyIcdWHSQc+a0Vgu9zsXiOxPaY79vRcbksUuaRuZ05LV2ewAOLtZM6Qs88u1TF0u2lhZGilymlO3XPWp8pISkkHUHuhiSTXIASmFOOqBQEG8GSFn7RZVqazMlXVrHJ09VeOSbGcfVc0tEBw0A6kx7pz9FD4uu52AkifM3SYEwPktKbB525aEJ972E1GgAH2gfdotZnqxPyyV30XUmkMp5gQ4nM9oGbdzAlWNKo4gAMdMb+UTzjX4KZTsT2YoDRJkyATPol9SrVMsRA5NGEep96q5FMXNthwuJfUbTc6Mm4Q48pdm7/AGq3o2FrWODRmc5OZPUuOZ9VX2fhogyS1uWuZce/VX9Bu0zl+yzyu/FSI9ayipTc06PaW+8R+68spUqTaLmvMvY4tiGg6xI56ar1yjShsax/K80v25T9ZqkbvJHrmtOK+ypzjP2G2PpVW1W6tOnMaFvY6LSWpvgVaVss/wDlVD5hGhPtNI2nP1C52Xh3dyv7isIaHUn506vPY8xy29wWmWURI1dje1zGvaQQRIPQqQ1UdytfRcaL/ZHsn+81eFy5b63niNb6+Fs/0cysczh/FV8VzXFjnSZykanRa8WXGZdoNB+6lOYIg6JzLRWbQLPdwY4Fum37KxY3JNYyMk+VN7URQclKUogOCSZPoknotugKBKdGSa5qzMS5NJSLUA1AKUHNTiECCgOXg5rp4YRAKMFPYRzRAMgBODV0wIAI2DMA5T/fcnhp2gf3kiU4HonsGNZhGZ6klZ+3WIVHF0ZE5K/fTxaoCyiIVS6KzalpXdlGy7OsOghWwopeHkjY0h1bNjaJ9pu6kUsxn/z3XXw0MKRi5yAKDggG9EA5LEkJSAQCRGyTgmwUA81ISQhJAf/Z"/>
          <p:cNvSpPr>
            <a:spLocks noChangeAspect="1" noChangeArrowheads="1"/>
          </p:cNvSpPr>
          <p:nvPr/>
        </p:nvSpPr>
        <p:spPr bwMode="auto">
          <a:xfrm>
            <a:off x="155575" y="-1790700"/>
            <a:ext cx="2886075" cy="3743325"/>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2228" name="AutoShape 4" descr="data:image/jpeg;base64,/9j/4AAQSkZJRgABAQAAAQABAAD/2wCEAAkGBhQSERQUEhQUFRUUGBwXFxgXFBQXFxcXFxgXFBkXFxcXHCYfGBkjGRQUHy8gIycpLCwsFR4xNTAqNSYrLCkBCQoKDgwOGA8PGCkcHBwsLCwpLCkpKSkpLSwpKSksLCkpLCkpKSwpKSksLCkpKSksKSkpKSksKSkpLCkpKSwsKf/AABEIAQAAxQMBIgACEQEDEQH/xAAcAAABBQEBAQAAAAAAAAAAAAABAAIEBQYDBwj/xAA+EAABAwEGBAMECgAFBQEAAAABAAIRAwQFEiExQQZRYXETIoEykaHBBxQjQlJisdHh8BUzcrLxJIKSosJD/8QAGQEAAwEBAQAAAAAAAAAAAAAAAAECAwQF/8QAIhEBAQACAwEBAAIDAQAAAAAAAAECEQMhMRJBIjIEUYET/9oADAMBAAIRAxEAPwD2ElApAJLxHWaSjKQQa1CjgE0pyBQRBFAIoBFAtRQKABCATXPTS9Mz3BApviJviZpA6EpQxJryhRxTXN5p7SiQgOL2pNYurmpuFMBhTSE+Eg1AMLMkg1Oe1Ipg0s/spJ+FJAS3BCUkFLMkpSSRTJJKEYSIIRCSSYNcVDt9406LC+o9rGjcmPQcypFesGtLnGA0ST0Gq8X4lvl1sruLnwxvsNGjWzAnqfetePj+xctNheH0ggz4OmYxEa9gqC8eOq7WlzamRyBwA/HT4LKNeSQ0ZYSddeecLjeIeTyHIYY9519F2Y8eLG51Yn6QrbMis71ayP8Ab81aWX6WawgVQw83NEHvByUC6OAa9qgmKdOPaOc9tzkrqt9EDWgRWd6tbCWV4/KJ9pdm+kiqyHPDKtM54m+U9uU+i2txX/StbPEpOnOC3dp6rEs+j7BRdTbWd5s/MAWg55gbKnuSjXuq1sfVANB5wOe0y2DoT+Egwc+qyuOGU/j6uZZT17IAnBcmOnMb77LoCuVuLigEXJJEEQhKQCBTGgRlBEoM5JAJI2ElNSJQlSzJEJIgIMUkkCUEUppKUpj3IhyMV9KHEPhWfwGnz1va6U9/ecvQrzO534hhwz/cunvlWXG97eLaqwccmuwN5Q3LIeip7iJ8doGk7r0ePH5wc+V3W94U4OFQeI8lvLCcyOs6aK9p8AWVrg8tLyDPmcSJ6jfdW9zUw2mBpl3UxztVy5cmVvreYzSKw4cuS51q6dVKhO3lKA9z1CvGztexzXiQ4Rn1y/vZdMSj2u0wDKqDZcGXu6XWWqZNITTcdXUwYg8y0xnyhawFed3RaQLbSdI8xLD/ANzT8wF6I09lPJNU8LuHlAJEpLJZAowkkgGuTS5OiEkAsSSZCSAkwnYUYRSRsISlDEmhyBo8lMJSQQNASmuKMIEIU+feL6RZba7XGYqOjsTiHwITOF5FqpZTJ/pVz9KVmi8HmPaYx3/rh/8AlVfCr8NppnmV6cu8P+OTX8nt1ldDU6pXAEk5KPSOQUS9LQQwkCctlwybdO1DxDxs6mSKVF7yN4gfudlmHfSTWJzpMA31lXdShWqsccBc8AkA4m0hGgJEGo8/+PVYuz3PWqVW4qeDEcxAECd2krqwxx12xytby7r6NZmPDhHVZa/uMC8llIHlJ+QXoFku1oYGgZRp6Lyu8LpNKtWaQJaSWz94bAAa5Tn0Rx/NtGW5EzhG9Hi2UcebfEHTM5SI7r29ruS8E4cqEWujIgeIyf8AyC96YFn/AJE7i+Lx0lOC5kp4K5Wx7kyckkJ9UAQ9KUChCAcCkgXIICYSmkoFyaXJJkOlNlJBB6OJQKCI3QAKCJTC/OJzQGN4tsFjq2lgrtqPqlkBtPFkwE+ZwG0kjX0WcvbhNlneytQksBGJpJluevbPNb29aGGoKoAJwOb7vMPiD71RXTZnGmTWeXvqCST93FsOgXRjlZGeUlXNjqS0dVINAHVUd0Wvy4fw5e7dWRtUKbDldLRZgRCrqF0Ma7FGfNd3WxQ7VeICclF0s6RWY4usDfEZUc0Frsj8vmp1s4koUA3xHeZ2jWgucfQKv4n4lo/V2ggkv9mWkab56Zq8ZdpyssZ6nYabKrHMGWIH3FexAaLwb/EyYC94o+y3sB8Ec8s0OL9ElIFKUQVzNjygkgUgRCUoF0IpgYQSKSAkEJBqegknZoCa4J8pSgzYShFAoBpTBqnkpsoNwttDE0jfUKoFACYAB0P/ABsr15VHfF3B5xS4AjC6CR2OXqFeKawP+KGhaarXHLEY7aqe7iMRkf7/AErK8UWfwbU5oJiARJJMRuTqciq1lrM6ru+JZK5rXolO8sRwzJPy6rjXvKkw/auaIziQT7h+izlN1OpTMmHDMGSCDHNZlzXF0an9UTj2Ppob140c5/2LGsjLEWguInnsFQWm2PqvxvcXHrt0CfVu97RLhA6kKOGLWSTxO7XejUgg8j+ma97uu8m1qYe0y06cjoD6TIXgNGjLgOZA95he/XdZm06bKbYAY0ADsFzf5P424v1JLl0aVyeEWFcem6U1ErmE5IAQi0c0CUgUwfASRSQDy5IuShAhIixJYk1BBn40CmQigFOSEwkgUAC5RbayWH3+7NdyUgJMe9OCvJ/pFu+XNrDSMJ/UH9ViiV7hftx4muES123JeQX1dRo1C2DGxjVehw57mnNyY6VvjFdLNXLTI3XJwQYFuydbRaC4yTK5hyDgkGoCy4foeJaqLQdXjrocXyXudNy8Y4KqBltpkxqQO5BHzXr7ai4/8j1vx+JMp9NRxUUik5c1bO4KeCmNKcCpMUMKWJHEgDKCSSA7koFIpQkAhBEphKALig5MLs0yraA0S4gDmSAEaDriTXvhUtbi6zBwYKrXOMwGmZPKfZHvUC33zXqMik0MdMw4glzdwDoD6K5hU/UX9qtbaYxOIA6qJYr+pucYxRzj+lUdI4xm5xeM3NcMxPOP0So1MImNc9c45lXMYX02DaoIkEEHcFUl/wDDVG1MIcIOoc2AZ/QrF3pxNUstb7N0BwktObZHMbT05K5uz6RKTwBWBpnmJcz9wq/88se4n6l6rE8RcE1bN5h9pT/EBBH+puyzoC9xfaGVmy1zXtPIgjPssLe/AEFz6ThEF2EzOWcArow5fzJnlh+xiHtRAXY0lJui53Wip4bXNaYnzTnGwjUrfbPQXE8C0UydA4E+i9lpukA7fusXcXAIpvx13B0ey1sgdydfRbQLk5cplenRxyyduze6lUVFadFIplc1aJbUolMbonKTPSjdApFBjKSEooJI2QJRJTHFIBiUarawJGp5Kuvy8KjSGURLj7ROgB/RV9AV6hwtwtO7oMNHODqeQ36K5j1srXS8H2mo6KNWnSb/AKcT/STCyd7cJ1XmX2k1Hcn4wJ5AyQFvxdADMOJz3Rq4jM9hAHoqgOJlh2zaenI9QtMc9eIuO/Xk1oolhLXCCDmOSn3PxM+h5TLqf4T93mW8itNfN106tUEsBfH48OhnE8Dbr1UayXTScT9lTbz+zLhluC58/BdX3LO2PzZ4vrHetOs0PDg6PvDyvH5Tz7FC0Wn7RtPUFpOIZEwYzjuq5tEMwtbTbDznhaGCPxHIklSLRbabCJAL2iAAQXZ5ZDXb4LHXfTTaj4hsTHWihiHldIOfbQhPtPBW9Kpr914P+5uvuQtNvq03irUo/ZtkAOInzZSN2n+VWXDfz6b3EyaRJMDPDOmZ2Ws+tdVHWzK9y2mzecHDH3m1AP2U6wceVGsLaoFTKAfZPYxkVJve9G12Pwl8MALgQGzn+Ig/Dms7ZKDarCwHC4GROh7+iqdz+ULueOtpqNNJrhuNOqqC8zOnZWDbmqluTHkzAGCpnI1BwxHqhaLsfTZL2kZ8oI6GVcsTqpN18Z2ijAx42j7r88ujvaHvW7uPjKjaYaPJU/C7f/Sd+2vReUOCTXEGRlCnLjmRzOx7qyopdFwWD4S4xFSKVcgVNGvOWPv+b9VtaT1x54XH10Y5SrFieFGpuXVtRZLdQkVzxbynApGeHJJiSAkkrlUqQJ5LpCg3lWDRBSJV2+3+G0viXOmBzP7Kdc1Asp+b23+Z3c7eggeig2SzeLVBOjdfkPfHuV45qvK/iZ/sHPVLeNCH4xqM8twdfiFc1GKBbG/pCWPp1jHVg+u8lzvIPK05Rzgb91WvvujmRUqidYpgye5Um8Wu+uD/AEmY30/4T6Ngp5Dw6TXHMAjG8jm4OOQ9V1zqMFbSvmi97GnxjJiXOaB0yByCvLXTDbO8U48hDxhAEwZ9ckx9MNGUAakhrW9dQJhcad6jCZDRIiPxe9Fu/Di0tVmbXpFp0eNtRyhZ5tx1bA81aZbWpx5mxPlP42/Mck+la7TUP/TiGDKSAGDtIk+ibZ71rPtrGlwaWeRxDJxc5B207Im4W4barnpWxniWYlpGb6O7eoG4/vRcLhuBjqmFzyCcmuABGIZwQcue4V5fHCj2O+sWIlrxmWDrrhH6tUKz122seT7G1DOB5W1CNxyd8U5ludUWf7aS76FWz03NdVFWM2CCCAOe/LJU5sZtgLsbqRdILXg+Un2iNMRjSdFlXUn0q+N7nghwxmXY4mXA5z8laX/xNZbSzIVWvbmx2ARPIjFp11CPizwfSrvThCqyu+nTaXgAOB8olp7nWQ4R0VTUuuo0w5pBOklo92fwVlcvENRtZmOo4tGQxOLgJ2zzhXt+3s2nBESfMGxl1B6TBBWu8pdI1KxdazPYYc1zT1BH6q8uTjCtQIBcXs/C+THY6hWItdO1UnNPlwjFJ+72dosnWEOI3BjLeE/7dWDzuPZLg4jp2lvkMOGrD7Q69R1Vy1y8Mu60PYfEpOh7DOWRjnH3hzC9U4U4lFrp7CozJ7f/AKH5T/C5eTi+e43wz31WkaUQVxa9PJXO0dEk0JIPacSqm8GY8hqrJ+i40qEZxmlKRllswY2I7rtKaExwKQF7lAtbd9RHxUpx1VVeFpg4B37DRXjO05MXedHHVqPfhAa2JOxOkc/WUfrLMIm00ts48/rlp6K5vSw06gLXidQDJyIEz8fgsHZrFUeDhAwghuJzmtE6DUrrw1YwvS2tV5UYI8apUM7BwBG/IekK14fpU3YXsbAJIlwEnLp2Wd/wOJx1WCDHlBdPWTAj1WmuimKTABigGQXCJ1221Rl50JvayutkGo3k8x2dn6aqystgYHOdhGJ2c76AfJVraobUe8RheB8JEhQ7XxS0B2Ay4CYmIjmeSy+bfF701jIWc4n4W8X7agcFZucD75G/R3Xdd+GuIDaKWJzcJGROxI1gaq1fULug+Kmbwp+x5260OtzCyoALRTGWUeIBqD+YLM1LMQc+x2g7/Nb7izh8gfWqEh7DLw3cfiEbjfmFRW6m200jaKQAe3/OYM/+8dDErqwy63PGVjLVGf35qTVt3iMDXe03eciB02PVc6gkxudfkFztNHCYWyAFpcBAcY5Tl7tFaf4s+lTwYWw4aENgA7iMwT1VKWpEI1KN6Xl6WOm1tOrRqCXAY2Ew9jjyG4KN3W82WrTrUnhwI8w0P5mOHuIPZQrRfVSo1oeGOwtwjyAEDuM1wbV8uHLWeqnXXZ7e5WC2tq02vYZa4SP27z+imysD9G95mKlncfZ87ex1A+B9St4CuDPH5unTjdw/DkEkJRULTzomSnvKYSFAcSgSnlcXORAY9yyXEN6YbRTYdXEDTaQM1qjuvPb+rY7zpDZpby7lb8U7Z5+NFbqJDXOHXrtE5dF55YrQxn+ZnmchiAPeBPxC3182qKT9oB76FeZNDJ82W+/Xl1W/FOmWfVaFt9Ma0YcLT+Vmk9TqfVc7PeTnPLnS46NymRt0n3KBSvCiyDgc8xn92DtDjLohTLsvjFVptLGMBMYsy/nmf4V3HX4na+p2SrU8MvPhseYyOJ+hPZs9yp1t4So+DhYMJkEuiXHODJ9UbRaAKOJsfZuB9xz+Csbwp47PUA1LDBGsxIz7wsLb00kgXJcoosDQZjnz3Vo9u4VDwpf/ANZpQ7Ko0ebKA4fiHc69VdyQoynfa545PcsBft3vsFoFeiPsnnNuwnVh5A6jl6L0IslQ7bZg9rqbwC1wgjvuqwuis281vewNAFejnRq6bmm7dh5ZzCprQSYWk8H6nWfZ60us9bfpo145OaQJ7Kqvi7HUHljs92uAyc06OC68b+MclXEnJMcjVyyQC0S6UQA4SJjYHVd6rS4F8CAYMKMCtRc1opspvBBLHOgkjYtiM4zBU5XRwzgS0EW2n+YFvpH8L11pXkXCdn/62lGz9ema9ehcnP8A2b8fghySMBFc7VLlAppSlTogcuL9F0cVxciQGO3XnFd4N5ydjzHKPmvR3DVeTXlULbVUqDZxI20yXTwz1lyVqL9tA8Ko1uZ9kzG+gzWDvqxeH4YxAuIMgCMJnILQXHQdacb6pBDepzMZTmqriqzCmWRtvv8Avst8P43TPLvtysV0AwJLyT7LRt6TPotFZrpFNslrGCZk5ujlIz9CFXXNfJDYGEdBv3AVnWtLqrIE5+gPMDf4Iy2JpZMw4XN9oPGescuyj2ji3w3CmwYyBGFoz/kqrsFYOe2lJa08vNAGWRMj4K9uKxU2OqANBex5GIgF0bDprsosk9VKzN48SVWVKbmhtMskeGJyOkPjXst3cV8NtNJr29nD8LhqP5WB4lsjGWw4wfDeATG05Ej1Eo2SvUu20DPFRqbjR7PxD8wn+ynljLJpMtlemgQuVZk6a7J9G0Ne0OaQQcwRuDuuNptEZDVc7ZVX5cjbTScw+22Sw8nRlnyOhWNsjHWik6y1Mq9GTRxa5e1TPy/heiWbmZWV48uwgttVLJ7CMZGsD2Xemi1wv4jKfrz2qwgkGQQYIOoI1lBoV9f1AVqbbWwe0cNUAey/n2OXwVBC65dsTgFpeHw3wKrnNxYYIy21Oeyh8K3eH1gXAkNOwME7AwtFYbL4dapjBbTqBwbhAIzymBvr6qM7+KkduCLHjripERJHTKAPivQwFQcJXcGU59PdqtAQuLky3W+E1CISTgks1O5K5lO5IQlABXIroXFMKYR61SGuPQ/ovMrdZpL9JP8AfevR7yf9m7qI96xFts634umebrwk2KVQR96J+KzvGlUOe07j+VsbqpBtEDdzid+2ayHFlOc/zRoOS2x/szviuo345rQGsaInMyZnpsuVS9q9Xy4nmBENGg39nNS7quppEuBc4+yBMe5uZPb3FaendDogNZSaYBEDb8rf1JBV2yfiZLVZw3Y3Ug7xWgTmJPmjPOBpputRQbhrFw0qNBPcHn6/BVlmpt8TC3FUcBOKYDR2B/WVMvG0+G2CMROQAEknQCNSssr9VcnSv4sslOoWOc/CGAiAAS45EAfFQbotdO1UvqtRwn/8nZkscNBJGc8h25J9uuCsLNUr1XO8RrZa2RDG/e6SWzposbQJaZG2eRWmOMs9K3vbd8LXo6z1DZK3l80NnZxOgP4XagrYClvzWFruFtoBzT/1NEZgHN7RuOu/futBwhfn1inhcftGZHryd8j1WWeP6rG/i4MjTVRTZS4lrswciNoKsGNz0zUhlnhZb0008zFjNjtLqNXOz1xGeYwnIHu0qkvS5HUK7qRzAza7ZzTof7yXq/EVxNtFEsMYhJad2u29OawD7XipijVafFoOyMZloMFhP6Lowz2yyx06cM1XUsTA1pLyIcdWHSQc+a0Vgu9zsXiOxPaY79vRcbksUuaRuZ05LV2ewAOLtZM6Qs88u1TF0u2lhZGilymlO3XPWp8pISkkHUHuhiSTXIASmFOOqBQEG8GSFn7RZVqazMlXVrHJ09VeOSbGcfVc0tEBw0A6kx7pz9FD4uu52AkifM3SYEwPktKbB525aEJ972E1GgAH2gfdotZnqxPyyV30XUmkMp5gQ4nM9oGbdzAlWNKo4gAMdMb+UTzjX4KZTsT2YoDRJkyATPol9SrVMsRA5NGEep96q5FMXNthwuJfUbTc6Mm4Q48pdm7/AGq3o2FrWODRmc5OZPUuOZ9VX2fhogyS1uWuZce/VX9Bu0zl+yzyu/FSI9ayipTc06PaW+8R+68spUqTaLmvMvY4tiGg6xI56ar1yjShsax/K80v25T9ZqkbvJHrmtOK+ypzjP2G2PpVW1W6tOnMaFvY6LSWpvgVaVss/wDlVD5hGhPtNI2nP1C52Xh3dyv7isIaHUn506vPY8xy29wWmWURI1dje1zGvaQQRIPQqQ1UdytfRcaL/ZHsn+81eFy5b63niNb6+Fs/0cysczh/FV8VzXFjnSZykanRa8WXGZdoNB+6lOYIg6JzLRWbQLPdwY4Fum37KxY3JNYyMk+VN7URQclKUogOCSZPoknotugKBKdGSa5qzMS5NJSLUA1AKUHNTiECCgOXg5rp4YRAKMFPYRzRAMgBODV0wIAI2DMA5T/fcnhp2gf3kiU4HonsGNZhGZ6klZ+3WIVHF0ZE5K/fTxaoCyiIVS6KzalpXdlGy7OsOghWwopeHkjY0h1bNjaJ9pu6kUsxn/z3XXw0MKRi5yAKDggG9EA5LEkJSAQCRGyTgmwUA81ISQhJAf/Z"/>
          <p:cNvSpPr>
            <a:spLocks noChangeAspect="1" noChangeArrowheads="1"/>
          </p:cNvSpPr>
          <p:nvPr/>
        </p:nvSpPr>
        <p:spPr bwMode="auto">
          <a:xfrm>
            <a:off x="155575" y="-1790700"/>
            <a:ext cx="2886075" cy="3743325"/>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2230" name="AutoShape 6" descr="data:image/jpeg;base64,/9j/4AAQSkZJRgABAQAAAQABAAD/2wCEAAkGBhQSERQUEhQUFRUUGBwXFxgXFBQXFxcXFxgXFBkXFxcXHCYfGBkjGRQUHy8gIycpLCwsFR4xNTAqNSYrLCkBCQoKDgwOGA8PGCkcHBwsLCwpLCkpKSkpLSwpKSksLCkpLCkpKSwpKSksLCkpKSksKSkpKSksKSkpLCkpKSwsKf/AABEIAQAAxQMBIgACEQEDEQH/xAAcAAABBQEBAQAAAAAAAAAAAAABAAIEBQYDBwj/xAA+EAABAwEGBAMECgAFBQEAAAABAAIRAwQFEiExQQZRYXETIoEykaHBBxQjQlJisdHh8BUzcrLxJIKSosJD/8QAGQEAAwEBAQAAAAAAAAAAAAAAAAECAwQF/8QAIhEBAQACAwEBAAIDAQAAAAAAAAECEQMhMRJBIjIEUYET/9oADAMBAAIRAxEAPwD2ElApAJLxHWaSjKQQa1CjgE0pyBQRBFAIoBFAtRQKABCATXPTS9Mz3BApviJviZpA6EpQxJryhRxTXN5p7SiQgOL2pNYurmpuFMBhTSE+Eg1AMLMkg1Oe1Ipg0s/spJ+FJAS3BCUkFLMkpSSRTJJKEYSIIRCSSYNcVDt9406LC+o9rGjcmPQcypFesGtLnGA0ST0Gq8X4lvl1sruLnwxvsNGjWzAnqfetePj+xctNheH0ggz4OmYxEa9gqC8eOq7WlzamRyBwA/HT4LKNeSQ0ZYSddeecLjeIeTyHIYY9519F2Y8eLG51Yn6QrbMis71ayP8Ab81aWX6WawgVQw83NEHvByUC6OAa9qgmKdOPaOc9tzkrqt9EDWgRWd6tbCWV4/KJ9pdm+kiqyHPDKtM54m+U9uU+i2txX/StbPEpOnOC3dp6rEs+j7BRdTbWd5s/MAWg55gbKnuSjXuq1sfVANB5wOe0y2DoT+Egwc+qyuOGU/j6uZZT17IAnBcmOnMb77LoCuVuLigEXJJEEQhKQCBTGgRlBEoM5JAJI2ElNSJQlSzJEJIgIMUkkCUEUppKUpj3IhyMV9KHEPhWfwGnz1va6U9/ecvQrzO534hhwz/cunvlWXG97eLaqwccmuwN5Q3LIeip7iJ8doGk7r0ePH5wc+V3W94U4OFQeI8lvLCcyOs6aK9p8AWVrg8tLyDPmcSJ6jfdW9zUw2mBpl3UxztVy5cmVvreYzSKw4cuS51q6dVKhO3lKA9z1CvGztexzXiQ4Rn1y/vZdMSj2u0wDKqDZcGXu6XWWqZNITTcdXUwYg8y0xnyhawFed3RaQLbSdI8xLD/ANzT8wF6I09lPJNU8LuHlAJEpLJZAowkkgGuTS5OiEkAsSSZCSAkwnYUYRSRsISlDEmhyBo8lMJSQQNASmuKMIEIU+feL6RZba7XGYqOjsTiHwITOF5FqpZTJ/pVz9KVmi8HmPaYx3/rh/8AlVfCr8NppnmV6cu8P+OTX8nt1ldDU6pXAEk5KPSOQUS9LQQwkCctlwybdO1DxDxs6mSKVF7yN4gfudlmHfSTWJzpMA31lXdShWqsccBc8AkA4m0hGgJEGo8/+PVYuz3PWqVW4qeDEcxAECd2krqwxx12xytby7r6NZmPDhHVZa/uMC8llIHlJ+QXoFku1oYGgZRp6Lyu8LpNKtWaQJaSWz94bAAa5Tn0Rx/NtGW5EzhG9Hi2UcebfEHTM5SI7r29ruS8E4cqEWujIgeIyf8AyC96YFn/AJE7i+Lx0lOC5kp4K5Wx7kyckkJ9UAQ9KUChCAcCkgXIICYSmkoFyaXJJkOlNlJBB6OJQKCI3QAKCJTC/OJzQGN4tsFjq2lgrtqPqlkBtPFkwE+ZwG0kjX0WcvbhNlneytQksBGJpJluevbPNb29aGGoKoAJwOb7vMPiD71RXTZnGmTWeXvqCST93FsOgXRjlZGeUlXNjqS0dVINAHVUd0Wvy4fw5e7dWRtUKbDldLRZgRCrqF0Ma7FGfNd3WxQ7VeICclF0s6RWY4usDfEZUc0Frsj8vmp1s4koUA3xHeZ2jWgucfQKv4n4lo/V2ggkv9mWkab56Zq8ZdpyssZ6nYabKrHMGWIH3FexAaLwb/EyYC94o+y3sB8Ec8s0OL9ElIFKUQVzNjygkgUgRCUoF0IpgYQSKSAkEJBqegknZoCa4J8pSgzYShFAoBpTBqnkpsoNwttDE0jfUKoFACYAB0P/ABsr15VHfF3B5xS4AjC6CR2OXqFeKawP+KGhaarXHLEY7aqe7iMRkf7/AErK8UWfwbU5oJiARJJMRuTqciq1lrM6ru+JZK5rXolO8sRwzJPy6rjXvKkw/auaIziQT7h+izlN1OpTMmHDMGSCDHNZlzXF0an9UTj2Ppob140c5/2LGsjLEWguInnsFQWm2PqvxvcXHrt0CfVu97RLhA6kKOGLWSTxO7XejUgg8j+ma97uu8m1qYe0y06cjoD6TIXgNGjLgOZA95he/XdZm06bKbYAY0ADsFzf5P424v1JLl0aVyeEWFcem6U1ErmE5IAQi0c0CUgUwfASRSQDy5IuShAhIixJYk1BBn40CmQigFOSEwkgUAC5RbayWH3+7NdyUgJMe9OCvJ/pFu+XNrDSMJ/UH9ViiV7hftx4muES123JeQX1dRo1C2DGxjVehw57mnNyY6VvjFdLNXLTI3XJwQYFuydbRaC4yTK5hyDgkGoCy4foeJaqLQdXjrocXyXudNy8Y4KqBltpkxqQO5BHzXr7ai4/8j1vx+JMp9NRxUUik5c1bO4KeCmNKcCpMUMKWJHEgDKCSSA7koFIpQkAhBEphKALig5MLs0yraA0S4gDmSAEaDriTXvhUtbi6zBwYKrXOMwGmZPKfZHvUC33zXqMik0MdMw4glzdwDoD6K5hU/UX9qtbaYxOIA6qJYr+pucYxRzj+lUdI4xm5xeM3NcMxPOP0So1MImNc9c45lXMYX02DaoIkEEHcFUl/wDDVG1MIcIOoc2AZ/QrF3pxNUstb7N0BwktObZHMbT05K5uz6RKTwBWBpnmJcz9wq/88se4n6l6rE8RcE1bN5h9pT/EBBH+puyzoC9xfaGVmy1zXtPIgjPssLe/AEFz6ThEF2EzOWcArow5fzJnlh+xiHtRAXY0lJui53Wip4bXNaYnzTnGwjUrfbPQXE8C0UydA4E+i9lpukA7fusXcXAIpvx13B0ey1sgdydfRbQLk5cplenRxyyduze6lUVFadFIplc1aJbUolMbonKTPSjdApFBjKSEooJI2QJRJTHFIBiUarawJGp5Kuvy8KjSGURLj7ROgB/RV9AV6hwtwtO7oMNHODqeQ36K5j1srXS8H2mo6KNWnSb/AKcT/STCyd7cJ1XmX2k1Hcn4wJ5AyQFvxdADMOJz3Rq4jM9hAHoqgOJlh2zaenI9QtMc9eIuO/Xk1oolhLXCCDmOSn3PxM+h5TLqf4T93mW8itNfN106tUEsBfH48OhnE8Dbr1UayXTScT9lTbz+zLhluC58/BdX3LO2PzZ4vrHetOs0PDg6PvDyvH5Tz7FC0Wn7RtPUFpOIZEwYzjuq5tEMwtbTbDznhaGCPxHIklSLRbabCJAL2iAAQXZ5ZDXb4LHXfTTaj4hsTHWihiHldIOfbQhPtPBW9Kpr914P+5uvuQtNvq03irUo/ZtkAOInzZSN2n+VWXDfz6b3EyaRJMDPDOmZ2Ws+tdVHWzK9y2mzecHDH3m1AP2U6wceVGsLaoFTKAfZPYxkVJve9G12Pwl8MALgQGzn+Ig/Dms7ZKDarCwHC4GROh7+iqdz+ULueOtpqNNJrhuNOqqC8zOnZWDbmqluTHkzAGCpnI1BwxHqhaLsfTZL2kZ8oI6GVcsTqpN18Z2ijAx42j7r88ujvaHvW7uPjKjaYaPJU/C7f/Sd+2vReUOCTXEGRlCnLjmRzOx7qyopdFwWD4S4xFSKVcgVNGvOWPv+b9VtaT1x54XH10Y5SrFieFGpuXVtRZLdQkVzxbynApGeHJJiSAkkrlUqQJ5LpCg3lWDRBSJV2+3+G0viXOmBzP7Kdc1Asp+b23+Z3c7eggeig2SzeLVBOjdfkPfHuV45qvK/iZ/sHPVLeNCH4xqM8twdfiFc1GKBbG/pCWPp1jHVg+u8lzvIPK05Rzgb91WvvujmRUqidYpgye5Um8Wu+uD/AEmY30/4T6Ngp5Dw6TXHMAjG8jm4OOQ9V1zqMFbSvmi97GnxjJiXOaB0yByCvLXTDbO8U48hDxhAEwZ9ckx9MNGUAakhrW9dQJhcad6jCZDRIiPxe9Fu/Di0tVmbXpFp0eNtRyhZ5tx1bA81aZbWpx5mxPlP42/Mck+la7TUP/TiGDKSAGDtIk+ibZ71rPtrGlwaWeRxDJxc5B207Im4W4barnpWxniWYlpGb6O7eoG4/vRcLhuBjqmFzyCcmuABGIZwQcue4V5fHCj2O+sWIlrxmWDrrhH6tUKz122seT7G1DOB5W1CNxyd8U5ludUWf7aS76FWz03NdVFWM2CCCAOe/LJU5sZtgLsbqRdILXg+Un2iNMRjSdFlXUn0q+N7nghwxmXY4mXA5z8laX/xNZbSzIVWvbmx2ARPIjFp11CPizwfSrvThCqyu+nTaXgAOB8olp7nWQ4R0VTUuuo0w5pBOklo92fwVlcvENRtZmOo4tGQxOLgJ2zzhXt+3s2nBESfMGxl1B6TBBWu8pdI1KxdazPYYc1zT1BH6q8uTjCtQIBcXs/C+THY6hWItdO1UnNPlwjFJ+72dosnWEOI3BjLeE/7dWDzuPZLg4jp2lvkMOGrD7Q69R1Vy1y8Mu60PYfEpOh7DOWRjnH3hzC9U4U4lFrp7CozJ7f/AKH5T/C5eTi+e43wz31WkaUQVxa9PJXO0dEk0JIPacSqm8GY8hqrJ+i40qEZxmlKRllswY2I7rtKaExwKQF7lAtbd9RHxUpx1VVeFpg4B37DRXjO05MXedHHVqPfhAa2JOxOkc/WUfrLMIm00ts48/rlp6K5vSw06gLXidQDJyIEz8fgsHZrFUeDhAwghuJzmtE6DUrrw1YwvS2tV5UYI8apUM7BwBG/IekK14fpU3YXsbAJIlwEnLp2Wd/wOJx1WCDHlBdPWTAj1WmuimKTABigGQXCJ1221Rl50JvayutkGo3k8x2dn6aqystgYHOdhGJ2c76AfJVraobUe8RheB8JEhQ7XxS0B2Ay4CYmIjmeSy+bfF701jIWc4n4W8X7agcFZucD75G/R3Xdd+GuIDaKWJzcJGROxI1gaq1fULug+Kmbwp+x5260OtzCyoALRTGWUeIBqD+YLM1LMQc+x2g7/Nb7izh8gfWqEh7DLw3cfiEbjfmFRW6m200jaKQAe3/OYM/+8dDErqwy63PGVjLVGf35qTVt3iMDXe03eciB02PVc6gkxudfkFztNHCYWyAFpcBAcY5Tl7tFaf4s+lTwYWw4aENgA7iMwT1VKWpEI1KN6Xl6WOm1tOrRqCXAY2Ew9jjyG4KN3W82WrTrUnhwI8w0P5mOHuIPZQrRfVSo1oeGOwtwjyAEDuM1wbV8uHLWeqnXXZ7e5WC2tq02vYZa4SP27z+imysD9G95mKlncfZ87ex1A+B9St4CuDPH5unTjdw/DkEkJRULTzomSnvKYSFAcSgSnlcXORAY9yyXEN6YbRTYdXEDTaQM1qjuvPb+rY7zpDZpby7lb8U7Z5+NFbqJDXOHXrtE5dF55YrQxn+ZnmchiAPeBPxC3182qKT9oB76FeZNDJ82W+/Xl1W/FOmWfVaFt9Ma0YcLT+Vmk9TqfVc7PeTnPLnS46NymRt0n3KBSvCiyDgc8xn92DtDjLohTLsvjFVptLGMBMYsy/nmf4V3HX4na+p2SrU8MvPhseYyOJ+hPZs9yp1t4So+DhYMJkEuiXHODJ9UbRaAKOJsfZuB9xz+Csbwp47PUA1LDBGsxIz7wsLb00kgXJcoosDQZjnz3Vo9u4VDwpf/ANZpQ7Ko0ebKA4fiHc69VdyQoynfa545PcsBft3vsFoFeiPsnnNuwnVh5A6jl6L0IslQ7bZg9rqbwC1wgjvuqwuis281vewNAFejnRq6bmm7dh5ZzCprQSYWk8H6nWfZ60us9bfpo145OaQJ7Kqvi7HUHljs92uAyc06OC68b+MclXEnJMcjVyyQC0S6UQA4SJjYHVd6rS4F8CAYMKMCtRc1opspvBBLHOgkjYtiM4zBU5XRwzgS0EW2n+YFvpH8L11pXkXCdn/62lGz9ema9ehcnP8A2b8fghySMBFc7VLlAppSlTogcuL9F0cVxciQGO3XnFd4N5ydjzHKPmvR3DVeTXlULbVUqDZxI20yXTwz1lyVqL9tA8Ko1uZ9kzG+gzWDvqxeH4YxAuIMgCMJnILQXHQdacb6pBDepzMZTmqriqzCmWRtvv8Avst8P43TPLvtysV0AwJLyT7LRt6TPotFZrpFNslrGCZk5ujlIz9CFXXNfJDYGEdBv3AVnWtLqrIE5+gPMDf4Iy2JpZMw4XN9oPGescuyj2ji3w3CmwYyBGFoz/kqrsFYOe2lJa08vNAGWRMj4K9uKxU2OqANBex5GIgF0bDprsosk9VKzN48SVWVKbmhtMskeGJyOkPjXst3cV8NtNJr29nD8LhqP5WB4lsjGWw4wfDeATG05Ej1Eo2SvUu20DPFRqbjR7PxD8wn+ynljLJpMtlemgQuVZk6a7J9G0Ne0OaQQcwRuDuuNptEZDVc7ZVX5cjbTScw+22Sw8nRlnyOhWNsjHWik6y1Mq9GTRxa5e1TPy/heiWbmZWV48uwgttVLJ7CMZGsD2Xemi1wv4jKfrz2qwgkGQQYIOoI1lBoV9f1AVqbbWwe0cNUAey/n2OXwVBC65dsTgFpeHw3wKrnNxYYIy21Oeyh8K3eH1gXAkNOwME7AwtFYbL4dapjBbTqBwbhAIzymBvr6qM7+KkduCLHjripERJHTKAPivQwFQcJXcGU59PdqtAQuLky3W+E1CISTgks1O5K5lO5IQlABXIroXFMKYR61SGuPQ/ovMrdZpL9JP8AfevR7yf9m7qI96xFts634umebrwk2KVQR96J+KzvGlUOe07j+VsbqpBtEDdzid+2ayHFlOc/zRoOS2x/szviuo345rQGsaInMyZnpsuVS9q9Xy4nmBENGg39nNS7quppEuBc4+yBMe5uZPb3FaendDogNZSaYBEDb8rf1JBV2yfiZLVZw3Y3Ug7xWgTmJPmjPOBpputRQbhrFw0qNBPcHn6/BVlmpt8TC3FUcBOKYDR2B/WVMvG0+G2CMROQAEknQCNSssr9VcnSv4sslOoWOc/CGAiAAS45EAfFQbotdO1UvqtRwn/8nZkscNBJGc8h25J9uuCsLNUr1XO8RrZa2RDG/e6SWzposbQJaZG2eRWmOMs9K3vbd8LXo6z1DZK3l80NnZxOgP4XagrYClvzWFruFtoBzT/1NEZgHN7RuOu/futBwhfn1inhcftGZHryd8j1WWeP6rG/i4MjTVRTZS4lrswciNoKsGNz0zUhlnhZb0008zFjNjtLqNXOz1xGeYwnIHu0qkvS5HUK7qRzAza7ZzTof7yXq/EVxNtFEsMYhJad2u29OawD7XipijVafFoOyMZloMFhP6Lowz2yyx06cM1XUsTA1pLyIcdWHSQc+a0Vgu9zsXiOxPaY79vRcbksUuaRuZ05LV2ewAOLtZM6Qs88u1TF0u2lhZGilymlO3XPWp8pISkkHUHuhiSTXIASmFOOqBQEG8GSFn7RZVqazMlXVrHJ09VeOSbGcfVc0tEBw0A6kx7pz9FD4uu52AkifM3SYEwPktKbB525aEJ972E1GgAH2gfdotZnqxPyyV30XUmkMp5gQ4nM9oGbdzAlWNKo4gAMdMb+UTzjX4KZTsT2YoDRJkyATPol9SrVMsRA5NGEep96q5FMXNthwuJfUbTc6Mm4Q48pdm7/AGq3o2FrWODRmc5OZPUuOZ9VX2fhogyS1uWuZce/VX9Bu0zl+yzyu/FSI9ayipTc06PaW+8R+68spUqTaLmvMvY4tiGg6xI56ar1yjShsax/K80v25T9ZqkbvJHrmtOK+ypzjP2G2PpVW1W6tOnMaFvY6LSWpvgVaVss/wDlVD5hGhPtNI2nP1C52Xh3dyv7isIaHUn506vPY8xy29wWmWURI1dje1zGvaQQRIPQqQ1UdytfRcaL/ZHsn+81eFy5b63niNb6+Fs/0cysczh/FV8VzXFjnSZykanRa8WXGZdoNB+6lOYIg6JzLRWbQLPdwY4Fum37KxY3JNYyMk+VN7URQclKUogOCSZPoknotugKBKdGSa5qzMS5NJSLUA1AKUHNTiECCgOXg5rp4YRAKMFPYRzRAMgBODV0wIAI2DMA5T/fcnhp2gf3kiU4HonsGNZhGZ6klZ+3WIVHF0ZE5K/fTxaoCyiIVS6KzalpXdlGy7OsOghWwopeHkjY0h1bNjaJ9pu6kUsxn/z3XXw0MKRi5yAKDggG9EA5LEkJSAQCRGyTgmwUA81ISQhJAf/Z"/>
          <p:cNvSpPr>
            <a:spLocks noChangeAspect="1" noChangeArrowheads="1"/>
          </p:cNvSpPr>
          <p:nvPr/>
        </p:nvSpPr>
        <p:spPr bwMode="auto">
          <a:xfrm>
            <a:off x="155575" y="-1790700"/>
            <a:ext cx="2886075" cy="3743325"/>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 name="Рисунок 9" descr="index.jpg"/>
          <p:cNvPicPr>
            <a:picLocks noChangeAspect="1"/>
          </p:cNvPicPr>
          <p:nvPr/>
        </p:nvPicPr>
        <p:blipFill>
          <a:blip r:embed="rId2" cstate="print"/>
          <a:stretch>
            <a:fillRect/>
          </a:stretch>
        </p:blipFill>
        <p:spPr>
          <a:xfrm>
            <a:off x="323528" y="1124744"/>
            <a:ext cx="3888432" cy="5052988"/>
          </a:xfrm>
          <a:prstGeom prst="rect">
            <a:avLst/>
          </a:prstGeom>
          <a:ln w="38100">
            <a:solidFill>
              <a:srgbClr val="002060"/>
            </a:solidFill>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2248</TotalTime>
  <Words>2037</Words>
  <Application>Microsoft Office PowerPoint</Application>
  <PresentationFormat>Экран (4:3)</PresentationFormat>
  <Paragraphs>202</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Открытая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пользователь</dc:creator>
  <cp:lastModifiedBy>esma56</cp:lastModifiedBy>
  <cp:revision>219</cp:revision>
  <dcterms:created xsi:type="dcterms:W3CDTF">2011-03-04T11:28:54Z</dcterms:created>
  <dcterms:modified xsi:type="dcterms:W3CDTF">2013-10-18T09:23:54Z</dcterms:modified>
</cp:coreProperties>
</file>