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8474 w 43200"/>
                <a:gd name="T1" fmla="*/ 3400 h 43200"/>
                <a:gd name="T2" fmla="*/ 4900 w 43200"/>
                <a:gd name="T3" fmla="*/ 42 h 43200"/>
                <a:gd name="T4" fmla="*/ 4237 w 43200"/>
                <a:gd name="T5" fmla="*/ 340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92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>
                <a:latin typeface="+mn-lt"/>
              </a:defRPr>
            </a:lvl2pPr>
          </a:lstStyle>
          <a:p>
            <a:pPr lvl="1">
              <a:defRPr/>
            </a:pPr>
            <a:fld id="{957A5FB6-0084-41D6-9642-7A2AAFED96C3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0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73BA1CA-819C-4FF8-96DB-7193BBD415CE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3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DB4E2D-092C-47B2-BF66-602AD843F18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2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E676F34-DBF2-4D96-94E0-E12ABE91C55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91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9E1CCAB-B777-487D-AC07-8BCA5BD953BF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20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1547C0D-D9D3-4D7B-BD48-6B3116342FE1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97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EA3E16A-E35D-406F-8572-228564BAF40F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4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B0E9233-F2B2-4C3F-88A4-C6725A918A7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91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6A37623-D9DC-46C5-9786-D3BBCFB5C68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02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5CFCF81-275A-44F2-9A0A-5BD5292634B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46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1A02C12-EBF0-479A-9B72-67B4C903A35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69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BE910A-A217-4DAB-BF4B-B0A75FAAF43F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4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AB42B50-2E14-4065-BF79-9B06F5539D91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9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7C8B98F-D18D-476F-BA9E-7C041947757D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64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AA535B1-7F63-40D2-9610-7E11EB25CBCF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7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3824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10596 w 43200"/>
                <a:gd name="T1" fmla="*/ 4312 h 43200"/>
                <a:gd name="T2" fmla="*/ 5298 w 43200"/>
                <a:gd name="T3" fmla="*/ 0 h 43200"/>
                <a:gd name="T4" fmla="*/ 5298 w 43200"/>
                <a:gd name="T5" fmla="*/ 43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 smtClean="0">
                <a:latin typeface="+mj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E9EB04ED-285A-451A-9145-5905A7843EE1}" type="slidenum">
              <a:rPr lang="ru-RU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3108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805488"/>
            <a:ext cx="8208963" cy="749300"/>
          </a:xfrm>
          <a:solidFill>
            <a:srgbClr val="99CC00"/>
          </a:solidFill>
        </p:spPr>
        <p:txBody>
          <a:bodyPr/>
          <a:lstStyle/>
          <a:p>
            <a:pPr algn="ctr" eaLnBrk="1" hangingPunct="1">
              <a:lnSpc>
                <a:spcPct val="50000"/>
              </a:lnSpc>
            </a:pPr>
            <a:endParaRPr lang="ru-RU" smtClean="0">
              <a:latin typeface="ArbatDi" pitchFamily="66" charset="0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ru-RU" smtClean="0">
                <a:latin typeface="ArbatDi" pitchFamily="66" charset="0"/>
              </a:rPr>
              <a:t>ДОБРО ПОЖАЛОВАТЬ</a:t>
            </a:r>
          </a:p>
        </p:txBody>
      </p:sp>
    </p:spTree>
    <p:extLst>
      <p:ext uri="{BB962C8B-B14F-4D97-AF65-F5344CB8AC3E}">
        <p14:creationId xmlns:p14="http://schemas.microsoft.com/office/powerpoint/2010/main" val="3912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Михаил Васильевич Ломоносов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родился 8  ноября 1711 г. деревне Мишанинской возле Холмогор Архангельской губернии</a:t>
            </a:r>
          </a:p>
        </p:txBody>
      </p:sp>
      <p:pic>
        <p:nvPicPr>
          <p:cNvPr id="141316" name="Picture 4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1052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 descr="143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3041650" cy="2332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4716463" y="5300663"/>
            <a:ext cx="38147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400" smtClean="0">
                <a:solidFill>
                  <a:srgbClr val="FFFFFF"/>
                </a:solidFill>
              </a:rPr>
              <a:t>	</a:t>
            </a:r>
            <a:r>
              <a:rPr lang="ru-RU" sz="2000" smtClean="0">
                <a:solidFill>
                  <a:srgbClr val="FFFFFF"/>
                </a:solidFill>
              </a:rPr>
              <a:t>кадр из фильма 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000" smtClean="0">
                <a:solidFill>
                  <a:srgbClr val="FFFFFF"/>
                </a:solidFill>
              </a:rPr>
              <a:t>«Михайло Ломоносов»</a:t>
            </a:r>
          </a:p>
        </p:txBody>
      </p:sp>
    </p:spTree>
    <p:extLst>
      <p:ext uri="{BB962C8B-B14F-4D97-AF65-F5344CB8AC3E}">
        <p14:creationId xmlns:p14="http://schemas.microsoft.com/office/powerpoint/2010/main" val="12294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141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684213" y="2276475"/>
            <a:ext cx="3814762" cy="11795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2000" smtClean="0"/>
              <a:t>Вид города Архангельска в начале </a:t>
            </a:r>
            <a:r>
              <a:rPr lang="en-US" sz="2000" smtClean="0"/>
              <a:t>XVIII</a:t>
            </a:r>
            <a:r>
              <a:rPr lang="ru-RU" sz="2000" smtClean="0"/>
              <a:t> века.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333375"/>
            <a:ext cx="40386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	Главной гордостью семьи стало новое судно  построенное крестьянином соседней волости.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	На этом судне юный Михайло Ломоносов ходил с отцом в  моря. В этих трудных походах на промысел морского зверя закалялось его сердце и мужал характер.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</a:p>
        </p:txBody>
      </p:sp>
      <p:pic>
        <p:nvPicPr>
          <p:cNvPr id="152580" name="Picture 4" descr="сканирование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3959225" cy="1944688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581" name="Picture 5" descr="Ломоносово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9464" r="11836"/>
          <a:stretch>
            <a:fillRect/>
          </a:stretch>
        </p:blipFill>
        <p:spPr bwMode="auto">
          <a:xfrm>
            <a:off x="1258888" y="3068638"/>
            <a:ext cx="2346325" cy="3455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2" name="Picture 6" descr="f74c63e468e1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>
            <a:fillRect/>
          </a:stretch>
        </p:blipFill>
        <p:spPr bwMode="auto">
          <a:xfrm>
            <a:off x="5219700" y="3284538"/>
            <a:ext cx="2808288" cy="1944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716463" y="5300663"/>
            <a:ext cx="38147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400" smtClean="0">
                <a:solidFill>
                  <a:srgbClr val="FFFFFF"/>
                </a:solidFill>
              </a:rPr>
              <a:t>	</a:t>
            </a:r>
            <a:r>
              <a:rPr lang="ru-RU" sz="2000" smtClean="0">
                <a:solidFill>
                  <a:srgbClr val="FFFFFF"/>
                </a:solidFill>
              </a:rPr>
              <a:t>кадр из фильма 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000" smtClean="0">
                <a:solidFill>
                  <a:srgbClr val="FFFFFF"/>
                </a:solidFill>
              </a:rPr>
              <a:t>«Михайло Ломоносов»</a:t>
            </a:r>
          </a:p>
        </p:txBody>
      </p:sp>
    </p:spTree>
    <p:extLst>
      <p:ext uri="{BB962C8B-B14F-4D97-AF65-F5344CB8AC3E}">
        <p14:creationId xmlns:p14="http://schemas.microsoft.com/office/powerpoint/2010/main" val="3717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  <p:bldP spid="152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1125538"/>
            <a:ext cx="64103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800" b="1" smtClean="0">
              <a:latin typeface="ArbatDi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«О, ваши дни благословенны!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Дерзайте ныне ободрены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Раченьем вашим показать,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Что может собственных Платонов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И быстрых разумом Невтонов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batDi" pitchFamily="66" charset="0"/>
              </a:rPr>
              <a:t>Российская земля рождать</a:t>
            </a:r>
            <a:r>
              <a:rPr lang="ru-RU" sz="2800" smtClean="0">
                <a:latin typeface="ArbatDi" pitchFamily="66" charset="0"/>
              </a:rPr>
              <a:t>”.</a:t>
            </a:r>
          </a:p>
        </p:txBody>
      </p:sp>
      <p:pic>
        <p:nvPicPr>
          <p:cNvPr id="4099" name="Picture 7" descr="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048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5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latin typeface="ArbatDi" pitchFamily="66" charset="0"/>
              </a:rPr>
              <a:t>Всероссийский туристский слёт учащихся по лыжному туризму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5348288" cy="3484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Конкурс краеведов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I </a:t>
            </a:r>
            <a:r>
              <a:rPr lang="ru-RU" smtClean="0">
                <a:solidFill>
                  <a:schemeClr val="tx2"/>
                </a:solidFill>
              </a:rPr>
              <a:t> тур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игра-викторина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«К 300-летию Михайло Васильевича Ломоносова»</a:t>
            </a:r>
          </a:p>
        </p:txBody>
      </p:sp>
      <p:pic>
        <p:nvPicPr>
          <p:cNvPr id="3080" name="Picture 8" descr="AG4RCA7A46R9CAG7M87KCAF2IXBNCA319VMACAFZNVHQCA16HA7FCAHET3HRCANG0DPKCATAKJVVCAEQHZSJCAEHSYLSCAJMZE88CAITX5FMCA3W1VBPCAEVLFNQCA310QIICABDO2M6CAT2SUDHCA4DQT6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83686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95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2781300"/>
            <a:ext cx="4610100" cy="19177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«Ломоносов был великий человек.</a:t>
            </a:r>
            <a:b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Между Петром </a:t>
            </a:r>
            <a:r>
              <a:rPr lang="en-US" sz="2400" b="1" smtClean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 и Екатериной</a:t>
            </a:r>
            <a:r>
              <a:rPr lang="en-US" sz="2400" b="1" smtClean="0">
                <a:solidFill>
                  <a:schemeClr val="tx1"/>
                </a:solidFill>
                <a:latin typeface="Monotype Corsiva" pitchFamily="66" charset="0"/>
              </a:rPr>
              <a:t> II</a:t>
            </a: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он один является самобытным сподвижником просвещения. </a:t>
            </a:r>
            <a:b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 Он создал первый университет.</a:t>
            </a:r>
            <a:b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 Он, лучше сказать, сам был первым нашим университетом»</a:t>
            </a:r>
            <a:b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</a:rPr>
              <a:t>                           А.С.Пушкин</a:t>
            </a:r>
          </a:p>
        </p:txBody>
      </p:sp>
      <p:pic>
        <p:nvPicPr>
          <p:cNvPr id="2052" name="Picture 4" descr="3_XIV_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3006725" cy="4103687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Ломоносово 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80536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427538" y="3213100"/>
            <a:ext cx="4321175" cy="9604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	Рисунок приложенный к «Слову о явлениях воздушных…». 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8195" name="Picture 3" descr="Рисунок3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04813"/>
            <a:ext cx="3960812" cy="241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Рисунок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41471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5288" y="5157788"/>
            <a:ext cx="381476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400" smtClean="0">
                <a:solidFill>
                  <a:srgbClr val="FFFFFF"/>
                </a:solidFill>
              </a:rPr>
              <a:t>	Обсерватория М.В. Ломоносова в саду его дома на Мойке.</a:t>
            </a:r>
          </a:p>
        </p:txBody>
      </p:sp>
      <p:pic>
        <p:nvPicPr>
          <p:cNvPr id="8198" name="Picture 6" descr="i[7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16319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787900" y="4581525"/>
            <a:ext cx="4248150" cy="7921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2000" smtClean="0"/>
              <a:t>Составленная Ломоносовым карта приполярных стран из книги «Краткое описание разных путешествий..»</a:t>
            </a:r>
          </a:p>
        </p:txBody>
      </p:sp>
      <p:pic>
        <p:nvPicPr>
          <p:cNvPr id="9219" name="Picture 4" descr="сканирование00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08050"/>
            <a:ext cx="3300412" cy="3384550"/>
          </a:xfrm>
        </p:spPr>
      </p:pic>
      <p:pic>
        <p:nvPicPr>
          <p:cNvPr id="9220" name="Picture 6" descr="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3926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692275" y="2781300"/>
            <a:ext cx="3024188" cy="7477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2000" smtClean="0"/>
              <a:t> </a:t>
            </a:r>
            <a:r>
              <a:rPr lang="ru-RU" sz="2400" smtClean="0"/>
              <a:t>Академия наук 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692275" y="4797425"/>
            <a:ext cx="3095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400" smtClean="0">
                <a:solidFill>
                  <a:srgbClr val="FFFFFF"/>
                </a:solidFill>
              </a:rPr>
              <a:t>	Московский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Wingdings" pitchFamily="2" charset="2"/>
              <a:buNone/>
            </a:pPr>
            <a:r>
              <a:rPr lang="ru-RU" sz="2400" smtClean="0">
                <a:solidFill>
                  <a:srgbClr val="FFFFFF"/>
                </a:solidFill>
              </a:rPr>
              <a:t>государственный университет </a:t>
            </a:r>
          </a:p>
        </p:txBody>
      </p:sp>
      <p:pic>
        <p:nvPicPr>
          <p:cNvPr id="10244" name="Picture 10" descr="73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 t="44398" r="4271" b="6674"/>
          <a:stretch>
            <a:fillRect/>
          </a:stretch>
        </p:blipFill>
        <p:spPr bwMode="auto">
          <a:xfrm>
            <a:off x="5148263" y="3214688"/>
            <a:ext cx="3525837" cy="2951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1" descr="75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46225" r="4218" b="5479"/>
          <a:stretch>
            <a:fillRect/>
          </a:stretch>
        </p:blipFill>
        <p:spPr bwMode="auto">
          <a:xfrm>
            <a:off x="971550" y="477838"/>
            <a:ext cx="5184775" cy="2055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488" y="5445125"/>
            <a:ext cx="46085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b="1" smtClean="0"/>
              <a:t>Александр Невский</a:t>
            </a:r>
            <a:br>
              <a:rPr lang="ru-RU" sz="1400" b="1" smtClean="0"/>
            </a:br>
            <a:r>
              <a:rPr lang="ru-RU" sz="1400" b="1" smtClean="0"/>
              <a:t> мозаика мастерской Ломоносова</a:t>
            </a:r>
          </a:p>
        </p:txBody>
      </p:sp>
      <p:pic>
        <p:nvPicPr>
          <p:cNvPr id="11267" name="Picture 3" descr="moz_34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781300"/>
            <a:ext cx="2181225" cy="2736850"/>
          </a:xfrm>
        </p:spPr>
      </p:pic>
      <p:pic>
        <p:nvPicPr>
          <p:cNvPr id="11268" name="Picture 5" descr="67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9" t="12294" r="5179" b="6815"/>
          <a:stretch>
            <a:fillRect/>
          </a:stretch>
        </p:blipFill>
        <p:spPr bwMode="auto">
          <a:xfrm>
            <a:off x="969963" y="549275"/>
            <a:ext cx="3024187" cy="41052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Training</vt:lpstr>
      <vt:lpstr>Презентация PowerPoint</vt:lpstr>
      <vt:lpstr>Презентация PowerPoint</vt:lpstr>
      <vt:lpstr>Всероссийский туристский слёт учащихся по лыжному туризму</vt:lpstr>
      <vt:lpstr>«Ломоносов был великий человек. Между Петром I и Екатериной II  он один является самобытным сподвижником просвещения.   Он создал первый университет.  Он, лучше сказать, сам был первым нашим университетом»                            А.С.Пушкин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Невский  мозаика мастерской Ломоносова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Ecologika2</dc:creator>
  <cp:lastModifiedBy>Ecologika</cp:lastModifiedBy>
  <cp:revision>1</cp:revision>
  <dcterms:created xsi:type="dcterms:W3CDTF">2015-01-14T10:21:07Z</dcterms:created>
  <dcterms:modified xsi:type="dcterms:W3CDTF">2015-01-14T10:22:01Z</dcterms:modified>
</cp:coreProperties>
</file>