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90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7FC838-3B0E-4DB8-872E-78560C05C1D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137852-405B-4B96-BDA3-B2E66AD8C3AA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Давало возможность занять место в жизни</a:t>
          </a:r>
          <a:endParaRPr lang="ru-RU" sz="2400" dirty="0">
            <a:solidFill>
              <a:schemeClr val="tx1"/>
            </a:solidFill>
          </a:endParaRPr>
        </a:p>
      </dgm:t>
    </dgm:pt>
    <dgm:pt modelId="{5F5DB5B8-8FB3-4420-B140-31468E053019}" type="parTrans" cxnId="{5BBE9595-B372-4068-B4F0-004CB2BD24DB}">
      <dgm:prSet/>
      <dgm:spPr/>
      <dgm:t>
        <a:bodyPr/>
        <a:lstStyle/>
        <a:p>
          <a:endParaRPr lang="ru-RU"/>
        </a:p>
      </dgm:t>
    </dgm:pt>
    <dgm:pt modelId="{5F33CAB0-066E-4FD8-9D07-8A9390DDB72D}" type="sibTrans" cxnId="{5BBE9595-B372-4068-B4F0-004CB2BD24DB}">
      <dgm:prSet/>
      <dgm:spPr/>
      <dgm:t>
        <a:bodyPr/>
        <a:lstStyle/>
        <a:p>
          <a:endParaRPr lang="ru-RU"/>
        </a:p>
      </dgm:t>
    </dgm:pt>
    <dgm:pt modelId="{2386B16B-04EE-48F7-A831-E8456A90BAB8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Позволяло гордиться своим происхождением</a:t>
          </a:r>
          <a:endParaRPr lang="ru-RU" sz="2400" dirty="0">
            <a:solidFill>
              <a:schemeClr val="tx1"/>
            </a:solidFill>
          </a:endParaRPr>
        </a:p>
      </dgm:t>
    </dgm:pt>
    <dgm:pt modelId="{5ED38ACE-5C8F-4D62-8E67-D8469B54C26D}" type="parTrans" cxnId="{89576DC3-6A3E-429A-8FFF-44E06F12746D}">
      <dgm:prSet/>
      <dgm:spPr/>
      <dgm:t>
        <a:bodyPr/>
        <a:lstStyle/>
        <a:p>
          <a:endParaRPr lang="ru-RU"/>
        </a:p>
      </dgm:t>
    </dgm:pt>
    <dgm:pt modelId="{AAE3F3CE-CBAE-40F2-AD1E-1929B75C22D8}" type="sibTrans" cxnId="{89576DC3-6A3E-429A-8FFF-44E06F12746D}">
      <dgm:prSet/>
      <dgm:spPr/>
      <dgm:t>
        <a:bodyPr/>
        <a:lstStyle/>
        <a:p>
          <a:endParaRPr lang="ru-RU"/>
        </a:p>
      </dgm:t>
    </dgm:pt>
    <dgm:pt modelId="{38587F3B-A85F-4336-B0CE-38ACA6175D27}">
      <dgm:prSet phldrT="[Текст]"/>
      <dgm:spPr>
        <a:solidFill>
          <a:schemeClr val="bg2">
            <a:lumMod val="75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chemeClr val="tx1"/>
              </a:solidFill>
            </a:rPr>
            <a:t>Позволяло хранить знания о своем роде</a:t>
          </a: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>
            <a:solidFill>
              <a:schemeClr val="tx1"/>
            </a:solidFill>
          </a:endParaRPr>
        </a:p>
      </dgm:t>
    </dgm:pt>
    <dgm:pt modelId="{914A7BD5-B4E6-4559-AB2F-936B3FDAC7EA}" type="parTrans" cxnId="{CBA10D5E-A26B-4655-9E2B-DDDAAEA97A01}">
      <dgm:prSet/>
      <dgm:spPr/>
      <dgm:t>
        <a:bodyPr/>
        <a:lstStyle/>
        <a:p>
          <a:endParaRPr lang="ru-RU"/>
        </a:p>
      </dgm:t>
    </dgm:pt>
    <dgm:pt modelId="{8C188FCB-1EF6-4CA5-8ACF-51ED2FF6D56D}" type="sibTrans" cxnId="{CBA10D5E-A26B-4655-9E2B-DDDAAEA97A01}">
      <dgm:prSet/>
      <dgm:spPr/>
      <dgm:t>
        <a:bodyPr/>
        <a:lstStyle/>
        <a:p>
          <a:endParaRPr lang="ru-RU"/>
        </a:p>
      </dgm:t>
    </dgm:pt>
    <dgm:pt modelId="{632D63DA-943C-4370-8E72-16B8B90654B8}" type="pres">
      <dgm:prSet presAssocID="{397FC838-3B0E-4DB8-872E-78560C05C1D1}" presName="diagram" presStyleCnt="0">
        <dgm:presLayoutVars>
          <dgm:dir/>
          <dgm:resizeHandles val="exact"/>
        </dgm:presLayoutVars>
      </dgm:prSet>
      <dgm:spPr/>
    </dgm:pt>
    <dgm:pt modelId="{670CC2BE-B183-4E41-8E5D-57370E2CE59D}" type="pres">
      <dgm:prSet presAssocID="{24137852-405B-4B96-BDA3-B2E66AD8C3AA}" presName="node" presStyleLbl="node1" presStyleIdx="0" presStyleCnt="3" custScaleX="57543" custLinFactNeighborX="9048" custLinFactNeighborY="-4898">
        <dgm:presLayoutVars>
          <dgm:bulletEnabled val="1"/>
        </dgm:presLayoutVars>
      </dgm:prSet>
      <dgm:spPr/>
    </dgm:pt>
    <dgm:pt modelId="{00A8ECBB-9073-49BC-91C0-DDB3768037CF}" type="pres">
      <dgm:prSet presAssocID="{5F33CAB0-066E-4FD8-9D07-8A9390DDB72D}" presName="sibTrans" presStyleCnt="0"/>
      <dgm:spPr/>
    </dgm:pt>
    <dgm:pt modelId="{9E4D1C6C-9C90-4298-8F1E-656596AD66CA}" type="pres">
      <dgm:prSet presAssocID="{2386B16B-04EE-48F7-A831-E8456A90BAB8}" presName="node" presStyleLbl="node1" presStyleIdx="1" presStyleCnt="3" custScaleX="43955" custScaleY="73483" custLinFactNeighborX="3195" custLinFactNeighborY="-6507">
        <dgm:presLayoutVars>
          <dgm:bulletEnabled val="1"/>
        </dgm:presLayoutVars>
      </dgm:prSet>
      <dgm:spPr/>
    </dgm:pt>
    <dgm:pt modelId="{CCC5099C-E086-4E36-BDE4-0824B7594569}" type="pres">
      <dgm:prSet presAssocID="{AAE3F3CE-CBAE-40F2-AD1E-1929B75C22D8}" presName="sibTrans" presStyleCnt="0"/>
      <dgm:spPr/>
    </dgm:pt>
    <dgm:pt modelId="{160AFFF0-EC7E-4037-A283-CC6D2A753E93}" type="pres">
      <dgm:prSet presAssocID="{38587F3B-A85F-4336-B0CE-38ACA6175D27}" presName="node" presStyleLbl="node1" presStyleIdx="2" presStyleCnt="3" custScaleX="53407">
        <dgm:presLayoutVars>
          <dgm:bulletEnabled val="1"/>
        </dgm:presLayoutVars>
      </dgm:prSet>
      <dgm:spPr/>
    </dgm:pt>
  </dgm:ptLst>
  <dgm:cxnLst>
    <dgm:cxn modelId="{CBA10D5E-A26B-4655-9E2B-DDDAAEA97A01}" srcId="{397FC838-3B0E-4DB8-872E-78560C05C1D1}" destId="{38587F3B-A85F-4336-B0CE-38ACA6175D27}" srcOrd="2" destOrd="0" parTransId="{914A7BD5-B4E6-4559-AB2F-936B3FDAC7EA}" sibTransId="{8C188FCB-1EF6-4CA5-8ACF-51ED2FF6D56D}"/>
    <dgm:cxn modelId="{5BBE9595-B372-4068-B4F0-004CB2BD24DB}" srcId="{397FC838-3B0E-4DB8-872E-78560C05C1D1}" destId="{24137852-405B-4B96-BDA3-B2E66AD8C3AA}" srcOrd="0" destOrd="0" parTransId="{5F5DB5B8-8FB3-4420-B140-31468E053019}" sibTransId="{5F33CAB0-066E-4FD8-9D07-8A9390DDB72D}"/>
    <dgm:cxn modelId="{BD7E5CE6-C8F1-4611-88BB-416B833BB452}" type="presOf" srcId="{397FC838-3B0E-4DB8-872E-78560C05C1D1}" destId="{632D63DA-943C-4370-8E72-16B8B90654B8}" srcOrd="0" destOrd="0" presId="urn:microsoft.com/office/officeart/2005/8/layout/default"/>
    <dgm:cxn modelId="{2BF430A1-0B1C-47AB-AF36-D424237E74A2}" type="presOf" srcId="{2386B16B-04EE-48F7-A831-E8456A90BAB8}" destId="{9E4D1C6C-9C90-4298-8F1E-656596AD66CA}" srcOrd="0" destOrd="0" presId="urn:microsoft.com/office/officeart/2005/8/layout/default"/>
    <dgm:cxn modelId="{89576DC3-6A3E-429A-8FFF-44E06F12746D}" srcId="{397FC838-3B0E-4DB8-872E-78560C05C1D1}" destId="{2386B16B-04EE-48F7-A831-E8456A90BAB8}" srcOrd="1" destOrd="0" parTransId="{5ED38ACE-5C8F-4D62-8E67-D8469B54C26D}" sibTransId="{AAE3F3CE-CBAE-40F2-AD1E-1929B75C22D8}"/>
    <dgm:cxn modelId="{41D5A92C-7945-4511-AD6C-1AE07F58B21E}" type="presOf" srcId="{24137852-405B-4B96-BDA3-B2E66AD8C3AA}" destId="{670CC2BE-B183-4E41-8E5D-57370E2CE59D}" srcOrd="0" destOrd="0" presId="urn:microsoft.com/office/officeart/2005/8/layout/default"/>
    <dgm:cxn modelId="{5F7EEBE9-B8BF-4560-8FFB-977AE1A799A5}" type="presOf" srcId="{38587F3B-A85F-4336-B0CE-38ACA6175D27}" destId="{160AFFF0-EC7E-4037-A283-CC6D2A753E93}" srcOrd="0" destOrd="0" presId="urn:microsoft.com/office/officeart/2005/8/layout/default"/>
    <dgm:cxn modelId="{5D8E2C51-5367-4FA0-8DCF-E34D1B69D03C}" type="presParOf" srcId="{632D63DA-943C-4370-8E72-16B8B90654B8}" destId="{670CC2BE-B183-4E41-8E5D-57370E2CE59D}" srcOrd="0" destOrd="0" presId="urn:microsoft.com/office/officeart/2005/8/layout/default"/>
    <dgm:cxn modelId="{567BD7FF-3FB5-4301-9CB3-8F801F6409DE}" type="presParOf" srcId="{632D63DA-943C-4370-8E72-16B8B90654B8}" destId="{00A8ECBB-9073-49BC-91C0-DDB3768037CF}" srcOrd="1" destOrd="0" presId="urn:microsoft.com/office/officeart/2005/8/layout/default"/>
    <dgm:cxn modelId="{293947A8-9A5A-4639-9A37-7CB48981815D}" type="presParOf" srcId="{632D63DA-943C-4370-8E72-16B8B90654B8}" destId="{9E4D1C6C-9C90-4298-8F1E-656596AD66CA}" srcOrd="2" destOrd="0" presId="urn:microsoft.com/office/officeart/2005/8/layout/default"/>
    <dgm:cxn modelId="{113A1A9E-6CDE-4D5B-B132-8600894769E7}" type="presParOf" srcId="{632D63DA-943C-4370-8E72-16B8B90654B8}" destId="{CCC5099C-E086-4E36-BDE4-0824B7594569}" srcOrd="3" destOrd="0" presId="urn:microsoft.com/office/officeart/2005/8/layout/default"/>
    <dgm:cxn modelId="{671F4607-495D-44B0-82BE-B6CDC1D41E07}" type="presParOf" srcId="{632D63DA-943C-4370-8E72-16B8B90654B8}" destId="{160AFFF0-EC7E-4037-A283-CC6D2A753E93}" srcOrd="4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Знать своих предков – знать свою историю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571868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3643314"/>
            <a:ext cx="4786346" cy="3021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Со временем некоторые имена были приспособлены к </a:t>
            </a:r>
            <a:r>
              <a:rPr lang="ru-RU" dirty="0" smtClean="0"/>
              <a:t>славянскому </a:t>
            </a:r>
            <a:r>
              <a:rPr lang="ru-RU" dirty="0" smtClean="0"/>
              <a:t>произношению.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Так</a:t>
            </a:r>
            <a:r>
              <a:rPr lang="ru-RU" dirty="0" smtClean="0"/>
              <a:t>, Иоанн стал Иваном — самым </a:t>
            </a:r>
            <a:r>
              <a:rPr lang="ru-RU" dirty="0" smtClean="0"/>
              <a:t>распространенным </a:t>
            </a:r>
            <a:r>
              <a:rPr lang="ru-RU" dirty="0" smtClean="0"/>
              <a:t>именем на Руси,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Иаков </a:t>
            </a:r>
            <a:r>
              <a:rPr lang="ru-RU" dirty="0" smtClean="0"/>
              <a:t>— Яковом,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Захария</a:t>
            </a:r>
            <a:r>
              <a:rPr lang="ru-RU" dirty="0" smtClean="0"/>
              <a:t> </a:t>
            </a:r>
            <a:r>
              <a:rPr lang="ru-RU" dirty="0" smtClean="0"/>
              <a:t>— </a:t>
            </a:r>
            <a:r>
              <a:rPr lang="ru-RU" dirty="0" smtClean="0"/>
              <a:t>Захаром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 </a:t>
            </a:r>
            <a:r>
              <a:rPr lang="ru-RU" dirty="0" smtClean="0"/>
              <a:t>имя Георгий со временем стало звучать как Юрий и Егор.</a:t>
            </a:r>
          </a:p>
          <a:p>
            <a:pPr>
              <a:buNone/>
            </a:pPr>
            <a:r>
              <a:rPr lang="ru-RU" dirty="0" smtClean="0"/>
              <a:t>Каждое имя имеет определенное значение. Имя </a:t>
            </a:r>
            <a:r>
              <a:rPr lang="ru-RU" dirty="0" smtClean="0"/>
              <a:t>украшает </a:t>
            </a:r>
            <a:r>
              <a:rPr lang="ru-RU" dirty="0" smtClean="0"/>
              <a:t>человека, поэтому первый подарок, который </a:t>
            </a:r>
            <a:r>
              <a:rPr lang="ru-RU" dirty="0" smtClean="0"/>
              <a:t>делают </a:t>
            </a:r>
            <a:r>
              <a:rPr lang="ru-RU" dirty="0" smtClean="0"/>
              <a:t>родители ребенку, — это имя, которое он должен с честью нести всю жизнь.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Отчество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— </a:t>
            </a:r>
            <a:r>
              <a:rPr lang="ru-RU" dirty="0" smtClean="0"/>
              <a:t>второй элемент имени, оно не принято в </a:t>
            </a:r>
            <a:r>
              <a:rPr lang="ru-RU" dirty="0" smtClean="0"/>
              <a:t>других </a:t>
            </a:r>
            <a:r>
              <a:rPr lang="ru-RU" dirty="0" smtClean="0"/>
              <a:t>странах.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Со временем отчество приобрело особое значение, подчеркивая знатность того или иного человека. Так, в XVI в. с отчеством, или, как говорили, с «</a:t>
            </a:r>
            <a:r>
              <a:rPr lang="ru-RU" dirty="0" err="1" smtClean="0"/>
              <a:t>вичем</a:t>
            </a:r>
            <a:r>
              <a:rPr lang="ru-RU" dirty="0" smtClean="0"/>
              <a:t>», могли именоваться только </a:t>
            </a:r>
            <a:r>
              <a:rPr lang="ru-RU" dirty="0" smtClean="0"/>
              <a:t>бояре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(например, Морозов </a:t>
            </a:r>
            <a:r>
              <a:rPr lang="ru-RU" dirty="0" smtClean="0"/>
              <a:t>Василий </a:t>
            </a:r>
            <a:r>
              <a:rPr lang="ru-RU" dirty="0" smtClean="0"/>
              <a:t>Петрович).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Право </a:t>
            </a:r>
            <a:r>
              <a:rPr lang="ru-RU" dirty="0" smtClean="0"/>
              <a:t>называть в документах не только по имени, фамилии, но и по отчеству даровалось как знак царской милости.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Третий элемент имени человека — фамилия.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Многие </a:t>
            </a:r>
            <a:r>
              <a:rPr lang="ru-RU" dirty="0" smtClean="0"/>
              <a:t>знатные люди </a:t>
            </a:r>
            <a:r>
              <a:rPr lang="ru-RU" dirty="0" smtClean="0"/>
              <a:t>получали </a:t>
            </a:r>
            <a:r>
              <a:rPr lang="ru-RU" dirty="0" smtClean="0"/>
              <a:t>свою фамилию по названию местности, где они владели землями.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Так </a:t>
            </a:r>
            <a:r>
              <a:rPr lang="ru-RU" dirty="0" smtClean="0"/>
              <a:t>возникли </a:t>
            </a:r>
            <a:r>
              <a:rPr lang="ru-RU" dirty="0" smtClean="0"/>
              <a:t>фамилии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Белозерских,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Оболенских</a:t>
            </a:r>
            <a:r>
              <a:rPr lang="ru-RU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Андомских</a:t>
            </a:r>
            <a:r>
              <a:rPr lang="ru-RU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Мещерских </a:t>
            </a:r>
            <a:r>
              <a:rPr lang="ru-RU" dirty="0" smtClean="0"/>
              <a:t>и др.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Со временем князь или боярин мог лишиться земли в этой </a:t>
            </a:r>
            <a:r>
              <a:rPr lang="ru-RU" dirty="0" smtClean="0"/>
              <a:t>местности</a:t>
            </a:r>
            <a:r>
              <a:rPr lang="ru-RU" dirty="0" smtClean="0"/>
              <a:t>, но фамилия сохранялась.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 </a:t>
            </a:r>
            <a:r>
              <a:rPr lang="ru-RU" dirty="0" smtClean="0"/>
              <a:t>XVII в. фамилии </a:t>
            </a:r>
            <a:r>
              <a:rPr lang="ru-RU" dirty="0" smtClean="0"/>
              <a:t>знатных </a:t>
            </a:r>
            <a:r>
              <a:rPr lang="ru-RU" dirty="0" smtClean="0"/>
              <a:t>людей сложились окончательно.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Люди простого происхождения долгое время не </a:t>
            </a:r>
            <a:r>
              <a:rPr lang="ru-RU" dirty="0" smtClean="0"/>
              <a:t>нуждались </a:t>
            </a:r>
            <a:r>
              <a:rPr lang="ru-RU" dirty="0" smtClean="0"/>
              <a:t>в фамилиях. Они указывали свое имя и имя отца. Необходимость в фамилиях появилась у крестьян в XVII в., когда многие из них стали покидать свои </a:t>
            </a:r>
            <a:r>
              <a:rPr lang="ru-RU" dirty="0" smtClean="0"/>
              <a:t>деревни </a:t>
            </a:r>
            <a:r>
              <a:rPr lang="ru-RU" dirty="0" smtClean="0"/>
              <a:t>и отправляться в город на заработки.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Царь Петр </a:t>
            </a:r>
            <a:r>
              <a:rPr lang="en-US" dirty="0" smtClean="0"/>
              <a:t>I</a:t>
            </a:r>
            <a:r>
              <a:rPr lang="ru-RU" dirty="0" smtClean="0"/>
              <a:t> повелел </a:t>
            </a:r>
            <a:r>
              <a:rPr lang="ru-RU" dirty="0" smtClean="0"/>
              <a:t>ввести в России паспорта — надо было строго следить за поступлением налогов в казну и строго </a:t>
            </a:r>
            <a:r>
              <a:rPr lang="ru-RU" dirty="0" smtClean="0"/>
              <a:t>учитывать </a:t>
            </a:r>
            <a:r>
              <a:rPr lang="ru-RU" dirty="0" smtClean="0"/>
              <a:t>население страны.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Поэтому </a:t>
            </a:r>
            <a:r>
              <a:rPr lang="ru-RU" dirty="0" smtClean="0"/>
              <a:t>все жители городом и большая часть крестьян получили фамилии.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300" dirty="0" smtClean="0"/>
              <a:t>Большое распространение получили фамилии, которые давали по именам отцов и дедов: Ивановы, Петровы, </a:t>
            </a:r>
            <a:r>
              <a:rPr lang="ru-RU" sz="2300" dirty="0" smtClean="0"/>
              <a:t>Сидоровы </a:t>
            </a:r>
            <a:r>
              <a:rPr lang="ru-RU" sz="2300" dirty="0" smtClean="0"/>
              <a:t>и др. </a:t>
            </a:r>
            <a:endParaRPr lang="ru-RU" sz="2300" dirty="0" smtClean="0"/>
          </a:p>
          <a:p>
            <a:pPr>
              <a:buNone/>
            </a:pPr>
            <a:r>
              <a:rPr lang="ru-RU" sz="2300" dirty="0" smtClean="0"/>
              <a:t>Многие </a:t>
            </a:r>
            <a:r>
              <a:rPr lang="ru-RU" sz="2300" dirty="0" smtClean="0"/>
              <a:t>фамилии имеют ремесленное или городское происхождение. </a:t>
            </a:r>
            <a:endParaRPr lang="ru-RU" sz="2300" dirty="0" smtClean="0"/>
          </a:p>
          <a:p>
            <a:pPr>
              <a:buNone/>
            </a:pPr>
            <a:r>
              <a:rPr lang="ru-RU" sz="2300" dirty="0" smtClean="0"/>
              <a:t>Портной </a:t>
            </a:r>
            <a:r>
              <a:rPr lang="ru-RU" sz="2300" dirty="0" smtClean="0"/>
              <a:t>или сапожник мог получить </a:t>
            </a:r>
            <a:r>
              <a:rPr lang="ru-RU" sz="2300" dirty="0" smtClean="0"/>
              <a:t>фамилию </a:t>
            </a:r>
            <a:r>
              <a:rPr lang="ru-RU" sz="2300" dirty="0" smtClean="0"/>
              <a:t>Швецов (они занимались шитьем</a:t>
            </a:r>
            <a:r>
              <a:rPr lang="ru-RU" sz="2300" dirty="0" smtClean="0"/>
              <a:t>).</a:t>
            </a:r>
          </a:p>
          <a:p>
            <a:pPr>
              <a:buNone/>
            </a:pPr>
            <a:r>
              <a:rPr lang="ru-RU" sz="2300" dirty="0" smtClean="0"/>
              <a:t> </a:t>
            </a:r>
            <a:r>
              <a:rPr lang="ru-RU" sz="2300" dirty="0" smtClean="0"/>
              <a:t>Изготовитель бочек — бондарь — получал фамилию Бондарев</a:t>
            </a:r>
            <a:r>
              <a:rPr lang="ru-RU" sz="2300" dirty="0" smtClean="0"/>
              <a:t>.</a:t>
            </a:r>
          </a:p>
          <a:p>
            <a:pPr>
              <a:buNone/>
            </a:pPr>
            <a:r>
              <a:rPr lang="ru-RU" sz="2300" dirty="0" smtClean="0"/>
              <a:t> </a:t>
            </a:r>
            <a:r>
              <a:rPr lang="ru-RU" sz="2300" dirty="0" smtClean="0"/>
              <a:t>А у владельцев </a:t>
            </a:r>
            <a:r>
              <a:rPr lang="ru-RU" sz="2300" dirty="0" smtClean="0"/>
              <a:t>фамилии </a:t>
            </a:r>
            <a:r>
              <a:rPr lang="ru-RU" sz="2300" dirty="0" smtClean="0"/>
              <a:t>Овчинников предками могли быть изготовители овчин или торговцы ими. </a:t>
            </a:r>
            <a:endParaRPr lang="ru-RU" sz="2300" dirty="0" smtClean="0"/>
          </a:p>
          <a:p>
            <a:pPr>
              <a:buNone/>
            </a:pPr>
            <a:r>
              <a:rPr lang="ru-RU" sz="2300" dirty="0" smtClean="0"/>
              <a:t>Шапошниковы</a:t>
            </a:r>
            <a:r>
              <a:rPr lang="ru-RU" sz="2300" dirty="0" smtClean="0"/>
              <a:t>, Рукавишниковы — все эти фамилии ремесленного происхождения. </a:t>
            </a:r>
            <a:endParaRPr lang="ru-RU" sz="2300" dirty="0" smtClean="0"/>
          </a:p>
          <a:p>
            <a:pPr>
              <a:buNone/>
            </a:pPr>
            <a:r>
              <a:rPr lang="ru-RU" sz="2300" dirty="0" smtClean="0"/>
              <a:t>Очень распространенной </a:t>
            </a:r>
            <a:r>
              <a:rPr lang="ru-RU" sz="2300" dirty="0" smtClean="0"/>
              <a:t>фамилией была Кузнецов. Кузнецы нужны были </a:t>
            </a:r>
            <a:r>
              <a:rPr lang="ru-RU" sz="2300" dirty="0" smtClean="0"/>
              <a:t>всюду</a:t>
            </a:r>
            <a:r>
              <a:rPr lang="ru-RU" sz="2300" dirty="0" smtClean="0"/>
              <a:t>: подковать лошадь, поправить телегу, сделать лопату</a:t>
            </a:r>
            <a:r>
              <a:rPr lang="ru-RU" sz="2300" dirty="0" smtClean="0"/>
              <a:t>.</a:t>
            </a:r>
          </a:p>
          <a:p>
            <a:pPr>
              <a:buNone/>
            </a:pPr>
            <a:r>
              <a:rPr lang="ru-RU" sz="2300" dirty="0" smtClean="0"/>
              <a:t> </a:t>
            </a:r>
            <a:r>
              <a:rPr lang="ru-RU" sz="2300" dirty="0" smtClean="0"/>
              <a:t>Эта фамилия распространена и у других народов: у поляков — Ковальский, у англичан — Смит, у немцев — Шмидт.</a:t>
            </a:r>
          </a:p>
          <a:p>
            <a:pPr>
              <a:buNone/>
            </a:pPr>
            <a:endParaRPr lang="ru-RU" sz="2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 конце XVIII в. появляются фамилии у представителей </a:t>
            </a:r>
            <a:r>
              <a:rPr lang="ru-RU" dirty="0" smtClean="0"/>
              <a:t>духовенства</a:t>
            </a:r>
            <a:r>
              <a:rPr lang="ru-RU" dirty="0" smtClean="0"/>
              <a:t>. Так возникли </a:t>
            </a:r>
            <a:r>
              <a:rPr lang="ru-RU" dirty="0" smtClean="0"/>
              <a:t>фамилии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Вознесенский,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Воскресенский</a:t>
            </a:r>
            <a:r>
              <a:rPr lang="ru-RU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Добролюбов</a:t>
            </a:r>
            <a:r>
              <a:rPr lang="ru-RU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Любомудров</a:t>
            </a:r>
            <a:r>
              <a:rPr lang="ru-RU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Тихомиров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Библейские </a:t>
            </a:r>
            <a:r>
              <a:rPr lang="ru-RU" dirty="0" smtClean="0"/>
              <a:t>тексты послужили основой для фамилий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Иорданский</a:t>
            </a:r>
            <a:r>
              <a:rPr lang="ru-RU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Иерусалимский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семинариях, где учили священников, изучали древние языки: греческий, латинский. Поэтому новые фамилии происходили от латинских названий.</a:t>
            </a:r>
          </a:p>
          <a:p>
            <a:pPr>
              <a:buNone/>
            </a:pPr>
            <a:r>
              <a:rPr lang="ru-RU" dirty="0" smtClean="0"/>
              <a:t> По латыни «цветы» — «флора», отсюда и фамилия Флоренский. От латинского 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 err="1" smtClean="0"/>
              <a:t>гилярус</a:t>
            </a:r>
            <a:r>
              <a:rPr lang="ru-RU" smtClean="0"/>
              <a:t>» — «веселый» произошла фамилия Гиляровский.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вы понимаете пословицу «Иван, родства не помнящий»?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5400" dirty="0" smtClean="0"/>
              <a:t>Юристы </a:t>
            </a:r>
            <a:r>
              <a:rPr lang="ru-RU" sz="5400" dirty="0" smtClean="0"/>
              <a:t>выработали на этом основании даже такой ученый термин: «не помнящие родства», а народ стал называть «Иваном, родства не помнящим», каждого, кто отрекается от родных, друзей, старых связей; в широком смысле — человек без убеждений и традиций.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Родословие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85720" y="150017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трелка вправо 3"/>
          <p:cNvSpPr/>
          <p:nvPr/>
        </p:nvSpPr>
        <p:spPr>
          <a:xfrm rot="7847861">
            <a:off x="1488658" y="1264545"/>
            <a:ext cx="1214446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5400000">
            <a:off x="4110798" y="13898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9700881">
            <a:off x="6149992" y="112593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50019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Генеалогия – (в переводе </a:t>
            </a:r>
            <a:r>
              <a:rPr lang="ru-RU" dirty="0" smtClean="0"/>
              <a:t>с греческого буквально и означает «родословная</a:t>
            </a:r>
            <a:r>
              <a:rPr lang="ru-RU" dirty="0" smtClean="0"/>
              <a:t>»)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это наука, занимающаяся  изучением </a:t>
            </a:r>
            <a:r>
              <a:rPr lang="ru-RU" sz="4000" dirty="0" smtClean="0"/>
              <a:t>происхождения родов, семей, их </a:t>
            </a:r>
            <a:r>
              <a:rPr lang="ru-RU" sz="4000" dirty="0" smtClean="0"/>
              <a:t>родственными </a:t>
            </a:r>
            <a:r>
              <a:rPr lang="ru-RU" sz="4000" dirty="0" smtClean="0"/>
              <a:t>связями </a:t>
            </a:r>
            <a:r>
              <a:rPr lang="ru-RU" sz="4000" dirty="0" smtClean="0"/>
              <a:t>занимается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8215370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300" b="1" dirty="0" smtClean="0"/>
              <a:t>Загадка:</a:t>
            </a:r>
          </a:p>
          <a:p>
            <a:pPr>
              <a:buNone/>
            </a:pPr>
            <a:r>
              <a:rPr lang="ru-RU" sz="3600" dirty="0" smtClean="0"/>
              <a:t>«Без чего человек жить не может?»</a:t>
            </a:r>
          </a:p>
          <a:p>
            <a:pPr>
              <a:buNone/>
            </a:pPr>
            <a:r>
              <a:rPr lang="ru-RU" sz="3600" dirty="0" smtClean="0"/>
              <a:t>У </a:t>
            </a:r>
            <a:r>
              <a:rPr lang="ru-RU" sz="3600" dirty="0" smtClean="0"/>
              <a:t>каждого человека есть имя.</a:t>
            </a:r>
          </a:p>
          <a:p>
            <a:pPr>
              <a:buNone/>
            </a:pPr>
            <a:r>
              <a:rPr lang="ru-RU" sz="3600" dirty="0" smtClean="0"/>
              <a:t>Изучая происхождение имен, ученые заметили, что народы мира заимствовали многие из них друг у друга.</a:t>
            </a:r>
          </a:p>
          <a:p>
            <a:pPr>
              <a:buNone/>
            </a:pPr>
            <a:r>
              <a:rPr lang="ru-RU" sz="3600" dirty="0" smtClean="0"/>
              <a:t>Задумывались ли вы, что означает ваше имя?</a:t>
            </a:r>
          </a:p>
          <a:p>
            <a:pPr>
              <a:buNone/>
            </a:pPr>
            <a:r>
              <a:rPr lang="ru-RU" sz="3600" dirty="0" smtClean="0"/>
              <a:t>Почему именно это имя дали вам родители?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Славянские имена.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1.Святослав</a:t>
            </a:r>
            <a:r>
              <a:rPr lang="ru-RU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2.Всеволод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ru-RU" dirty="0" smtClean="0"/>
              <a:t>Мирослав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4. </a:t>
            </a:r>
            <a:r>
              <a:rPr lang="ru-RU" dirty="0" err="1" smtClean="0"/>
              <a:t>Ратибор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Простые славяне имели имена </a:t>
            </a:r>
            <a:r>
              <a:rPr lang="ru-RU" dirty="0" err="1" smtClean="0"/>
              <a:t>Вышата</a:t>
            </a:r>
            <a:r>
              <a:rPr lang="ru-RU" dirty="0" smtClean="0"/>
              <a:t>, Добрыня и т.д.</a:t>
            </a:r>
          </a:p>
          <a:p>
            <a:pPr>
              <a:buNone/>
            </a:pPr>
            <a:r>
              <a:rPr lang="ru-RU" dirty="0" smtClean="0"/>
              <a:t>Первые </a:t>
            </a:r>
            <a:r>
              <a:rPr lang="ru-RU" dirty="0" smtClean="0"/>
              <a:t>русские </a:t>
            </a:r>
            <a:r>
              <a:rPr lang="ru-RU" dirty="0" smtClean="0"/>
              <a:t>князья </a:t>
            </a:r>
            <a:r>
              <a:rPr lang="ru-RU" dirty="0" smtClean="0"/>
              <a:t>носили имена </a:t>
            </a:r>
            <a:r>
              <a:rPr lang="ru-RU" dirty="0" err="1" smtClean="0"/>
              <a:t>Рюрик</a:t>
            </a:r>
            <a:r>
              <a:rPr lang="ru-RU" dirty="0" smtClean="0"/>
              <a:t>, Игорь, Олег.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Эти </a:t>
            </a:r>
            <a:r>
              <a:rPr lang="ru-RU" dirty="0" smtClean="0"/>
              <a:t>имена характерны для жителей Скандинавского полуострова.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 принятием христианства на Руси появились новые имена.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Александр </a:t>
            </a:r>
            <a:r>
              <a:rPr lang="ru-RU" dirty="0" smtClean="0"/>
              <a:t>—(греч.) </a:t>
            </a:r>
            <a:r>
              <a:rPr lang="ru-RU" dirty="0" smtClean="0"/>
              <a:t>«защитник</a:t>
            </a:r>
            <a:r>
              <a:rPr lang="ru-RU" dirty="0" smtClean="0"/>
              <a:t>»,</a:t>
            </a:r>
          </a:p>
          <a:p>
            <a:pPr>
              <a:buNone/>
            </a:pPr>
            <a:r>
              <a:rPr lang="ru-RU" dirty="0" smtClean="0"/>
              <a:t> Василий —(греч</a:t>
            </a:r>
            <a:r>
              <a:rPr lang="ru-RU" dirty="0" smtClean="0"/>
              <a:t>.) </a:t>
            </a:r>
            <a:r>
              <a:rPr lang="ru-RU" dirty="0" smtClean="0"/>
              <a:t> </a:t>
            </a:r>
            <a:r>
              <a:rPr lang="ru-RU" dirty="0" smtClean="0"/>
              <a:t>«царский»,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Георгий —(греч</a:t>
            </a:r>
            <a:r>
              <a:rPr lang="ru-RU" dirty="0" smtClean="0"/>
              <a:t>.) </a:t>
            </a:r>
            <a:r>
              <a:rPr lang="ru-RU" dirty="0" smtClean="0"/>
              <a:t> </a:t>
            </a:r>
            <a:r>
              <a:rPr lang="ru-RU" dirty="0" smtClean="0"/>
              <a:t>«земледелец</a:t>
            </a:r>
            <a:r>
              <a:rPr lang="ru-RU" dirty="0" smtClean="0"/>
              <a:t>»,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Евгений </a:t>
            </a:r>
            <a:r>
              <a:rPr lang="ru-RU" dirty="0" smtClean="0"/>
              <a:t>—(греч</a:t>
            </a:r>
            <a:r>
              <a:rPr lang="ru-RU" dirty="0" smtClean="0"/>
              <a:t>.) </a:t>
            </a:r>
            <a:r>
              <a:rPr lang="ru-RU" dirty="0" smtClean="0"/>
              <a:t> </a:t>
            </a:r>
            <a:r>
              <a:rPr lang="ru-RU" dirty="0" smtClean="0"/>
              <a:t>«</a:t>
            </a:r>
            <a:r>
              <a:rPr lang="ru-RU" dirty="0" smtClean="0"/>
              <a:t>благородный»,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Леонид — </a:t>
            </a:r>
            <a:r>
              <a:rPr lang="ru-RU" dirty="0" smtClean="0"/>
              <a:t>(греч</a:t>
            </a:r>
            <a:r>
              <a:rPr lang="ru-RU" dirty="0" smtClean="0"/>
              <a:t>.) </a:t>
            </a:r>
            <a:r>
              <a:rPr lang="ru-RU" dirty="0" smtClean="0"/>
              <a:t>«</a:t>
            </a:r>
            <a:r>
              <a:rPr lang="ru-RU" dirty="0" smtClean="0"/>
              <a:t>сын льва»,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Анастасия </a:t>
            </a:r>
            <a:r>
              <a:rPr lang="ru-RU" dirty="0" smtClean="0"/>
              <a:t>— </a:t>
            </a:r>
            <a:r>
              <a:rPr lang="ru-RU" dirty="0" smtClean="0"/>
              <a:t>(греч</a:t>
            </a:r>
            <a:r>
              <a:rPr lang="ru-RU" dirty="0" smtClean="0"/>
              <a:t>.) </a:t>
            </a:r>
            <a:r>
              <a:rPr lang="ru-RU" dirty="0" smtClean="0"/>
              <a:t>«</a:t>
            </a:r>
            <a:r>
              <a:rPr lang="ru-RU" dirty="0" smtClean="0"/>
              <a:t>возвращение к жизни»,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11200" dirty="0" smtClean="0"/>
              <a:t>Персидские имена: </a:t>
            </a:r>
          </a:p>
          <a:p>
            <a:pPr>
              <a:buNone/>
            </a:pPr>
            <a:r>
              <a:rPr lang="ru-RU" sz="11200" dirty="0" smtClean="0"/>
              <a:t> </a:t>
            </a:r>
            <a:r>
              <a:rPr lang="ru-RU" sz="11200" dirty="0" smtClean="0"/>
              <a:t>Дарья </a:t>
            </a:r>
            <a:r>
              <a:rPr lang="ru-RU" sz="11200" dirty="0" smtClean="0"/>
              <a:t>– сильная</a:t>
            </a:r>
          </a:p>
          <a:p>
            <a:pPr>
              <a:buNone/>
            </a:pPr>
            <a:r>
              <a:rPr lang="ru-RU" sz="11200" dirty="0" smtClean="0"/>
              <a:t> </a:t>
            </a:r>
            <a:r>
              <a:rPr lang="ru-RU" sz="11200" dirty="0" smtClean="0"/>
              <a:t>Кирилл </a:t>
            </a:r>
            <a:r>
              <a:rPr lang="ru-RU" sz="11200" dirty="0" smtClean="0"/>
              <a:t>– солнце</a:t>
            </a:r>
          </a:p>
          <a:p>
            <a:pPr>
              <a:buNone/>
            </a:pPr>
            <a:r>
              <a:rPr lang="ru-RU" sz="11200" dirty="0" smtClean="0"/>
              <a:t>Софья </a:t>
            </a:r>
            <a:r>
              <a:rPr lang="ru-RU" sz="11200" dirty="0" smtClean="0"/>
              <a:t>– мудрость</a:t>
            </a:r>
          </a:p>
          <a:p>
            <a:pPr>
              <a:buNone/>
            </a:pPr>
            <a:r>
              <a:rPr lang="ru-RU" sz="11200" dirty="0" smtClean="0"/>
              <a:t>Наталия ( лат.) </a:t>
            </a:r>
            <a:r>
              <a:rPr lang="ru-RU" sz="11200" dirty="0" smtClean="0"/>
              <a:t>- "родная". Синоним Наталья </a:t>
            </a:r>
            <a:endParaRPr lang="ru-RU" sz="11200" dirty="0" smtClean="0"/>
          </a:p>
          <a:p>
            <a:pPr>
              <a:buNone/>
            </a:pPr>
            <a:r>
              <a:rPr lang="ru-RU" sz="11200" dirty="0" smtClean="0"/>
              <a:t>Игорь (скандинавское) означает </a:t>
            </a:r>
            <a:r>
              <a:rPr lang="ru-RU" sz="11200" dirty="0" smtClean="0"/>
              <a:t>"воинство, сила</a:t>
            </a:r>
            <a:r>
              <a:rPr lang="ru-RU" sz="11200" dirty="0" smtClean="0"/>
              <a:t>".</a:t>
            </a:r>
          </a:p>
          <a:p>
            <a:pPr>
              <a:buNone/>
            </a:pPr>
            <a:r>
              <a:rPr lang="ru-RU" sz="11200" dirty="0" smtClean="0"/>
              <a:t>Илья (древнееврейское) </a:t>
            </a:r>
            <a:r>
              <a:rPr lang="ru-RU" sz="11200" dirty="0" smtClean="0"/>
              <a:t>- "сила божья</a:t>
            </a:r>
            <a:r>
              <a:rPr lang="ru-RU" sz="11200" dirty="0" smtClean="0"/>
              <a:t>".</a:t>
            </a:r>
          </a:p>
          <a:p>
            <a:pPr>
              <a:buNone/>
            </a:pPr>
            <a:r>
              <a:rPr lang="ru-RU" sz="11200" dirty="0" smtClean="0"/>
              <a:t>Богдан (древнеславянское) </a:t>
            </a:r>
            <a:r>
              <a:rPr lang="ru-RU" sz="11200" dirty="0" smtClean="0"/>
              <a:t>- "дарованный Богом</a:t>
            </a:r>
            <a:r>
              <a:rPr lang="ru-RU" sz="11200" dirty="0" smtClean="0"/>
              <a:t>".</a:t>
            </a:r>
          </a:p>
          <a:p>
            <a:pPr>
              <a:buNone/>
            </a:pPr>
            <a:r>
              <a:rPr lang="ru-RU" sz="11200" dirty="0" smtClean="0"/>
              <a:t>еврейские имена: </a:t>
            </a:r>
          </a:p>
          <a:p>
            <a:pPr>
              <a:buNone/>
            </a:pPr>
            <a:r>
              <a:rPr lang="ru-RU" sz="11200" dirty="0" smtClean="0"/>
              <a:t>Иоанн </a:t>
            </a:r>
            <a:r>
              <a:rPr lang="ru-RU" sz="11200" dirty="0" smtClean="0"/>
              <a:t>— «</a:t>
            </a:r>
            <a:r>
              <a:rPr lang="ru-RU" sz="11200" dirty="0" smtClean="0"/>
              <a:t>благодать </a:t>
            </a:r>
            <a:r>
              <a:rPr lang="ru-RU" sz="11200" dirty="0" smtClean="0"/>
              <a:t>Божия</a:t>
            </a:r>
            <a:r>
              <a:rPr lang="ru-RU" sz="11200" dirty="0" smtClean="0"/>
              <a:t>»,</a:t>
            </a:r>
          </a:p>
          <a:p>
            <a:pPr>
              <a:buNone/>
            </a:pPr>
            <a:r>
              <a:rPr lang="ru-RU" sz="11200" dirty="0" smtClean="0"/>
              <a:t> </a:t>
            </a:r>
            <a:r>
              <a:rPr lang="ru-RU" sz="11200" dirty="0" smtClean="0"/>
              <a:t>Матфей — «дар Божий», </a:t>
            </a:r>
            <a:endParaRPr lang="ru-RU" sz="11200" dirty="0" smtClean="0"/>
          </a:p>
          <a:p>
            <a:pPr>
              <a:buNone/>
            </a:pPr>
            <a:r>
              <a:rPr lang="ru-RU" sz="11200" dirty="0" smtClean="0"/>
              <a:t>Иосиф </a:t>
            </a:r>
            <a:r>
              <a:rPr lang="ru-RU" sz="11200" dirty="0" smtClean="0"/>
              <a:t>— «</a:t>
            </a:r>
            <a:r>
              <a:rPr lang="ru-RU" sz="11200" dirty="0" err="1" smtClean="0"/>
              <a:t>приумножитель</a:t>
            </a:r>
            <a:r>
              <a:rPr lang="ru-RU" sz="11200" dirty="0" smtClean="0"/>
              <a:t>», </a:t>
            </a:r>
            <a:endParaRPr lang="ru-RU" sz="11200" dirty="0" smtClean="0"/>
          </a:p>
          <a:p>
            <a:pPr>
              <a:buNone/>
            </a:pPr>
            <a:r>
              <a:rPr lang="ru-RU" sz="11200" dirty="0" smtClean="0"/>
              <a:t>Анна </a:t>
            </a:r>
            <a:r>
              <a:rPr lang="ru-RU" sz="11200" dirty="0" smtClean="0"/>
              <a:t>— «благодать», </a:t>
            </a:r>
            <a:endParaRPr lang="ru-RU" sz="11200" dirty="0" smtClean="0"/>
          </a:p>
          <a:p>
            <a:pPr>
              <a:buNone/>
            </a:pPr>
            <a:r>
              <a:rPr lang="ru-RU" sz="11200" dirty="0" smtClean="0"/>
              <a:t>Мария </a:t>
            </a:r>
            <a:r>
              <a:rPr lang="ru-RU" sz="11200" dirty="0" smtClean="0"/>
              <a:t>— «госпожа».</a:t>
            </a:r>
          </a:p>
          <a:p>
            <a:pPr>
              <a:buNone/>
            </a:pPr>
            <a:endParaRPr lang="ru-RU" sz="11200" dirty="0" smtClean="0"/>
          </a:p>
          <a:p>
            <a:pPr>
              <a:buNone/>
            </a:pPr>
            <a:endParaRPr lang="ru-RU" sz="11200" dirty="0" smtClean="0"/>
          </a:p>
          <a:p>
            <a:pPr>
              <a:buNone/>
            </a:pPr>
            <a:r>
              <a:rPr lang="ru-RU" sz="11200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765</Words>
  <PresentationFormat>Экран (4:3)</PresentationFormat>
  <Paragraphs>90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Знать своих предков – знать свою историю</vt:lpstr>
      <vt:lpstr>Как вы понимаете пословицу «Иван, родства не помнящий»? </vt:lpstr>
      <vt:lpstr>Родословие</vt:lpstr>
      <vt:lpstr>Генеалогия – (в переводе с греческого буквально и означает «родословная»)</vt:lpstr>
      <vt:lpstr>Слайд 5</vt:lpstr>
      <vt:lpstr>Слайд 6</vt:lpstr>
      <vt:lpstr>Славянские имена.</vt:lpstr>
      <vt:lpstr>С принятием христианства на Руси появились новые имена. </vt:lpstr>
      <vt:lpstr>Слайд 9</vt:lpstr>
      <vt:lpstr>Слайд 10</vt:lpstr>
      <vt:lpstr>Отчество</vt:lpstr>
      <vt:lpstr>Третий элемент имени человека — фамилия. 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Знать своих предков – знать свою историю</dc:title>
  <cp:lastModifiedBy>Асенька</cp:lastModifiedBy>
  <cp:revision>7</cp:revision>
  <dcterms:modified xsi:type="dcterms:W3CDTF">2012-09-24T13:57:58Z</dcterms:modified>
</cp:coreProperties>
</file>