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3" r:id="rId6"/>
    <p:sldId id="260" r:id="rId7"/>
    <p:sldId id="262" r:id="rId8"/>
    <p:sldId id="265" r:id="rId9"/>
    <p:sldId id="271" r:id="rId10"/>
    <p:sldId id="264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6B026-41C6-48A5-BD1F-D682010E686E}" type="datetimeFigureOut">
              <a:rPr lang="ru-RU" smtClean="0"/>
              <a:t>18.05.2011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907E-3D82-4BAD-80C3-A9ADADF16F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907E-3D82-4BAD-80C3-A9ADADF16F5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89BA13-4E1E-47A8-80DC-6ED40E188A91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72055C-9A3D-4CD9-9F8E-2C31E3E782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5.e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Тема урока: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Треугольник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геометр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8978900" cy="5429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43306" y="2000240"/>
            <a:ext cx="5500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Вдохновение нужно в геометрии не меньше, чем в поэзии. (А.С. Пушкин)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57167"/>
            <a:ext cx="4038600" cy="38576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Представьте, что вы на берегу озера и вам нужно определить ширину озера с помощью знаний, полученных на уроках геометрии. В точках B,C,O, D,E и F стоят колышки, а в точке A – дерево. Нам необходимо найти длину расстояния AB, а расстояния EF мы можем измерить с помощью рулетки. Как, зная эти расстояния, найти расстояние AB, если OC=OD, OB=OE?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495800" cy="58404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Чтобы найти расстояние </a:t>
            </a:r>
            <a:r>
              <a:rPr lang="en-US" dirty="0" smtClean="0"/>
              <a:t>AB </a:t>
            </a:r>
            <a:r>
              <a:rPr lang="ru-RU" dirty="0" smtClean="0"/>
              <a:t>надо доказать:</a:t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el-GR" dirty="0" smtClean="0"/>
              <a:t>Δ</a:t>
            </a:r>
            <a:r>
              <a:rPr lang="ru-RU" dirty="0" smtClean="0"/>
              <a:t>СОВ </a:t>
            </a:r>
            <a:r>
              <a:rPr lang="ru-RU" dirty="0" smtClean="0"/>
              <a:t>= </a:t>
            </a:r>
            <a:r>
              <a:rPr lang="el-GR" dirty="0" smtClean="0"/>
              <a:t>Δ</a:t>
            </a:r>
            <a:r>
              <a:rPr lang="en-US" dirty="0" smtClean="0"/>
              <a:t>DOE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el-GR" dirty="0" smtClean="0"/>
              <a:t>Δ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ru-RU" dirty="0" smtClean="0"/>
              <a:t>О</a:t>
            </a:r>
            <a:r>
              <a:rPr lang="en-US" dirty="0" smtClean="0"/>
              <a:t>C = </a:t>
            </a:r>
            <a:r>
              <a:rPr lang="el-GR" dirty="0" smtClean="0"/>
              <a:t>Δ</a:t>
            </a:r>
            <a:r>
              <a:rPr lang="en-US" dirty="0" smtClean="0"/>
              <a:t>FOD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1) </a:t>
            </a:r>
            <a:r>
              <a:rPr lang="ru-RU" dirty="0" smtClean="0"/>
              <a:t>. </a:t>
            </a:r>
            <a:r>
              <a:rPr lang="el-GR" dirty="0" smtClean="0"/>
              <a:t>Δ </a:t>
            </a:r>
            <a:r>
              <a:rPr lang="ru-RU" dirty="0" smtClean="0"/>
              <a:t>СОВ </a:t>
            </a:r>
            <a:r>
              <a:rPr lang="ru-RU" dirty="0" smtClean="0"/>
              <a:t>= </a:t>
            </a:r>
            <a:r>
              <a:rPr lang="ru-RU" dirty="0" smtClean="0"/>
              <a:t>. </a:t>
            </a:r>
            <a:r>
              <a:rPr lang="el-GR" dirty="0" smtClean="0"/>
              <a:t>Δ </a:t>
            </a:r>
            <a:r>
              <a:rPr lang="en-US" dirty="0" smtClean="0"/>
              <a:t>DOE</a:t>
            </a:r>
            <a:r>
              <a:rPr lang="ru-RU" dirty="0" smtClean="0"/>
              <a:t>(</a:t>
            </a:r>
            <a:r>
              <a:rPr lang="en-US" dirty="0" smtClean="0"/>
              <a:t> </a:t>
            </a:r>
            <a:r>
              <a:rPr lang="ru-RU" dirty="0" smtClean="0"/>
              <a:t>по двум сторонам и углу между ними 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ОС </a:t>
            </a:r>
            <a:r>
              <a:rPr lang="ru-RU" dirty="0" smtClean="0"/>
              <a:t>= </a:t>
            </a:r>
            <a:r>
              <a:rPr lang="en-US" dirty="0" smtClean="0"/>
              <a:t>OD, OB= OE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ar-SA" dirty="0" smtClean="0">
                <a:solidFill>
                  <a:srgbClr val="7030A0"/>
                </a:solidFill>
              </a:rPr>
              <a:t>ﮮ</a:t>
            </a:r>
            <a:r>
              <a:rPr lang="en-US" dirty="0" smtClean="0"/>
              <a:t> </a:t>
            </a:r>
            <a:r>
              <a:rPr lang="en-US" dirty="0" smtClean="0"/>
              <a:t>COB = </a:t>
            </a:r>
            <a:r>
              <a:rPr lang="ar-SA" dirty="0" smtClean="0">
                <a:solidFill>
                  <a:srgbClr val="7030A0"/>
                </a:solidFill>
              </a:rPr>
              <a:t>ﮮ </a:t>
            </a:r>
            <a:r>
              <a:rPr lang="en-US" dirty="0" smtClean="0"/>
              <a:t>DOE </a:t>
            </a:r>
            <a:r>
              <a:rPr lang="en-US" dirty="0" smtClean="0"/>
              <a:t> </a:t>
            </a:r>
            <a:r>
              <a:rPr lang="en-US" dirty="0" smtClean="0"/>
              <a:t>–</a:t>
            </a:r>
            <a:r>
              <a:rPr lang="ru-RU" dirty="0" smtClean="0"/>
              <a:t>(</a:t>
            </a:r>
            <a:r>
              <a:rPr lang="en-US" dirty="0" smtClean="0"/>
              <a:t> </a:t>
            </a:r>
            <a:r>
              <a:rPr lang="ru-RU" dirty="0" smtClean="0"/>
              <a:t>вертикальные).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smtClean="0"/>
              <a:t>. </a:t>
            </a:r>
            <a:r>
              <a:rPr lang="el-GR" dirty="0" smtClean="0"/>
              <a:t>Δ </a:t>
            </a:r>
            <a:r>
              <a:rPr lang="en-US" dirty="0" smtClean="0"/>
              <a:t>AOC =</a:t>
            </a:r>
            <a:r>
              <a:rPr lang="ru-RU" dirty="0" smtClean="0"/>
              <a:t> . </a:t>
            </a:r>
            <a:r>
              <a:rPr lang="el-GR" dirty="0" smtClean="0"/>
              <a:t>Δ </a:t>
            </a:r>
            <a:r>
              <a:rPr lang="en-US" dirty="0" smtClean="0"/>
              <a:t>FOD </a:t>
            </a:r>
            <a:r>
              <a:rPr lang="ru-RU" dirty="0" smtClean="0"/>
              <a:t>по стороне </a:t>
            </a:r>
            <a:r>
              <a:rPr lang="ru-RU" dirty="0" err="1" smtClean="0"/>
              <a:t>идвум</a:t>
            </a:r>
            <a:r>
              <a:rPr lang="ru-RU" dirty="0" smtClean="0"/>
              <a:t> прилежащим к ней углам </a:t>
            </a:r>
            <a:endParaRPr lang="ru-RU" dirty="0" smtClean="0"/>
          </a:p>
          <a:p>
            <a:r>
              <a:rPr lang="ru-RU" dirty="0" smtClean="0"/>
              <a:t>ОС </a:t>
            </a:r>
            <a:r>
              <a:rPr lang="ru-RU" dirty="0" smtClean="0"/>
              <a:t>= </a:t>
            </a:r>
            <a:r>
              <a:rPr lang="en-US" dirty="0" smtClean="0"/>
              <a:t>OD</a:t>
            </a:r>
            <a:r>
              <a:rPr lang="en-US" dirty="0" smtClean="0"/>
              <a:t>,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ﮮ </a:t>
            </a:r>
            <a:r>
              <a:rPr lang="en-US" dirty="0" smtClean="0"/>
              <a:t>ACO </a:t>
            </a:r>
            <a:r>
              <a:rPr lang="en-US" dirty="0" smtClean="0"/>
              <a:t>=  </a:t>
            </a:r>
            <a:r>
              <a:rPr lang="ar-SA" dirty="0" smtClean="0">
                <a:solidFill>
                  <a:schemeClr val="tx1"/>
                </a:solidFill>
              </a:rPr>
              <a:t>ﮮ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FD</a:t>
            </a:r>
            <a:r>
              <a:rPr lang="ru-RU" dirty="0" smtClean="0"/>
              <a:t>О из равенства </a:t>
            </a:r>
            <a:r>
              <a:rPr lang="ru-RU" dirty="0" smtClean="0"/>
              <a:t>треугольников </a:t>
            </a:r>
            <a:r>
              <a:rPr lang="el-GR" dirty="0" smtClean="0"/>
              <a:t>Δ </a:t>
            </a:r>
            <a:r>
              <a:rPr lang="ru-RU" dirty="0" smtClean="0"/>
              <a:t>СОВ </a:t>
            </a:r>
            <a:r>
              <a:rPr lang="ru-RU" dirty="0" smtClean="0"/>
              <a:t>и </a:t>
            </a:r>
            <a:r>
              <a:rPr lang="ru-RU" dirty="0" smtClean="0"/>
              <a:t>. </a:t>
            </a:r>
            <a:r>
              <a:rPr lang="el-GR" dirty="0" smtClean="0"/>
              <a:t>Δ </a:t>
            </a:r>
            <a:r>
              <a:rPr lang="en-US" dirty="0" smtClean="0"/>
              <a:t>D</a:t>
            </a:r>
            <a:r>
              <a:rPr lang="ru-RU" dirty="0" smtClean="0"/>
              <a:t>ОЕ, </a:t>
            </a:r>
            <a:endParaRPr lang="ru-RU" dirty="0" smtClean="0"/>
          </a:p>
          <a:p>
            <a:r>
              <a:rPr lang="ar-SA" dirty="0" smtClean="0">
                <a:solidFill>
                  <a:srgbClr val="7030A0"/>
                </a:solidFill>
              </a:rPr>
              <a:t>ﮮ </a:t>
            </a:r>
            <a:r>
              <a:rPr lang="ru-RU" dirty="0" smtClean="0"/>
              <a:t>С</a:t>
            </a:r>
            <a:r>
              <a:rPr lang="en-US" dirty="0" smtClean="0"/>
              <a:t>OA = </a:t>
            </a:r>
            <a:r>
              <a:rPr lang="ar-SA" dirty="0" smtClean="0">
                <a:solidFill>
                  <a:srgbClr val="7030A0"/>
                </a:solidFill>
              </a:rPr>
              <a:t>ﮮ </a:t>
            </a:r>
            <a:r>
              <a:rPr lang="en-US" dirty="0" smtClean="0"/>
              <a:t>DOF- </a:t>
            </a:r>
            <a:r>
              <a:rPr lang="ru-RU" dirty="0" smtClean="0"/>
              <a:t>вертикальные </a:t>
            </a:r>
            <a:br>
              <a:rPr lang="ru-RU" dirty="0" smtClean="0"/>
            </a:br>
            <a:r>
              <a:rPr lang="ru-RU" dirty="0" smtClean="0"/>
              <a:t>3) АВ = АС – ВС, </a:t>
            </a:r>
            <a:r>
              <a:rPr lang="en-US" dirty="0" smtClean="0"/>
              <a:t>F E = DF – DE, </a:t>
            </a:r>
            <a:r>
              <a:rPr lang="ru-RU" dirty="0" smtClean="0"/>
              <a:t>но АС = </a:t>
            </a:r>
            <a:r>
              <a:rPr lang="en-US" dirty="0" smtClean="0"/>
              <a:t>FD, </a:t>
            </a:r>
            <a:r>
              <a:rPr lang="ru-RU" dirty="0" smtClean="0"/>
              <a:t>т.к. </a:t>
            </a:r>
            <a:r>
              <a:rPr lang="en-US" dirty="0" smtClean="0"/>
              <a:t>A</a:t>
            </a:r>
            <a:r>
              <a:rPr lang="ru-RU" dirty="0" smtClean="0"/>
              <a:t>О</a:t>
            </a:r>
            <a:r>
              <a:rPr lang="en-US" dirty="0" smtClean="0"/>
              <a:t>C = FOD, BC = ED , </a:t>
            </a:r>
            <a:r>
              <a:rPr lang="ru-RU" dirty="0" smtClean="0"/>
              <a:t>т.к. </a:t>
            </a:r>
            <a:r>
              <a:rPr lang="ru-RU" dirty="0" smtClean="0"/>
              <a:t>. </a:t>
            </a:r>
            <a:r>
              <a:rPr lang="el-GR" dirty="0" smtClean="0"/>
              <a:t>Δ </a:t>
            </a:r>
            <a:r>
              <a:rPr lang="ru-RU" dirty="0" smtClean="0"/>
              <a:t>СОВ </a:t>
            </a:r>
            <a:r>
              <a:rPr lang="ru-RU" dirty="0" smtClean="0"/>
              <a:t>= </a:t>
            </a:r>
            <a:r>
              <a:rPr lang="ru-RU" dirty="0" smtClean="0"/>
              <a:t>. </a:t>
            </a:r>
            <a:r>
              <a:rPr lang="el-GR" dirty="0" smtClean="0"/>
              <a:t>Δ </a:t>
            </a:r>
            <a:r>
              <a:rPr lang="en-US" dirty="0" smtClean="0"/>
              <a:t>D</a:t>
            </a:r>
            <a:r>
              <a:rPr lang="ru-RU" dirty="0" smtClean="0"/>
              <a:t>ОЕ, тогда АВ = </a:t>
            </a:r>
            <a:r>
              <a:rPr lang="en-US" dirty="0" smtClean="0"/>
              <a:t>EF</a:t>
            </a:r>
          </a:p>
          <a:p>
            <a:endParaRPr lang="ru-RU" dirty="0"/>
          </a:p>
        </p:txBody>
      </p:sp>
      <p:pic>
        <p:nvPicPr>
          <p:cNvPr id="8" name="Рисунок 7" descr="D:\Documents and Settings\Фабер\Рабочий стол\Решение задач по теме Треугольники (7-й класс)  Статьи Фестиваля «Открытый урок».files\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4758690" cy="249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 задачи на построение</a:t>
            </a:r>
          </a:p>
          <a:p>
            <a:r>
              <a:rPr lang="ru-RU" dirty="0" smtClean="0"/>
              <a:t>п.23 и п.38</a:t>
            </a:r>
          </a:p>
          <a:p>
            <a:r>
              <a:rPr lang="ru-RU" dirty="0" smtClean="0"/>
              <a:t>№299,№308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Мои документы\картинки для урока\i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642938"/>
            <a:ext cx="5357813" cy="3848100"/>
          </a:xfrm>
          <a:noFill/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285875" y="4929188"/>
            <a:ext cx="7000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/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ahoma" pitchFamily="34" charset="0"/>
              </a:rPr>
              <a:t>Прямоугольный треугольник занимает почётное место в вавилонской геометрии, упоминание о нём часто встречается в </a:t>
            </a:r>
            <a:r>
              <a:rPr lang="ru-RU" b="1" i="1" dirty="0" smtClean="0">
                <a:latin typeface="Tahoma" pitchFamily="34" charset="0"/>
                <a:hlinkClick r:id="" action="ppaction://noaction"/>
              </a:rPr>
              <a:t>папирусе </a:t>
            </a:r>
            <a:r>
              <a:rPr lang="ru-RU" b="1" i="1" dirty="0" err="1" smtClean="0">
                <a:latin typeface="Tahoma" pitchFamily="34" charset="0"/>
                <a:hlinkClick r:id="" action="ppaction://noaction"/>
              </a:rPr>
              <a:t>Ахмеса</a:t>
            </a:r>
            <a:endParaRPr lang="ru-RU" b="1" i="1" dirty="0" smtClean="0">
              <a:latin typeface="Tahoma" pitchFamily="34" charset="0"/>
            </a:endParaRPr>
          </a:p>
          <a:p>
            <a:r>
              <a:rPr lang="ru-RU" dirty="0" smtClean="0">
                <a:latin typeface="Tahoma" pitchFamily="34" charset="0"/>
              </a:rPr>
              <a:t>Термин </a:t>
            </a:r>
            <a:r>
              <a:rPr lang="ru-RU" b="1" dirty="0" smtClean="0">
                <a:solidFill>
                  <a:srgbClr val="00FF99"/>
                </a:solidFill>
                <a:latin typeface="Tahoma" pitchFamily="34" charset="0"/>
              </a:rPr>
              <a:t>гипотенуза</a:t>
            </a:r>
            <a:r>
              <a:rPr lang="ru-RU" dirty="0" smtClean="0">
                <a:latin typeface="Tahoma" pitchFamily="34" charset="0"/>
              </a:rPr>
              <a:t> происходит от греческого </a:t>
            </a:r>
            <a:r>
              <a:rPr lang="en-US" i="1" dirty="0" err="1" smtClean="0">
                <a:solidFill>
                  <a:schemeClr val="tx2"/>
                </a:solidFill>
                <a:latin typeface="Tahoma" pitchFamily="34" charset="0"/>
              </a:rPr>
              <a:t>hypoteinsa</a:t>
            </a:r>
            <a:r>
              <a:rPr lang="ru-RU" dirty="0" smtClean="0">
                <a:latin typeface="Tahoma" pitchFamily="34" charset="0"/>
              </a:rPr>
              <a:t>, означающего </a:t>
            </a:r>
            <a:r>
              <a:rPr lang="ru-RU" b="1" i="1" dirty="0" smtClean="0">
                <a:latin typeface="Tahoma" pitchFamily="34" charset="0"/>
              </a:rPr>
              <a:t>тянущаяся под чем либо </a:t>
            </a:r>
            <a:r>
              <a:rPr lang="ru-RU" i="1" dirty="0" smtClean="0">
                <a:latin typeface="Tahoma" pitchFamily="34" charset="0"/>
              </a:rPr>
              <a:t>,</a:t>
            </a:r>
            <a:r>
              <a:rPr lang="ru-RU" b="1" i="1" dirty="0" smtClean="0">
                <a:latin typeface="Tahoma" pitchFamily="34" charset="0"/>
              </a:rPr>
              <a:t>  стягивающая</a:t>
            </a:r>
            <a:r>
              <a:rPr lang="ru-RU" dirty="0" smtClean="0">
                <a:latin typeface="Tahoma" pitchFamily="34" charset="0"/>
              </a:rPr>
              <a:t>. Слово берёт начало от образа древнеегипетских арф, на которых струны натягивались на концы двух взаимно перпендикулярных подставок.</a:t>
            </a:r>
          </a:p>
          <a:p>
            <a:r>
              <a:rPr lang="ru-RU" dirty="0" smtClean="0">
                <a:latin typeface="Tahoma" pitchFamily="34" charset="0"/>
              </a:rPr>
              <a:t>Термин </a:t>
            </a:r>
            <a:r>
              <a:rPr lang="ru-RU" b="1" dirty="0" smtClean="0">
                <a:solidFill>
                  <a:srgbClr val="00FF99"/>
                </a:solidFill>
                <a:latin typeface="Tahoma" pitchFamily="34" charset="0"/>
              </a:rPr>
              <a:t>катет</a:t>
            </a:r>
            <a:r>
              <a:rPr lang="ru-RU" dirty="0" smtClean="0">
                <a:latin typeface="Tahoma" pitchFamily="34" charset="0"/>
              </a:rPr>
              <a:t> происходит от греческого слова «</a:t>
            </a:r>
            <a:r>
              <a:rPr lang="ru-RU" i="1" dirty="0" err="1" smtClean="0">
                <a:solidFill>
                  <a:schemeClr val="tx2"/>
                </a:solidFill>
                <a:latin typeface="Tahoma" pitchFamily="34" charset="0"/>
              </a:rPr>
              <a:t>катетос</a:t>
            </a:r>
            <a:r>
              <a:rPr lang="ru-RU" i="1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</a:rPr>
              <a:t>», которое означало </a:t>
            </a:r>
            <a:r>
              <a:rPr lang="ru-RU" b="1" i="1" dirty="0" smtClean="0">
                <a:latin typeface="Tahoma" pitchFamily="34" charset="0"/>
              </a:rPr>
              <a:t>отвес </a:t>
            </a:r>
            <a:r>
              <a:rPr lang="ru-RU" i="1" dirty="0" smtClean="0">
                <a:latin typeface="Tahoma" pitchFamily="34" charset="0"/>
              </a:rPr>
              <a:t>,</a:t>
            </a:r>
            <a:r>
              <a:rPr lang="ru-RU" b="1" i="1" dirty="0" smtClean="0">
                <a:latin typeface="Tahoma" pitchFamily="34" charset="0"/>
              </a:rPr>
              <a:t>  перпендикуляр</a:t>
            </a:r>
            <a:r>
              <a:rPr lang="ru-RU" dirty="0" smtClean="0">
                <a:latin typeface="Tahoma" pitchFamily="34" charset="0"/>
              </a:rPr>
              <a:t>. В средние века словом </a:t>
            </a:r>
            <a:r>
              <a:rPr lang="ru-RU" b="1" i="1" dirty="0" smtClean="0">
                <a:latin typeface="Tahoma" pitchFamily="34" charset="0"/>
              </a:rPr>
              <a:t>катет</a:t>
            </a:r>
            <a:r>
              <a:rPr lang="ru-RU" dirty="0" smtClean="0">
                <a:latin typeface="Tahoma" pitchFamily="34" charset="0"/>
              </a:rPr>
              <a:t> означали высоту прямоугольного треугольника, в то время, как другие его стороны называли гипотенузой, соответственно основанием. В </a:t>
            </a:r>
            <a:r>
              <a:rPr lang="en-US" i="1" dirty="0" smtClean="0">
                <a:latin typeface="Tahoma" pitchFamily="34" charset="0"/>
              </a:rPr>
              <a:t>XVII</a:t>
            </a:r>
            <a:r>
              <a:rPr lang="ru-RU" dirty="0" smtClean="0">
                <a:latin typeface="Tahoma" pitchFamily="34" charset="0"/>
              </a:rPr>
              <a:t>  веке слово </a:t>
            </a:r>
            <a:r>
              <a:rPr lang="ru-RU" b="1" i="1" dirty="0" smtClean="0">
                <a:solidFill>
                  <a:schemeClr val="tx2"/>
                </a:solidFill>
                <a:latin typeface="Tahoma" pitchFamily="34" charset="0"/>
              </a:rPr>
              <a:t>катет</a:t>
            </a:r>
            <a:r>
              <a:rPr lang="ru-RU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</a:rPr>
              <a:t> начинает применяться в современном смысле и широко распространяется, начиная с </a:t>
            </a:r>
            <a:r>
              <a:rPr lang="en-US" i="1" dirty="0" smtClean="0">
                <a:latin typeface="Tahoma" pitchFamily="34" charset="0"/>
              </a:rPr>
              <a:t>XVIII</a:t>
            </a:r>
            <a:r>
              <a:rPr lang="ru-RU" dirty="0" smtClean="0">
                <a:latin typeface="Tahoma" pitchFamily="34" charset="0"/>
              </a:rPr>
              <a:t>  века.</a:t>
            </a:r>
          </a:p>
          <a:p>
            <a:r>
              <a:rPr lang="ru-RU" b="1" i="1" dirty="0" smtClean="0">
                <a:solidFill>
                  <a:srgbClr val="FF66FF"/>
                </a:solidFill>
                <a:latin typeface="Tahoma" pitchFamily="34" charset="0"/>
                <a:hlinkClick r:id="" action="ppaction://noaction"/>
              </a:rPr>
              <a:t>Евклид</a:t>
            </a:r>
            <a:r>
              <a:rPr lang="ru-RU" b="1" dirty="0" smtClean="0">
                <a:solidFill>
                  <a:srgbClr val="FF66FF"/>
                </a:solidFill>
                <a:latin typeface="Tahoma" pitchFamily="34" charset="0"/>
              </a:rPr>
              <a:t> </a:t>
            </a:r>
            <a:r>
              <a:rPr lang="ru-RU" dirty="0" smtClean="0">
                <a:solidFill>
                  <a:srgbClr val="FF66FF"/>
                </a:solidFill>
                <a:latin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</a:rPr>
              <a:t>употребляет выражения:</a:t>
            </a:r>
          </a:p>
          <a:p>
            <a:r>
              <a:rPr lang="ru-RU" dirty="0" smtClean="0">
                <a:latin typeface="Tahoma" pitchFamily="34" charset="0"/>
              </a:rPr>
              <a:t> «стороны, заключающие прямой угол», - для катетов;</a:t>
            </a:r>
          </a:p>
          <a:p>
            <a:r>
              <a:rPr lang="ru-RU" dirty="0" smtClean="0">
                <a:latin typeface="Tahoma" pitchFamily="34" charset="0"/>
              </a:rPr>
              <a:t>«сторона, стягивающая прямой угол», - для гипотенузы.</a:t>
            </a:r>
          </a:p>
          <a:p>
            <a:r>
              <a:rPr lang="ru-RU" dirty="0" smtClean="0">
                <a:latin typeface="Tahoma" pitchFamily="34" charset="0"/>
              </a:rPr>
              <a:t> </a:t>
            </a:r>
          </a:p>
          <a:p>
            <a:endParaRPr lang="ru-RU" dirty="0" smtClean="0">
              <a:latin typeface="Tahom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dirty="0" smtClean="0"/>
              <a:t>закончите предложения…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1)Треугольник , у которого есть прямой  угол называется…</a:t>
            </a:r>
          </a:p>
          <a:p>
            <a:pPr>
              <a:buNone/>
            </a:pPr>
            <a:r>
              <a:rPr lang="ru-RU" sz="1600" dirty="0" smtClean="0"/>
              <a:t>2)Сумма углов в треугольнике равна…</a:t>
            </a:r>
          </a:p>
          <a:p>
            <a:pPr>
              <a:buNone/>
            </a:pPr>
            <a:r>
              <a:rPr lang="ru-RU" sz="1600" dirty="0" smtClean="0"/>
              <a:t>3)Чтобы найти внешний угол нужно…</a:t>
            </a:r>
          </a:p>
          <a:p>
            <a:pPr>
              <a:buNone/>
            </a:pPr>
            <a:r>
              <a:rPr lang="ru-RU" sz="1600" dirty="0" smtClean="0"/>
              <a:t>4)Каждая сторона треугольника…. </a:t>
            </a:r>
          </a:p>
          <a:p>
            <a:pPr>
              <a:buNone/>
            </a:pPr>
            <a:r>
              <a:rPr lang="ru-RU" sz="1600" dirty="0" smtClean="0"/>
              <a:t>5)Катет прямоугольного треугольника,…..,</a:t>
            </a:r>
          </a:p>
          <a:p>
            <a:pPr>
              <a:buNone/>
            </a:pPr>
            <a:r>
              <a:rPr lang="ru-RU" sz="1600" dirty="0" smtClean="0"/>
              <a:t>равен половине гипотенузы</a:t>
            </a:r>
          </a:p>
          <a:p>
            <a:pPr>
              <a:buNone/>
            </a:pPr>
            <a:r>
              <a:rPr lang="ru-RU" sz="1600" dirty="0" smtClean="0"/>
              <a:t>6)Угол между медианой и катетом равен углу</a:t>
            </a:r>
          </a:p>
          <a:p>
            <a:pPr>
              <a:buNone/>
            </a:pPr>
            <a:r>
              <a:rPr lang="ru-RU" sz="1600" dirty="0" smtClean="0"/>
              <a:t>м</a:t>
            </a:r>
            <a:r>
              <a:rPr lang="ru-RU" sz="1600" dirty="0" smtClean="0"/>
              <a:t>ежду……и другим катетом</a:t>
            </a:r>
          </a:p>
          <a:p>
            <a:pPr>
              <a:buNone/>
            </a:pPr>
            <a:r>
              <a:rPr lang="ru-RU" sz="1600" dirty="0" smtClean="0"/>
              <a:t>7)Признаки равенства прямоугольных </a:t>
            </a:r>
          </a:p>
          <a:p>
            <a:pPr>
              <a:buNone/>
            </a:pPr>
            <a:r>
              <a:rPr lang="ru-RU" sz="1600" dirty="0" smtClean="0"/>
              <a:t>Треугольников.</a:t>
            </a:r>
          </a:p>
          <a:p>
            <a:pPr>
              <a:buNone/>
            </a:pPr>
            <a:r>
              <a:rPr lang="ru-RU" sz="1600" dirty="0" smtClean="0"/>
              <a:t>8)Серединным  перпендикуляром к отрезку</a:t>
            </a:r>
          </a:p>
          <a:p>
            <a:pPr>
              <a:buNone/>
            </a:pPr>
            <a:r>
              <a:rPr lang="ru-RU" sz="1600" dirty="0" smtClean="0"/>
              <a:t>Называется прямая …… этому </a:t>
            </a:r>
            <a:r>
              <a:rPr lang="ru-RU" sz="1600" dirty="0" err="1" smtClean="0"/>
              <a:t>отреузку</a:t>
            </a:r>
            <a:r>
              <a:rPr lang="ru-RU" sz="1600" dirty="0" smtClean="0"/>
              <a:t> и </a:t>
            </a:r>
          </a:p>
          <a:p>
            <a:pPr>
              <a:buNone/>
            </a:pPr>
            <a:r>
              <a:rPr lang="ru-RU" sz="1600" dirty="0" smtClean="0"/>
              <a:t> проходящая через…</a:t>
            </a:r>
          </a:p>
          <a:p>
            <a:pPr>
              <a:buNone/>
            </a:pPr>
            <a:r>
              <a:rPr lang="ru-RU" sz="1600" dirty="0" smtClean="0"/>
              <a:t>9)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Гипотенузой </a:t>
            </a:r>
            <a:r>
              <a:rPr lang="ru-RU" sz="1600" dirty="0" smtClean="0">
                <a:solidFill>
                  <a:schemeClr val="tx1"/>
                </a:solidFill>
              </a:rPr>
              <a:t>называется сторона ,</a:t>
            </a:r>
            <a:r>
              <a:rPr lang="ru-RU" sz="1600" dirty="0" smtClean="0">
                <a:solidFill>
                  <a:schemeClr val="tx1"/>
                </a:solidFill>
              </a:rPr>
              <a:t>лежащая 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1</a:t>
            </a:r>
            <a:r>
              <a:rPr lang="ru-RU" sz="1600" dirty="0" smtClean="0"/>
              <a:t>)Если в треугольнике два угла равны, то </a:t>
            </a:r>
            <a:r>
              <a:rPr lang="ru-RU" sz="1600" dirty="0" err="1" smtClean="0"/>
              <a:t>треу</a:t>
            </a:r>
            <a:r>
              <a:rPr lang="ru-RU" sz="1600" dirty="0" smtClean="0"/>
              <a:t>-</a:t>
            </a:r>
          </a:p>
          <a:p>
            <a:pPr>
              <a:buNone/>
            </a:pPr>
            <a:r>
              <a:rPr lang="ru-RU" sz="1600" dirty="0" err="1" smtClean="0"/>
              <a:t>г</a:t>
            </a:r>
            <a:r>
              <a:rPr lang="ru-RU" sz="1600" dirty="0" err="1" smtClean="0"/>
              <a:t>ольник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2)</a:t>
            </a:r>
            <a:r>
              <a:rPr lang="ru-RU" sz="1600" dirty="0" smtClean="0"/>
              <a:t> </a:t>
            </a:r>
            <a:r>
              <a:rPr lang="ru-RU" sz="1600" dirty="0" smtClean="0"/>
              <a:t>Сумма </a:t>
            </a:r>
            <a:r>
              <a:rPr lang="ru-RU" sz="1600" dirty="0" smtClean="0"/>
              <a:t>углов в </a:t>
            </a:r>
            <a:r>
              <a:rPr lang="ru-RU" sz="1600" dirty="0" smtClean="0"/>
              <a:t> прямоугольном треугольнике</a:t>
            </a:r>
          </a:p>
          <a:p>
            <a:pPr>
              <a:buNone/>
            </a:pPr>
            <a:r>
              <a:rPr lang="ru-RU" sz="1600" dirty="0" smtClean="0"/>
              <a:t>Равна…</a:t>
            </a:r>
          </a:p>
          <a:p>
            <a:pPr>
              <a:buNone/>
            </a:pPr>
            <a:r>
              <a:rPr lang="ru-RU" sz="1600" dirty="0" smtClean="0"/>
              <a:t>3)</a:t>
            </a:r>
            <a:r>
              <a:rPr lang="ru-RU" sz="1600" dirty="0" err="1" smtClean="0"/>
              <a:t>Угол,смежный</a:t>
            </a:r>
            <a:r>
              <a:rPr lang="ru-RU" sz="1600" dirty="0" smtClean="0"/>
              <a:t> с внутренним углом </a:t>
            </a:r>
          </a:p>
          <a:p>
            <a:pPr>
              <a:buNone/>
            </a:pPr>
            <a:r>
              <a:rPr lang="ru-RU" sz="1600" dirty="0" smtClean="0"/>
              <a:t>Треугольника называется…..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4)Гипотенуза ……. Катета</a:t>
            </a:r>
          </a:p>
          <a:p>
            <a:pPr>
              <a:buNone/>
            </a:pPr>
            <a:r>
              <a:rPr lang="ru-RU" sz="1600" dirty="0" smtClean="0"/>
              <a:t>5)Если катет равен половине </a:t>
            </a:r>
            <a:r>
              <a:rPr lang="ru-RU" sz="1600" dirty="0" err="1" smtClean="0"/>
              <a:t>гипотенузы,то</a:t>
            </a:r>
            <a:r>
              <a:rPr lang="ru-RU" sz="1600" dirty="0" smtClean="0"/>
              <a:t>……</a:t>
            </a:r>
          </a:p>
          <a:p>
            <a:pPr>
              <a:buNone/>
            </a:pPr>
            <a:r>
              <a:rPr lang="ru-RU" sz="1600" dirty="0" smtClean="0"/>
              <a:t>6)медиана, проведенная из прямого угла равна……</a:t>
            </a:r>
          </a:p>
          <a:p>
            <a:pPr>
              <a:buNone/>
            </a:pPr>
            <a:r>
              <a:rPr lang="ru-RU" sz="1600" dirty="0" smtClean="0"/>
              <a:t>7)Признаки равенства треугольников…</a:t>
            </a:r>
          </a:p>
          <a:p>
            <a:pPr>
              <a:buNone/>
            </a:pPr>
            <a:r>
              <a:rPr lang="ru-RU" sz="1600" dirty="0" smtClean="0"/>
              <a:t>8)Расстоянием от точки до прямой </a:t>
            </a:r>
          </a:p>
          <a:p>
            <a:pPr>
              <a:buNone/>
            </a:pPr>
            <a:r>
              <a:rPr lang="ru-RU" sz="1600" dirty="0" smtClean="0"/>
              <a:t> называется длина…..</a:t>
            </a:r>
          </a:p>
          <a:p>
            <a:pPr>
              <a:buNone/>
            </a:pPr>
            <a:r>
              <a:rPr lang="ru-RU" sz="1600" dirty="0" smtClean="0"/>
              <a:t>9)</a:t>
            </a:r>
            <a:r>
              <a:rPr lang="ru-RU" sz="1600" dirty="0" smtClean="0"/>
              <a:t> </a:t>
            </a:r>
            <a:r>
              <a:rPr lang="ru-RU" sz="1600" dirty="0" smtClean="0"/>
              <a:t>Если </a:t>
            </a:r>
            <a:r>
              <a:rPr lang="ru-RU" sz="1600" dirty="0" smtClean="0"/>
              <a:t>в прямоугольном треугольнике угол</a:t>
            </a:r>
          </a:p>
          <a:p>
            <a:pPr>
              <a:buNone/>
            </a:pPr>
            <a:r>
              <a:rPr lang="ru-RU" sz="1600" dirty="0" smtClean="0"/>
              <a:t>Равен 45°, то треугольник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41248"/>
          </a:xfrm>
        </p:spPr>
        <p:txBody>
          <a:bodyPr/>
          <a:lstStyle/>
          <a:p>
            <a:r>
              <a:rPr lang="ru-RU" dirty="0" smtClean="0"/>
              <a:t>самопроверка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000108"/>
            <a:ext cx="4191000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1)Треугольник , у которого есть прямой  угол </a:t>
            </a:r>
            <a:r>
              <a:rPr lang="ru-RU" dirty="0" smtClean="0"/>
              <a:t>называется…</a:t>
            </a:r>
            <a:r>
              <a:rPr lang="ru-RU" dirty="0" smtClean="0">
                <a:solidFill>
                  <a:srgbClr val="FF0000"/>
                </a:solidFill>
              </a:rPr>
              <a:t>прямоугольным 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2)Сумма углов в треугольнике </a:t>
            </a:r>
            <a:r>
              <a:rPr lang="ru-RU" dirty="0" smtClean="0"/>
              <a:t>равна…</a:t>
            </a:r>
            <a:r>
              <a:rPr lang="ru-RU" dirty="0" smtClean="0">
                <a:solidFill>
                  <a:srgbClr val="FF0000"/>
                </a:solidFill>
              </a:rPr>
              <a:t>180°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3)Чтобы найти внешний угол </a:t>
            </a:r>
            <a:r>
              <a:rPr lang="ru-RU" dirty="0" smtClean="0"/>
              <a:t>нужно </a:t>
            </a:r>
            <a:r>
              <a:rPr lang="ru-RU" dirty="0" smtClean="0">
                <a:solidFill>
                  <a:srgbClr val="FF0000"/>
                </a:solidFill>
              </a:rPr>
              <a:t>180° отнять внешний угол…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4)Каждая сторона </a:t>
            </a:r>
            <a:r>
              <a:rPr lang="ru-RU" dirty="0" smtClean="0"/>
              <a:t>треугольника…</a:t>
            </a:r>
            <a:r>
              <a:rPr lang="ru-RU" dirty="0" smtClean="0">
                <a:solidFill>
                  <a:srgbClr val="FF0000"/>
                </a:solidFill>
              </a:rPr>
              <a:t>меньше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Суммы двух других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5)Катет прямоугольного треугольника</a:t>
            </a:r>
            <a:r>
              <a:rPr lang="ru-RU" dirty="0" smtClean="0"/>
              <a:t>,…</a:t>
            </a:r>
            <a:r>
              <a:rPr lang="ru-RU" dirty="0" smtClean="0">
                <a:solidFill>
                  <a:srgbClr val="FF0000"/>
                </a:solidFill>
              </a:rPr>
              <a:t>лежащий против угла 30°..,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равен половине гипотенузы</a:t>
            </a:r>
          </a:p>
          <a:p>
            <a:pPr>
              <a:buNone/>
            </a:pPr>
            <a:r>
              <a:rPr lang="ru-RU" dirty="0" smtClean="0"/>
              <a:t>6)Угол между медианой и катетом равен углу</a:t>
            </a:r>
          </a:p>
          <a:p>
            <a:pPr>
              <a:buNone/>
            </a:pPr>
            <a:r>
              <a:rPr lang="ru-RU" dirty="0" smtClean="0"/>
              <a:t>Между </a:t>
            </a:r>
            <a:r>
              <a:rPr lang="ru-RU" dirty="0" smtClean="0">
                <a:solidFill>
                  <a:srgbClr val="FF0000"/>
                </a:solidFill>
              </a:rPr>
              <a:t>высотой……</a:t>
            </a:r>
            <a:r>
              <a:rPr lang="ru-RU" dirty="0" smtClean="0"/>
              <a:t>и другим катетом</a:t>
            </a:r>
          </a:p>
          <a:p>
            <a:pPr>
              <a:buNone/>
            </a:pPr>
            <a:r>
              <a:rPr lang="ru-RU" dirty="0" smtClean="0"/>
              <a:t>7)Признаки равенства прямоугольных </a:t>
            </a:r>
          </a:p>
          <a:p>
            <a:pPr>
              <a:buNone/>
            </a:pPr>
            <a:r>
              <a:rPr lang="ru-RU" dirty="0" smtClean="0"/>
              <a:t>Треугольников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 двум катетам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 катету и гипотенузе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о  гипотенузе и острому углу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 катету 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острому </a:t>
            </a:r>
            <a:r>
              <a:rPr lang="ru-RU" dirty="0" smtClean="0">
                <a:solidFill>
                  <a:srgbClr val="FF0000"/>
                </a:solidFill>
              </a:rPr>
              <a:t>углу</a:t>
            </a:r>
          </a:p>
          <a:p>
            <a:pPr>
              <a:buNone/>
            </a:pPr>
            <a:r>
              <a:rPr lang="ru-RU" dirty="0" smtClean="0"/>
              <a:t>8)Серединным  перпендикуляром к отрезку</a:t>
            </a:r>
          </a:p>
          <a:p>
            <a:pPr>
              <a:buNone/>
            </a:pPr>
            <a:r>
              <a:rPr lang="ru-RU" dirty="0" smtClean="0"/>
              <a:t>Называется прямая </a:t>
            </a:r>
            <a:r>
              <a:rPr lang="ru-RU" dirty="0" smtClean="0">
                <a:solidFill>
                  <a:srgbClr val="FF0000"/>
                </a:solidFill>
              </a:rPr>
              <a:t>перпендикулярная</a:t>
            </a:r>
            <a:r>
              <a:rPr lang="ru-RU" dirty="0" smtClean="0"/>
              <a:t>… </a:t>
            </a:r>
            <a:r>
              <a:rPr lang="ru-RU" dirty="0" smtClean="0"/>
              <a:t>этому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отрезку </a:t>
            </a:r>
            <a:r>
              <a:rPr lang="ru-RU" dirty="0" smtClean="0"/>
              <a:t>и </a:t>
            </a:r>
            <a:r>
              <a:rPr lang="ru-RU" dirty="0" smtClean="0"/>
              <a:t>проходящая </a:t>
            </a:r>
            <a:r>
              <a:rPr lang="ru-RU" dirty="0" smtClean="0">
                <a:solidFill>
                  <a:srgbClr val="FF0000"/>
                </a:solidFill>
              </a:rPr>
              <a:t>через его середину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9)Гипотенузой называется сторона ,</a:t>
            </a:r>
            <a:r>
              <a:rPr lang="ru-RU" dirty="0" err="1" smtClean="0">
                <a:solidFill>
                  <a:schemeClr val="tx1"/>
                </a:solidFill>
              </a:rPr>
              <a:t>лижащая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напротив прямого угла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43400" cy="539593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1)Если в треугольнике два угла равны, то </a:t>
            </a:r>
            <a:r>
              <a:rPr lang="ru-RU" dirty="0" err="1" smtClean="0"/>
              <a:t>треу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Гольник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равнобедренный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2) Сумма углов в  прямоугольном треугольнике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Равна…90°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3)</a:t>
            </a:r>
            <a:r>
              <a:rPr lang="ru-RU" dirty="0" err="1" smtClean="0"/>
              <a:t>Угол,смежный</a:t>
            </a:r>
            <a:r>
              <a:rPr lang="ru-RU" dirty="0" smtClean="0"/>
              <a:t> с внутренним углом </a:t>
            </a:r>
          </a:p>
          <a:p>
            <a:pPr>
              <a:buNone/>
            </a:pPr>
            <a:r>
              <a:rPr lang="ru-RU" dirty="0" smtClean="0"/>
              <a:t>Треугольника называется</a:t>
            </a:r>
            <a:r>
              <a:rPr lang="ru-RU" dirty="0" smtClean="0"/>
              <a:t>….</a:t>
            </a:r>
            <a:r>
              <a:rPr lang="ru-RU" dirty="0" smtClean="0">
                <a:solidFill>
                  <a:srgbClr val="FF0000"/>
                </a:solidFill>
              </a:rPr>
              <a:t>внешним.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4)Гипотенуза  больше  Катета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5)Если катет равен половине </a:t>
            </a:r>
            <a:r>
              <a:rPr lang="ru-RU" dirty="0" smtClean="0"/>
              <a:t>гипотенузы ,то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Противолежащий угол равен 30°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6)медиана, проведенная из прямого угла </a:t>
            </a:r>
            <a:r>
              <a:rPr lang="ru-RU" dirty="0" smtClean="0"/>
              <a:t>равна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Половине гипотенузы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7)Признаки равенства </a:t>
            </a:r>
            <a:r>
              <a:rPr lang="ru-RU" dirty="0" smtClean="0"/>
              <a:t>треугольников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 2-м сторонам и углу между ними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 стороне и 2-м прилежащим углам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 3-м сторонам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8)Расстоянием от точки до прямой </a:t>
            </a:r>
          </a:p>
          <a:p>
            <a:pPr>
              <a:buNone/>
            </a:pPr>
            <a:r>
              <a:rPr lang="ru-RU" dirty="0" smtClean="0"/>
              <a:t> называется </a:t>
            </a:r>
            <a:r>
              <a:rPr lang="ru-RU" dirty="0" smtClean="0"/>
              <a:t>длина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перпендикуляра,проведенного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от этой точки к прямой</a:t>
            </a:r>
          </a:p>
          <a:p>
            <a:pPr>
              <a:buNone/>
            </a:pPr>
            <a:r>
              <a:rPr lang="ru-RU" dirty="0" smtClean="0"/>
              <a:t>9)Если в прямоугольном треугольнике угол</a:t>
            </a:r>
          </a:p>
          <a:p>
            <a:pPr>
              <a:buNone/>
            </a:pPr>
            <a:r>
              <a:rPr lang="ru-RU" dirty="0" smtClean="0"/>
              <a:t>Равен 45°, то треугольник </a:t>
            </a:r>
            <a:r>
              <a:rPr lang="ru-RU" dirty="0" smtClean="0">
                <a:solidFill>
                  <a:srgbClr val="FF0000"/>
                </a:solidFill>
              </a:rPr>
              <a:t>равнобедренный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6211669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 «+» 5 баллов; 1-2 «-» 4балла ;3-4 3балла ;больше 4  тему «треугольник»  пока не усвоили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Найди ошибку…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557600"/>
            <a:ext cx="1371600" cy="23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2543652"/>
            <a:ext cx="1643074" cy="140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071538" y="4000504"/>
          <a:ext cx="415925" cy="428625"/>
        </p:xfrm>
        <a:graphic>
          <a:graphicData uri="http://schemas.openxmlformats.org/presentationml/2006/ole">
            <p:oleObj spid="_x0000_s20483" name="Формула" r:id="rId4" imgW="114120" imgH="17748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14282" y="2571744"/>
          <a:ext cx="415925" cy="428625"/>
        </p:xfrm>
        <a:graphic>
          <a:graphicData uri="http://schemas.openxmlformats.org/presentationml/2006/ole">
            <p:oleObj spid="_x0000_s20484" name="Формула" r:id="rId5" imgW="114120" imgH="17748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57290" y="2571744"/>
          <a:ext cx="428628" cy="428628"/>
        </p:xfrm>
        <a:graphic>
          <a:graphicData uri="http://schemas.openxmlformats.org/presentationml/2006/ole">
            <p:oleObj spid="_x0000_s20485" name="Формула" r:id="rId6" imgW="177480" imgH="177480" progId="Equation.3">
              <p:embed/>
            </p:oleObj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2285984" y="1928802"/>
            <a:ext cx="2214578" cy="207170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8" idx="0"/>
            <a:endCxn id="8" idx="3"/>
          </p:cNvCxnSpPr>
          <p:nvPr/>
        </p:nvCxnSpPr>
        <p:spPr>
          <a:xfrm rot="16200000" flipH="1">
            <a:off x="2357422" y="2964653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678893" y="289321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750331" y="2750339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43306" y="271462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714744" y="278605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35"/>
          <p:cNvGrpSpPr>
            <a:grpSpLocks/>
          </p:cNvGrpSpPr>
          <p:nvPr/>
        </p:nvGrpSpPr>
        <p:grpSpPr bwMode="auto">
          <a:xfrm>
            <a:off x="4143372" y="3714752"/>
            <a:ext cx="185738" cy="233362"/>
            <a:chOff x="3060" y="2202"/>
            <a:chExt cx="117" cy="147"/>
          </a:xfrm>
        </p:grpSpPr>
        <p:sp>
          <p:nvSpPr>
            <p:cNvPr id="19" name="Arc 136"/>
            <p:cNvSpPr>
              <a:spLocks/>
            </p:cNvSpPr>
            <p:nvPr/>
          </p:nvSpPr>
          <p:spPr bwMode="auto">
            <a:xfrm rot="14456723">
              <a:off x="3036" y="2226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rc 137"/>
            <p:cNvSpPr>
              <a:spLocks/>
            </p:cNvSpPr>
            <p:nvPr/>
          </p:nvSpPr>
          <p:spPr bwMode="auto">
            <a:xfrm rot="14456723">
              <a:off x="3066" y="2238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14"/>
          <p:cNvGrpSpPr>
            <a:grpSpLocks/>
          </p:cNvGrpSpPr>
          <p:nvPr/>
        </p:nvGrpSpPr>
        <p:grpSpPr bwMode="auto">
          <a:xfrm rot="5609226" flipH="1">
            <a:off x="3394634" y="3829420"/>
            <a:ext cx="190508" cy="110410"/>
            <a:chOff x="528" y="2462"/>
            <a:chExt cx="96" cy="144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528" y="246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624" y="246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357290" y="5857892"/>
          <a:ext cx="285752" cy="214312"/>
        </p:xfrm>
        <a:graphic>
          <a:graphicData uri="http://schemas.openxmlformats.org/presentationml/2006/ole">
            <p:oleObj spid="_x0000_s20486" name="Формула" r:id="rId7" imgW="253800" imgH="177480" progId="Equation.3">
              <p:embed/>
            </p:oleObj>
          </a:graphicData>
        </a:graphic>
      </p:graphicFrame>
      <p:sp>
        <p:nvSpPr>
          <p:cNvPr id="25" name="Равнобедренный треугольник 24"/>
          <p:cNvSpPr/>
          <p:nvPr/>
        </p:nvSpPr>
        <p:spPr>
          <a:xfrm>
            <a:off x="5072066" y="2000240"/>
            <a:ext cx="2214578" cy="207170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822165" y="1750207"/>
            <a:ext cx="78581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5750727" y="1750207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5536413" y="289321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5607851" y="2821777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429388" y="278605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500826" y="292893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135"/>
          <p:cNvGrpSpPr>
            <a:grpSpLocks/>
          </p:cNvGrpSpPr>
          <p:nvPr/>
        </p:nvGrpSpPr>
        <p:grpSpPr bwMode="auto">
          <a:xfrm>
            <a:off x="6929454" y="3786190"/>
            <a:ext cx="185738" cy="233362"/>
            <a:chOff x="3060" y="2202"/>
            <a:chExt cx="117" cy="147"/>
          </a:xfrm>
        </p:grpSpPr>
        <p:sp>
          <p:nvSpPr>
            <p:cNvPr id="39" name="Arc 136"/>
            <p:cNvSpPr>
              <a:spLocks/>
            </p:cNvSpPr>
            <p:nvPr/>
          </p:nvSpPr>
          <p:spPr bwMode="auto">
            <a:xfrm rot="14456723">
              <a:off x="3036" y="2226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Arc 137"/>
            <p:cNvSpPr>
              <a:spLocks/>
            </p:cNvSpPr>
            <p:nvPr/>
          </p:nvSpPr>
          <p:spPr bwMode="auto">
            <a:xfrm rot="14456723">
              <a:off x="3066" y="2238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500826" y="3643314"/>
          <a:ext cx="408217" cy="357190"/>
        </p:xfrm>
        <a:graphic>
          <a:graphicData uri="http://schemas.openxmlformats.org/presentationml/2006/ole">
            <p:oleObj spid="_x0000_s20487" name="Формула" r:id="rId8" imgW="253800" imgH="17748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5929322" y="1428736"/>
          <a:ext cx="412752" cy="288926"/>
        </p:xfrm>
        <a:graphic>
          <a:graphicData uri="http://schemas.openxmlformats.org/presentationml/2006/ole">
            <p:oleObj spid="_x0000_s20488" name="Формула" r:id="rId9" imgW="253800" imgH="177480" progId="Equation.3">
              <p:embed/>
            </p:oleObj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1142976" y="5786454"/>
            <a:ext cx="10001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3795706" y="286702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214546" y="571501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571604" y="521495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357290" y="6072206"/>
            <a:ext cx="78581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14"/>
          <p:cNvGrpSpPr>
            <a:grpSpLocks/>
          </p:cNvGrpSpPr>
          <p:nvPr/>
        </p:nvGrpSpPr>
        <p:grpSpPr bwMode="auto">
          <a:xfrm rot="7453211">
            <a:off x="2046574" y="6102490"/>
            <a:ext cx="184150" cy="209550"/>
            <a:chOff x="528" y="2462"/>
            <a:chExt cx="96" cy="144"/>
          </a:xfrm>
        </p:grpSpPr>
        <p:sp>
          <p:nvSpPr>
            <p:cNvPr id="52" name="Line 15"/>
            <p:cNvSpPr>
              <a:spLocks noChangeShapeType="1"/>
            </p:cNvSpPr>
            <p:nvPr/>
          </p:nvSpPr>
          <p:spPr bwMode="auto">
            <a:xfrm>
              <a:off x="528" y="246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>
              <a:off x="624" y="246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714480" y="6072206"/>
          <a:ext cx="241300" cy="177800"/>
        </p:xfrm>
        <a:graphic>
          <a:graphicData uri="http://schemas.openxmlformats.org/presentationml/2006/ole">
            <p:oleObj spid="_x0000_s20490" name="Формула" r:id="rId10" imgW="241200" imgH="17748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714744" y="3571876"/>
          <a:ext cx="357191" cy="285750"/>
        </p:xfrm>
        <a:graphic>
          <a:graphicData uri="http://schemas.openxmlformats.org/presentationml/2006/ole">
            <p:oleObj spid="_x0000_s20491" name="Формула" r:id="rId11" imgW="253800" imgH="177480" progId="Equation.3">
              <p:embed/>
            </p:oleObj>
          </a:graphicData>
        </a:graphic>
      </p:graphicFrame>
      <p:sp>
        <p:nvSpPr>
          <p:cNvPr id="57" name="Text Box 44"/>
          <p:cNvSpPr txBox="1">
            <a:spLocks noChangeArrowheads="1"/>
          </p:cNvSpPr>
          <p:nvPr/>
        </p:nvSpPr>
        <p:spPr bwMode="auto">
          <a:xfrm>
            <a:off x="857224" y="6215082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А</a:t>
            </a:r>
          </a:p>
        </p:txBody>
      </p:sp>
      <p:sp>
        <p:nvSpPr>
          <p:cNvPr id="58" name="Text Box 43"/>
          <p:cNvSpPr txBox="1">
            <a:spLocks noChangeArrowheads="1"/>
          </p:cNvSpPr>
          <p:nvPr/>
        </p:nvSpPr>
        <p:spPr bwMode="auto">
          <a:xfrm>
            <a:off x="2786050" y="6491287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В</a:t>
            </a:r>
          </a:p>
        </p:txBody>
      </p:sp>
      <p:sp>
        <p:nvSpPr>
          <p:cNvPr id="59" name="Text Box 46"/>
          <p:cNvSpPr txBox="1">
            <a:spLocks noChangeArrowheads="1"/>
          </p:cNvSpPr>
          <p:nvPr/>
        </p:nvSpPr>
        <p:spPr bwMode="auto">
          <a:xfrm>
            <a:off x="928662" y="4357694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С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1928794" y="521495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</a:rPr>
              <a:t>D</a:t>
            </a:r>
            <a:endParaRPr lang="ru-RU" dirty="0">
              <a:latin typeface="Tahoma" pitchFamily="34" charset="0"/>
            </a:endParaRPr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2285984" y="5786454"/>
          <a:ext cx="374652" cy="347891"/>
        </p:xfrm>
        <a:graphic>
          <a:graphicData uri="http://schemas.openxmlformats.org/presentationml/2006/ole">
            <p:oleObj spid="_x0000_s20492" name="Формула" r:id="rId12" imgW="177480" imgH="164880" progId="Equation.3">
              <p:embed/>
            </p:oleObj>
          </a:graphicData>
        </a:graphic>
      </p:graphicFrame>
      <p:graphicFrame>
        <p:nvGraphicFramePr>
          <p:cNvPr id="20493" name="Содержимое 3"/>
          <p:cNvGraphicFramePr>
            <a:graphicFrameLocks noChangeAspect="1"/>
          </p:cNvGraphicFramePr>
          <p:nvPr/>
        </p:nvGraphicFramePr>
        <p:xfrm>
          <a:off x="1214438" y="1714500"/>
          <a:ext cx="236537" cy="439738"/>
        </p:xfrm>
        <a:graphic>
          <a:graphicData uri="http://schemas.openxmlformats.org/presentationml/2006/ole">
            <p:oleObj spid="_x0000_s20493" name="Формула" r:id="rId13" imgW="88560" imgH="164880" progId="Equation.3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4214813" y="1428750"/>
          <a:ext cx="357187" cy="465138"/>
        </p:xfrm>
        <a:graphic>
          <a:graphicData uri="http://schemas.openxmlformats.org/presentationml/2006/ole">
            <p:oleObj spid="_x0000_s20494" name="Формула" r:id="rId14" imgW="126720" imgH="164880" progId="Equation.3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7143750" y="1643063"/>
          <a:ext cx="357188" cy="446087"/>
        </p:xfrm>
        <a:graphic>
          <a:graphicData uri="http://schemas.openxmlformats.org/presentationml/2006/ole">
            <p:oleObj spid="_x0000_s20495" name="Формула" r:id="rId15" imgW="114120" imgH="177480" progId="Equation.3">
              <p:embed/>
            </p:oleObj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2214563" y="4500563"/>
          <a:ext cx="349250" cy="428625"/>
        </p:xfrm>
        <a:graphic>
          <a:graphicData uri="http://schemas.openxmlformats.org/presentationml/2006/ole">
            <p:oleObj spid="_x0000_s20496" name="Формула" r:id="rId16" imgW="126720" imgH="164880" progId="Equation.3">
              <p:embed/>
            </p:oleObj>
          </a:graphicData>
        </a:graphic>
      </p:graphicFrame>
      <p:sp>
        <p:nvSpPr>
          <p:cNvPr id="66" name="Text Box 123"/>
          <p:cNvSpPr txBox="1">
            <a:spLocks noChangeArrowheads="1"/>
          </p:cNvSpPr>
          <p:nvPr/>
        </p:nvSpPr>
        <p:spPr bwMode="auto">
          <a:xfrm>
            <a:off x="2786050" y="3357562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latin typeface="Tahoma" pitchFamily="34" charset="0"/>
              </a:rPr>
              <a:t>4 см</a:t>
            </a:r>
            <a:endParaRPr lang="ru-RU" sz="1400" b="1" baseline="30000" dirty="0">
              <a:latin typeface="Tahoma" pitchFamily="34" charset="0"/>
            </a:endParaRPr>
          </a:p>
        </p:txBody>
      </p:sp>
      <p:sp>
        <p:nvSpPr>
          <p:cNvPr id="67" name="Text Box 123"/>
          <p:cNvSpPr txBox="1">
            <a:spLocks noChangeArrowheads="1"/>
          </p:cNvSpPr>
          <p:nvPr/>
        </p:nvSpPr>
        <p:spPr bwMode="auto">
          <a:xfrm>
            <a:off x="4071934" y="2643182"/>
            <a:ext cx="5822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latin typeface="Tahoma" pitchFamily="34" charset="0"/>
              </a:rPr>
              <a:t>2</a:t>
            </a:r>
            <a:r>
              <a:rPr lang="ru-RU" sz="1400" b="1" dirty="0" smtClean="0">
                <a:latin typeface="Tahoma" pitchFamily="34" charset="0"/>
              </a:rPr>
              <a:t> </a:t>
            </a:r>
            <a:r>
              <a:rPr lang="ru-RU" sz="1400" b="1" dirty="0">
                <a:latin typeface="Tahoma" pitchFamily="34" charset="0"/>
              </a:rPr>
              <a:t>см</a:t>
            </a:r>
            <a:endParaRPr lang="ru-RU" sz="1400" b="1" baseline="30000" dirty="0">
              <a:latin typeface="Tahoma" pitchFamily="34" charset="0"/>
            </a:endParaRPr>
          </a:p>
        </p:txBody>
      </p:sp>
      <p:sp>
        <p:nvSpPr>
          <p:cNvPr id="69" name="Text Box 44"/>
          <p:cNvSpPr txBox="1">
            <a:spLocks noChangeArrowheads="1"/>
          </p:cNvSpPr>
          <p:nvPr/>
        </p:nvSpPr>
        <p:spPr bwMode="auto">
          <a:xfrm>
            <a:off x="2285984" y="4071942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А</a:t>
            </a:r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4572000" y="3929066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В</a:t>
            </a:r>
          </a:p>
        </p:txBody>
      </p:sp>
      <p:sp>
        <p:nvSpPr>
          <p:cNvPr id="71" name="Text Box 46"/>
          <p:cNvSpPr txBox="1">
            <a:spLocks noChangeArrowheads="1"/>
          </p:cNvSpPr>
          <p:nvPr/>
        </p:nvSpPr>
        <p:spPr bwMode="auto">
          <a:xfrm>
            <a:off x="3286116" y="1500174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С</a:t>
            </a: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3286116" y="4071942"/>
          <a:ext cx="374652" cy="347891"/>
        </p:xfrm>
        <a:graphic>
          <a:graphicData uri="http://schemas.openxmlformats.org/presentationml/2006/ole">
            <p:oleObj spid="_x0000_s20497" name="Формула" r:id="rId17" imgW="1774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6" grpId="0"/>
      <p:bldP spid="67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</a:rPr>
              <a:t>Задачи  по  готовым  чертежам</a:t>
            </a:r>
            <a:br>
              <a:rPr lang="ru-RU" sz="3200" b="1" dirty="0" smtClean="0">
                <a:solidFill>
                  <a:srgbClr val="FF0000"/>
                </a:solidFill>
                <a:latin typeface="Tahoma" pitchFamily="34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grpSp>
        <p:nvGrpSpPr>
          <p:cNvPr id="87" name="Group 9"/>
          <p:cNvGrpSpPr>
            <a:grpSpLocks noGrp="1"/>
          </p:cNvGrpSpPr>
          <p:nvPr>
            <p:ph idx="1"/>
          </p:nvPr>
        </p:nvGrpSpPr>
        <p:grpSpPr bwMode="auto">
          <a:xfrm rot="8067834">
            <a:off x="1430691" y="4939384"/>
            <a:ext cx="1237355" cy="1926173"/>
            <a:chOff x="528" y="1008"/>
            <a:chExt cx="912" cy="1584"/>
          </a:xfrm>
        </p:grpSpPr>
        <p:sp>
          <p:nvSpPr>
            <p:cNvPr id="88" name="Line 6"/>
            <p:cNvSpPr>
              <a:spLocks noChangeShapeType="1"/>
            </p:cNvSpPr>
            <p:nvPr/>
          </p:nvSpPr>
          <p:spPr bwMode="auto">
            <a:xfrm>
              <a:off x="528" y="1008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7"/>
            <p:cNvSpPr>
              <a:spLocks noChangeShapeType="1"/>
            </p:cNvSpPr>
            <p:nvPr/>
          </p:nvSpPr>
          <p:spPr bwMode="auto">
            <a:xfrm>
              <a:off x="528" y="259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8"/>
            <p:cNvSpPr>
              <a:spLocks noChangeShapeType="1"/>
            </p:cNvSpPr>
            <p:nvPr/>
          </p:nvSpPr>
          <p:spPr bwMode="auto">
            <a:xfrm>
              <a:off x="528" y="1008"/>
              <a:ext cx="912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 rot="7453211">
            <a:off x="1655763" y="4897438"/>
            <a:ext cx="184150" cy="209550"/>
            <a:chOff x="528" y="2462"/>
            <a:chExt cx="96" cy="144"/>
          </a:xfrm>
        </p:grpSpPr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528" y="246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624" y="246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33400" y="13716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А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04825" y="360045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С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819275" y="360045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В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287713" y="37433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</a:rPr>
              <a:t>D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357290" y="5429264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66"/>
                </a:solidFill>
                <a:latin typeface="Tahoma" pitchFamily="34" charset="0"/>
              </a:rPr>
              <a:t>?</a:t>
            </a:r>
          </a:p>
        </p:txBody>
      </p:sp>
      <p:grpSp>
        <p:nvGrpSpPr>
          <p:cNvPr id="17" name="Group 30"/>
          <p:cNvGrpSpPr>
            <a:grpSpLocks/>
          </p:cNvGrpSpPr>
          <p:nvPr/>
        </p:nvGrpSpPr>
        <p:grpSpPr bwMode="auto">
          <a:xfrm>
            <a:off x="2714612" y="1285860"/>
            <a:ext cx="1295400" cy="2516188"/>
            <a:chOff x="2064" y="1008"/>
            <a:chExt cx="816" cy="1824"/>
          </a:xfrm>
        </p:grpSpPr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2880" y="1008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 flipH="1">
              <a:off x="2064" y="283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2064" y="1008"/>
              <a:ext cx="816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Line 35"/>
          <p:cNvSpPr>
            <a:spLocks noChangeShapeType="1"/>
          </p:cNvSpPr>
          <p:nvPr/>
        </p:nvSpPr>
        <p:spPr bwMode="auto">
          <a:xfrm flipH="1">
            <a:off x="3482975" y="1295400"/>
            <a:ext cx="53340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2" name="Group 38"/>
          <p:cNvGrpSpPr>
            <a:grpSpLocks/>
          </p:cNvGrpSpPr>
          <p:nvPr/>
        </p:nvGrpSpPr>
        <p:grpSpPr bwMode="auto">
          <a:xfrm rot="8876283">
            <a:off x="3624263" y="1992313"/>
            <a:ext cx="228600" cy="165100"/>
            <a:chOff x="1080" y="3408"/>
            <a:chExt cx="120" cy="120"/>
          </a:xfrm>
        </p:grpSpPr>
        <p:sp>
          <p:nvSpPr>
            <p:cNvPr id="23" name="Arc 36"/>
            <p:cNvSpPr>
              <a:spLocks/>
            </p:cNvSpPr>
            <p:nvPr/>
          </p:nvSpPr>
          <p:spPr bwMode="auto">
            <a:xfrm>
              <a:off x="1104" y="3408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Arc 37"/>
            <p:cNvSpPr>
              <a:spLocks/>
            </p:cNvSpPr>
            <p:nvPr/>
          </p:nvSpPr>
          <p:spPr bwMode="auto">
            <a:xfrm>
              <a:off x="1080" y="3432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39"/>
          <p:cNvGrpSpPr>
            <a:grpSpLocks/>
          </p:cNvGrpSpPr>
          <p:nvPr/>
        </p:nvGrpSpPr>
        <p:grpSpPr bwMode="auto">
          <a:xfrm rot="8876283">
            <a:off x="3798888" y="2220913"/>
            <a:ext cx="228600" cy="165100"/>
            <a:chOff x="1080" y="3408"/>
            <a:chExt cx="120" cy="120"/>
          </a:xfrm>
        </p:grpSpPr>
        <p:sp>
          <p:nvSpPr>
            <p:cNvPr id="26" name="Arc 40"/>
            <p:cNvSpPr>
              <a:spLocks/>
            </p:cNvSpPr>
            <p:nvPr/>
          </p:nvSpPr>
          <p:spPr bwMode="auto">
            <a:xfrm>
              <a:off x="1104" y="3408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rc 41"/>
            <p:cNvSpPr>
              <a:spLocks/>
            </p:cNvSpPr>
            <p:nvPr/>
          </p:nvSpPr>
          <p:spPr bwMode="auto">
            <a:xfrm>
              <a:off x="1080" y="3432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3214678" y="6000768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В</a:t>
            </a: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571472" y="564357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А</a:t>
            </a: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1566863" y="446405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С</a:t>
            </a:r>
          </a:p>
        </p:txBody>
      </p:sp>
      <p:sp>
        <p:nvSpPr>
          <p:cNvPr id="31" name="Arc 58"/>
          <p:cNvSpPr>
            <a:spLocks/>
          </p:cNvSpPr>
          <p:nvPr/>
        </p:nvSpPr>
        <p:spPr bwMode="auto">
          <a:xfrm rot="7166726">
            <a:off x="814387" y="2100263"/>
            <a:ext cx="219075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733425" y="235267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 dirty="0">
                <a:latin typeface="Tahoma" pitchFamily="34" charset="0"/>
              </a:rPr>
              <a:t>37</a:t>
            </a:r>
            <a:r>
              <a:rPr lang="ru-RU" sz="1600" b="1" baseline="30000" dirty="0">
                <a:latin typeface="Tahoma" pitchFamily="34" charset="0"/>
              </a:rPr>
              <a:t>0</a:t>
            </a:r>
          </a:p>
        </p:txBody>
      </p:sp>
      <p:sp>
        <p:nvSpPr>
          <p:cNvPr id="33" name="Text Box 59"/>
          <p:cNvSpPr txBox="1">
            <a:spLocks noChangeArrowheads="1"/>
          </p:cNvSpPr>
          <p:nvPr/>
        </p:nvSpPr>
        <p:spPr bwMode="auto">
          <a:xfrm>
            <a:off x="1414463" y="325437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66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34" name="Text Box 68"/>
          <p:cNvSpPr txBox="1">
            <a:spLocks noChangeArrowheads="1"/>
          </p:cNvSpPr>
          <p:nvPr/>
        </p:nvSpPr>
        <p:spPr bwMode="auto">
          <a:xfrm>
            <a:off x="2285984" y="5643578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66"/>
                </a:solidFill>
                <a:latin typeface="Tahoma" pitchFamily="34" charset="0"/>
              </a:rPr>
              <a:t>?</a:t>
            </a:r>
          </a:p>
        </p:txBody>
      </p:sp>
      <p:grpSp>
        <p:nvGrpSpPr>
          <p:cNvPr id="35" name="Group 76"/>
          <p:cNvGrpSpPr>
            <a:grpSpLocks/>
          </p:cNvGrpSpPr>
          <p:nvPr/>
        </p:nvGrpSpPr>
        <p:grpSpPr bwMode="auto">
          <a:xfrm>
            <a:off x="1628775" y="3381375"/>
            <a:ext cx="185738" cy="233363"/>
            <a:chOff x="3060" y="2202"/>
            <a:chExt cx="117" cy="147"/>
          </a:xfrm>
        </p:grpSpPr>
        <p:sp>
          <p:nvSpPr>
            <p:cNvPr id="36" name="Arc 77"/>
            <p:cNvSpPr>
              <a:spLocks/>
            </p:cNvSpPr>
            <p:nvPr/>
          </p:nvSpPr>
          <p:spPr bwMode="auto">
            <a:xfrm rot="14456723">
              <a:off x="3036" y="2226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Arc 78"/>
            <p:cNvSpPr>
              <a:spLocks/>
            </p:cNvSpPr>
            <p:nvPr/>
          </p:nvSpPr>
          <p:spPr bwMode="auto">
            <a:xfrm rot="14456723">
              <a:off x="3066" y="2238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" name="Text Box 82"/>
          <p:cNvSpPr txBox="1">
            <a:spLocks noChangeArrowheads="1"/>
          </p:cNvSpPr>
          <p:nvPr/>
        </p:nvSpPr>
        <p:spPr bwMode="auto">
          <a:xfrm>
            <a:off x="2449513" y="34417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А</a:t>
            </a:r>
          </a:p>
        </p:txBody>
      </p:sp>
      <p:sp>
        <p:nvSpPr>
          <p:cNvPr id="39" name="Text Box 84"/>
          <p:cNvSpPr txBox="1">
            <a:spLocks noChangeArrowheads="1"/>
          </p:cNvSpPr>
          <p:nvPr/>
        </p:nvSpPr>
        <p:spPr bwMode="auto">
          <a:xfrm>
            <a:off x="4081463" y="34956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С</a:t>
            </a:r>
          </a:p>
        </p:txBody>
      </p:sp>
      <p:sp>
        <p:nvSpPr>
          <p:cNvPr id="40" name="Text Box 85"/>
          <p:cNvSpPr txBox="1">
            <a:spLocks noChangeArrowheads="1"/>
          </p:cNvSpPr>
          <p:nvPr/>
        </p:nvSpPr>
        <p:spPr bwMode="auto">
          <a:xfrm>
            <a:off x="3495675" y="3471863"/>
            <a:ext cx="442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>
                <a:latin typeface="Tahoma" pitchFamily="34" charset="0"/>
              </a:rPr>
              <a:t>70</a:t>
            </a:r>
            <a:r>
              <a:rPr lang="ru-RU" sz="1200" b="1" baseline="30000">
                <a:latin typeface="Tahoma" pitchFamily="34" charset="0"/>
              </a:rPr>
              <a:t>0</a:t>
            </a:r>
          </a:p>
        </p:txBody>
      </p:sp>
      <p:grpSp>
        <p:nvGrpSpPr>
          <p:cNvPr id="41" name="Group 87"/>
          <p:cNvGrpSpPr>
            <a:grpSpLocks/>
          </p:cNvGrpSpPr>
          <p:nvPr/>
        </p:nvGrpSpPr>
        <p:grpSpPr bwMode="auto">
          <a:xfrm>
            <a:off x="3886200" y="3527425"/>
            <a:ext cx="152400" cy="198438"/>
            <a:chOff x="4710" y="2228"/>
            <a:chExt cx="96" cy="125"/>
          </a:xfrm>
        </p:grpSpPr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4715" y="2228"/>
              <a:ext cx="0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86"/>
            <p:cNvSpPr>
              <a:spLocks noChangeShapeType="1"/>
            </p:cNvSpPr>
            <p:nvPr/>
          </p:nvSpPr>
          <p:spPr bwMode="auto">
            <a:xfrm>
              <a:off x="4710" y="223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2962275" y="334168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66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45" name="Arc 91"/>
          <p:cNvSpPr>
            <a:spLocks/>
          </p:cNvSpPr>
          <p:nvPr/>
        </p:nvSpPr>
        <p:spPr bwMode="auto">
          <a:xfrm rot="380298">
            <a:off x="2841625" y="3484563"/>
            <a:ext cx="219075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5105400" y="2362200"/>
            <a:ext cx="2743200" cy="1219200"/>
            <a:chOff x="432" y="3168"/>
            <a:chExt cx="1728" cy="768"/>
          </a:xfrm>
        </p:grpSpPr>
        <p:sp>
          <p:nvSpPr>
            <p:cNvPr id="47" name="Line 93"/>
            <p:cNvSpPr>
              <a:spLocks noChangeShapeType="1"/>
            </p:cNvSpPr>
            <p:nvPr/>
          </p:nvSpPr>
          <p:spPr bwMode="auto">
            <a:xfrm>
              <a:off x="2160" y="316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" name="Group 95"/>
            <p:cNvGrpSpPr>
              <a:grpSpLocks/>
            </p:cNvGrpSpPr>
            <p:nvPr/>
          </p:nvGrpSpPr>
          <p:grpSpPr bwMode="auto">
            <a:xfrm>
              <a:off x="432" y="3168"/>
              <a:ext cx="1728" cy="768"/>
              <a:chOff x="432" y="3168"/>
              <a:chExt cx="1728" cy="768"/>
            </a:xfrm>
          </p:grpSpPr>
          <p:sp>
            <p:nvSpPr>
              <p:cNvPr id="49" name="Line 92"/>
              <p:cNvSpPr>
                <a:spLocks noChangeShapeType="1"/>
              </p:cNvSpPr>
              <p:nvPr/>
            </p:nvSpPr>
            <p:spPr bwMode="auto">
              <a:xfrm>
                <a:off x="432" y="3936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94"/>
              <p:cNvSpPr>
                <a:spLocks noChangeShapeType="1"/>
              </p:cNvSpPr>
              <p:nvPr/>
            </p:nvSpPr>
            <p:spPr bwMode="auto">
              <a:xfrm flipH="1">
                <a:off x="432" y="3168"/>
                <a:ext cx="1728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" name="Text Box 97"/>
          <p:cNvSpPr txBox="1">
            <a:spLocks noChangeArrowheads="1"/>
          </p:cNvSpPr>
          <p:nvPr/>
        </p:nvSpPr>
        <p:spPr bwMode="auto">
          <a:xfrm>
            <a:off x="4746625" y="33321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А</a:t>
            </a:r>
          </a:p>
        </p:txBody>
      </p:sp>
      <p:sp>
        <p:nvSpPr>
          <p:cNvPr id="52" name="Text Box 98"/>
          <p:cNvSpPr txBox="1">
            <a:spLocks noChangeArrowheads="1"/>
          </p:cNvSpPr>
          <p:nvPr/>
        </p:nvSpPr>
        <p:spPr bwMode="auto">
          <a:xfrm>
            <a:off x="7837488" y="1993900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В</a:t>
            </a:r>
          </a:p>
        </p:txBody>
      </p:sp>
      <p:sp>
        <p:nvSpPr>
          <p:cNvPr id="53" name="Text Box 100"/>
          <p:cNvSpPr txBox="1">
            <a:spLocks noChangeArrowheads="1"/>
          </p:cNvSpPr>
          <p:nvPr/>
        </p:nvSpPr>
        <p:spPr bwMode="auto">
          <a:xfrm>
            <a:off x="7872413" y="33194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С</a:t>
            </a:r>
          </a:p>
        </p:txBody>
      </p:sp>
      <p:grpSp>
        <p:nvGrpSpPr>
          <p:cNvPr id="54" name="Group 101"/>
          <p:cNvGrpSpPr>
            <a:grpSpLocks/>
          </p:cNvGrpSpPr>
          <p:nvPr/>
        </p:nvGrpSpPr>
        <p:grpSpPr bwMode="auto">
          <a:xfrm>
            <a:off x="7696200" y="3375025"/>
            <a:ext cx="152400" cy="198438"/>
            <a:chOff x="4710" y="2228"/>
            <a:chExt cx="96" cy="125"/>
          </a:xfrm>
        </p:grpSpPr>
        <p:sp>
          <p:nvSpPr>
            <p:cNvPr id="55" name="Line 102"/>
            <p:cNvSpPr>
              <a:spLocks noChangeShapeType="1"/>
            </p:cNvSpPr>
            <p:nvPr/>
          </p:nvSpPr>
          <p:spPr bwMode="auto">
            <a:xfrm>
              <a:off x="4715" y="2228"/>
              <a:ext cx="0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103"/>
            <p:cNvSpPr>
              <a:spLocks noChangeShapeType="1"/>
            </p:cNvSpPr>
            <p:nvPr/>
          </p:nvSpPr>
          <p:spPr bwMode="auto">
            <a:xfrm>
              <a:off x="4710" y="223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" name="Arc 104"/>
          <p:cNvSpPr>
            <a:spLocks/>
          </p:cNvSpPr>
          <p:nvPr/>
        </p:nvSpPr>
        <p:spPr bwMode="auto">
          <a:xfrm rot="380298">
            <a:off x="5586413" y="3349625"/>
            <a:ext cx="219075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Text Box 105"/>
          <p:cNvSpPr txBox="1">
            <a:spLocks noChangeArrowheads="1"/>
          </p:cNvSpPr>
          <p:nvPr/>
        </p:nvSpPr>
        <p:spPr bwMode="auto">
          <a:xfrm>
            <a:off x="5791200" y="3276600"/>
            <a:ext cx="442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>
                <a:latin typeface="Tahoma" pitchFamily="34" charset="0"/>
              </a:rPr>
              <a:t>30</a:t>
            </a:r>
            <a:r>
              <a:rPr lang="ru-RU" sz="1200" b="1" baseline="30000">
                <a:latin typeface="Tahoma" pitchFamily="34" charset="0"/>
              </a:rPr>
              <a:t>0</a:t>
            </a:r>
          </a:p>
        </p:txBody>
      </p:sp>
      <p:sp>
        <p:nvSpPr>
          <p:cNvPr id="59" name="Text Box 106"/>
          <p:cNvSpPr txBox="1">
            <a:spLocks noChangeArrowheads="1"/>
          </p:cNvSpPr>
          <p:nvPr/>
        </p:nvSpPr>
        <p:spPr bwMode="auto">
          <a:xfrm rot="20058712">
            <a:off x="6096000" y="2505075"/>
            <a:ext cx="766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>
                <a:latin typeface="Tahoma" pitchFamily="34" charset="0"/>
              </a:rPr>
              <a:t>15 см</a:t>
            </a:r>
            <a:endParaRPr lang="ru-RU" sz="1600" b="1" baseline="30000">
              <a:latin typeface="Tahoma" pitchFamily="34" charset="0"/>
            </a:endParaRPr>
          </a:p>
        </p:txBody>
      </p:sp>
      <p:sp>
        <p:nvSpPr>
          <p:cNvPr id="60" name="Text Box 107"/>
          <p:cNvSpPr txBox="1">
            <a:spLocks noChangeArrowheads="1"/>
          </p:cNvSpPr>
          <p:nvPr/>
        </p:nvSpPr>
        <p:spPr bwMode="auto">
          <a:xfrm>
            <a:off x="7848600" y="28194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66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61" name="Arc 117"/>
          <p:cNvSpPr>
            <a:spLocks/>
          </p:cNvSpPr>
          <p:nvPr/>
        </p:nvSpPr>
        <p:spPr bwMode="auto">
          <a:xfrm rot="21357748">
            <a:off x="6229350" y="5953125"/>
            <a:ext cx="219075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2" name="Group 118"/>
          <p:cNvGrpSpPr>
            <a:grpSpLocks/>
          </p:cNvGrpSpPr>
          <p:nvPr/>
        </p:nvGrpSpPr>
        <p:grpSpPr bwMode="auto">
          <a:xfrm>
            <a:off x="5410200" y="5943600"/>
            <a:ext cx="152400" cy="228600"/>
            <a:chOff x="528" y="2462"/>
            <a:chExt cx="96" cy="144"/>
          </a:xfrm>
        </p:grpSpPr>
        <p:sp>
          <p:nvSpPr>
            <p:cNvPr id="63" name="Line 119"/>
            <p:cNvSpPr>
              <a:spLocks noChangeShapeType="1"/>
            </p:cNvSpPr>
            <p:nvPr/>
          </p:nvSpPr>
          <p:spPr bwMode="auto">
            <a:xfrm>
              <a:off x="528" y="246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120"/>
            <p:cNvSpPr>
              <a:spLocks noChangeShapeType="1"/>
            </p:cNvSpPr>
            <p:nvPr/>
          </p:nvSpPr>
          <p:spPr bwMode="auto">
            <a:xfrm>
              <a:off x="624" y="246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" name="Text Box 122"/>
          <p:cNvSpPr txBox="1">
            <a:spLocks noChangeArrowheads="1"/>
          </p:cNvSpPr>
          <p:nvPr/>
        </p:nvSpPr>
        <p:spPr bwMode="auto">
          <a:xfrm>
            <a:off x="6326188" y="5802313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>
                <a:latin typeface="Tahoma" pitchFamily="34" charset="0"/>
              </a:rPr>
              <a:t>120</a:t>
            </a:r>
            <a:r>
              <a:rPr lang="ru-RU" sz="1200" b="1" baseline="30000">
                <a:latin typeface="Tahoma" pitchFamily="34" charset="0"/>
              </a:rPr>
              <a:t>0</a:t>
            </a:r>
          </a:p>
        </p:txBody>
      </p:sp>
      <p:sp>
        <p:nvSpPr>
          <p:cNvPr id="66" name="Text Box 123"/>
          <p:cNvSpPr txBox="1">
            <a:spLocks noChangeArrowheads="1"/>
          </p:cNvSpPr>
          <p:nvPr/>
        </p:nvSpPr>
        <p:spPr bwMode="auto">
          <a:xfrm>
            <a:off x="5518150" y="61722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latin typeface="Tahoma" pitchFamily="34" charset="0"/>
              </a:rPr>
              <a:t>4 см</a:t>
            </a:r>
            <a:endParaRPr lang="ru-RU" sz="1400" b="1" baseline="30000" dirty="0">
              <a:latin typeface="Tahoma" pitchFamily="34" charset="0"/>
            </a:endParaRPr>
          </a:p>
        </p:txBody>
      </p:sp>
      <p:sp>
        <p:nvSpPr>
          <p:cNvPr id="67" name="Text Box 124"/>
          <p:cNvSpPr txBox="1">
            <a:spLocks noChangeArrowheads="1"/>
          </p:cNvSpPr>
          <p:nvPr/>
        </p:nvSpPr>
        <p:spPr bwMode="auto">
          <a:xfrm>
            <a:off x="7010400" y="6124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D</a:t>
            </a:r>
            <a:endParaRPr lang="ru-RU">
              <a:latin typeface="Tahoma" pitchFamily="34" charset="0"/>
            </a:endParaRPr>
          </a:p>
        </p:txBody>
      </p:sp>
      <p:grpSp>
        <p:nvGrpSpPr>
          <p:cNvPr id="68" name="Group 131"/>
          <p:cNvGrpSpPr>
            <a:grpSpLocks/>
          </p:cNvGrpSpPr>
          <p:nvPr/>
        </p:nvGrpSpPr>
        <p:grpSpPr bwMode="auto">
          <a:xfrm>
            <a:off x="5410200" y="4572000"/>
            <a:ext cx="914400" cy="1600200"/>
            <a:chOff x="3408" y="2880"/>
            <a:chExt cx="576" cy="1008"/>
          </a:xfrm>
        </p:grpSpPr>
        <p:sp>
          <p:nvSpPr>
            <p:cNvPr id="69" name="Line 121"/>
            <p:cNvSpPr>
              <a:spLocks noChangeShapeType="1"/>
            </p:cNvSpPr>
            <p:nvPr/>
          </p:nvSpPr>
          <p:spPr bwMode="auto">
            <a:xfrm>
              <a:off x="3408" y="3888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114"/>
            <p:cNvSpPr>
              <a:spLocks noChangeShapeType="1"/>
            </p:cNvSpPr>
            <p:nvPr/>
          </p:nvSpPr>
          <p:spPr bwMode="auto">
            <a:xfrm>
              <a:off x="3408" y="2880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116"/>
            <p:cNvSpPr>
              <a:spLocks noChangeShapeType="1"/>
            </p:cNvSpPr>
            <p:nvPr/>
          </p:nvSpPr>
          <p:spPr bwMode="auto">
            <a:xfrm>
              <a:off x="3408" y="2880"/>
              <a:ext cx="576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125"/>
          <p:cNvSpPr>
            <a:spLocks noChangeShapeType="1"/>
          </p:cNvSpPr>
          <p:nvPr/>
        </p:nvSpPr>
        <p:spPr bwMode="auto">
          <a:xfrm>
            <a:off x="5410200" y="61833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" name="Text Box 127"/>
          <p:cNvSpPr txBox="1">
            <a:spLocks noChangeArrowheads="1"/>
          </p:cNvSpPr>
          <p:nvPr/>
        </p:nvSpPr>
        <p:spPr bwMode="auto">
          <a:xfrm>
            <a:off x="5095875" y="614362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С</a:t>
            </a:r>
          </a:p>
        </p:txBody>
      </p:sp>
      <p:sp>
        <p:nvSpPr>
          <p:cNvPr id="74" name="Text Box 128"/>
          <p:cNvSpPr txBox="1">
            <a:spLocks noChangeArrowheads="1"/>
          </p:cNvSpPr>
          <p:nvPr/>
        </p:nvSpPr>
        <p:spPr bwMode="auto">
          <a:xfrm>
            <a:off x="6191250" y="61626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А</a:t>
            </a:r>
          </a:p>
        </p:txBody>
      </p:sp>
      <p:sp>
        <p:nvSpPr>
          <p:cNvPr id="75" name="Text Box 129"/>
          <p:cNvSpPr txBox="1">
            <a:spLocks noChangeArrowheads="1"/>
          </p:cNvSpPr>
          <p:nvPr/>
        </p:nvSpPr>
        <p:spPr bwMode="auto">
          <a:xfrm>
            <a:off x="5072066" y="4429132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В</a:t>
            </a:r>
          </a:p>
        </p:txBody>
      </p:sp>
      <p:sp>
        <p:nvSpPr>
          <p:cNvPr id="76" name="Text Box 130"/>
          <p:cNvSpPr txBox="1">
            <a:spLocks noChangeArrowheads="1"/>
          </p:cNvSpPr>
          <p:nvPr/>
        </p:nvSpPr>
        <p:spPr bwMode="auto">
          <a:xfrm>
            <a:off x="5876925" y="513397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66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77" name="Text Box 132"/>
          <p:cNvSpPr txBox="1">
            <a:spLocks noChangeArrowheads="1"/>
          </p:cNvSpPr>
          <p:nvPr/>
        </p:nvSpPr>
        <p:spPr bwMode="auto">
          <a:xfrm rot="2192698">
            <a:off x="2447440" y="5143304"/>
            <a:ext cx="83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 dirty="0">
                <a:latin typeface="Tahoma" pitchFamily="34" charset="0"/>
              </a:rPr>
              <a:t>4,2 см</a:t>
            </a:r>
          </a:p>
        </p:txBody>
      </p:sp>
      <p:sp>
        <p:nvSpPr>
          <p:cNvPr id="78" name="Text Box 133"/>
          <p:cNvSpPr txBox="1">
            <a:spLocks noChangeArrowheads="1"/>
          </p:cNvSpPr>
          <p:nvPr/>
        </p:nvSpPr>
        <p:spPr bwMode="auto">
          <a:xfrm>
            <a:off x="1857356" y="5929330"/>
            <a:ext cx="83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>
                <a:latin typeface="Tahoma" pitchFamily="34" charset="0"/>
              </a:rPr>
              <a:t>8,4 см</a:t>
            </a:r>
          </a:p>
        </p:txBody>
      </p:sp>
      <p:sp>
        <p:nvSpPr>
          <p:cNvPr id="79" name="Arc 134"/>
          <p:cNvSpPr>
            <a:spLocks/>
          </p:cNvSpPr>
          <p:nvPr/>
        </p:nvSpPr>
        <p:spPr bwMode="auto">
          <a:xfrm rot="380298">
            <a:off x="1154925" y="5512096"/>
            <a:ext cx="219075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0" name="Group 135"/>
          <p:cNvGrpSpPr>
            <a:grpSpLocks/>
          </p:cNvGrpSpPr>
          <p:nvPr/>
        </p:nvGrpSpPr>
        <p:grpSpPr bwMode="auto">
          <a:xfrm>
            <a:off x="2571736" y="5786454"/>
            <a:ext cx="185738" cy="233362"/>
            <a:chOff x="3060" y="2202"/>
            <a:chExt cx="117" cy="147"/>
          </a:xfrm>
        </p:grpSpPr>
        <p:sp>
          <p:nvSpPr>
            <p:cNvPr id="81" name="Arc 136"/>
            <p:cNvSpPr>
              <a:spLocks/>
            </p:cNvSpPr>
            <p:nvPr/>
          </p:nvSpPr>
          <p:spPr bwMode="auto">
            <a:xfrm rot="14456723">
              <a:off x="3036" y="2226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" name="Arc 137"/>
            <p:cNvSpPr>
              <a:spLocks/>
            </p:cNvSpPr>
            <p:nvPr/>
          </p:nvSpPr>
          <p:spPr bwMode="auto">
            <a:xfrm rot="14456723">
              <a:off x="3066" y="2238"/>
              <a:ext cx="135" cy="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8" name="Group 57"/>
          <p:cNvGrpSpPr>
            <a:grpSpLocks/>
          </p:cNvGrpSpPr>
          <p:nvPr/>
        </p:nvGrpSpPr>
        <p:grpSpPr bwMode="auto">
          <a:xfrm rot="14300590">
            <a:off x="-42675" y="1903770"/>
            <a:ext cx="2192338" cy="1627188"/>
            <a:chOff x="3696" y="1632"/>
            <a:chExt cx="1381" cy="1025"/>
          </a:xfrm>
        </p:grpSpPr>
        <p:sp>
          <p:nvSpPr>
            <p:cNvPr id="99" name="Line 51"/>
            <p:cNvSpPr>
              <a:spLocks noChangeShapeType="1"/>
            </p:cNvSpPr>
            <p:nvPr/>
          </p:nvSpPr>
          <p:spPr bwMode="auto">
            <a:xfrm rot="7346436">
              <a:off x="4487" y="1411"/>
              <a:ext cx="0" cy="1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52"/>
            <p:cNvSpPr>
              <a:spLocks noChangeShapeType="1"/>
            </p:cNvSpPr>
            <p:nvPr/>
          </p:nvSpPr>
          <p:spPr bwMode="auto">
            <a:xfrm rot="7346436">
              <a:off x="3449" y="1985"/>
              <a:ext cx="7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53"/>
            <p:cNvSpPr>
              <a:spLocks noChangeShapeType="1"/>
            </p:cNvSpPr>
            <p:nvPr/>
          </p:nvSpPr>
          <p:spPr bwMode="auto">
            <a:xfrm rot="7346436">
              <a:off x="3934" y="1714"/>
              <a:ext cx="705" cy="1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" name="Group 54"/>
            <p:cNvGrpSpPr>
              <a:grpSpLocks/>
            </p:cNvGrpSpPr>
            <p:nvPr/>
          </p:nvGrpSpPr>
          <p:grpSpPr bwMode="auto">
            <a:xfrm rot="-122932">
              <a:off x="3919" y="1774"/>
              <a:ext cx="183" cy="96"/>
              <a:chOff x="1152" y="1008"/>
              <a:chExt cx="240" cy="144"/>
            </a:xfrm>
          </p:grpSpPr>
          <p:sp>
            <p:nvSpPr>
              <p:cNvPr id="103" name="Line 55"/>
              <p:cNvSpPr>
                <a:spLocks noChangeShapeType="1"/>
              </p:cNvSpPr>
              <p:nvPr/>
            </p:nvSpPr>
            <p:spPr bwMode="auto">
              <a:xfrm>
                <a:off x="1152" y="1056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56"/>
              <p:cNvSpPr>
                <a:spLocks noChangeShapeType="1"/>
              </p:cNvSpPr>
              <p:nvPr/>
            </p:nvSpPr>
            <p:spPr bwMode="auto">
              <a:xfrm flipH="1">
                <a:off x="1296" y="1008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1028" name="Содержимое 3"/>
          <p:cNvGraphicFramePr>
            <a:graphicFrameLocks noChangeAspect="1"/>
          </p:cNvGraphicFramePr>
          <p:nvPr/>
        </p:nvGraphicFramePr>
        <p:xfrm>
          <a:off x="1214414" y="1714488"/>
          <a:ext cx="236537" cy="439737"/>
        </p:xfrm>
        <a:graphic>
          <a:graphicData uri="http://schemas.openxmlformats.org/presentationml/2006/ole">
            <p:oleObj spid="_x0000_s1028" name="Формула" r:id="rId3" imgW="88560" imgH="1648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500826" y="4429132"/>
          <a:ext cx="415925" cy="428625"/>
        </p:xfrm>
        <a:graphic>
          <a:graphicData uri="http://schemas.openxmlformats.org/presentationml/2006/ole">
            <p:oleObj spid="_x0000_s1030" name="Формула" r:id="rId4" imgW="114120" imgH="177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14546" y="4500570"/>
          <a:ext cx="349250" cy="428625"/>
        </p:xfrm>
        <a:graphic>
          <a:graphicData uri="http://schemas.openxmlformats.org/presentationml/2006/ole">
            <p:oleObj spid="_x0000_s1031" name="Формула" r:id="rId5" imgW="126720" imgH="1648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143768" y="1643050"/>
          <a:ext cx="357188" cy="446087"/>
        </p:xfrm>
        <a:graphic>
          <a:graphicData uri="http://schemas.openxmlformats.org/presentationml/2006/ole">
            <p:oleObj spid="_x0000_s1032" name="Формула" r:id="rId6" imgW="11412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14810" y="1428736"/>
          <a:ext cx="357188" cy="465137"/>
        </p:xfrm>
        <a:graphic>
          <a:graphicData uri="http://schemas.openxmlformats.org/presentationml/2006/ole">
            <p:oleObj spid="_x0000_s1033" name="Формула" r:id="rId7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1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6" grpId="1"/>
      <p:bldP spid="21" grpId="0" animBg="1"/>
      <p:bldP spid="28" grpId="0"/>
      <p:bldP spid="29" grpId="0"/>
      <p:bldP spid="30" grpId="0"/>
      <p:bldP spid="31" grpId="0" animBg="1"/>
      <p:bldP spid="32" grpId="0"/>
      <p:bldP spid="33" grpId="0"/>
      <p:bldP spid="33" grpId="1"/>
      <p:bldP spid="34" grpId="0"/>
      <p:bldP spid="34" grpId="1"/>
      <p:bldP spid="38" grpId="0"/>
      <p:bldP spid="39" grpId="0"/>
      <p:bldP spid="40" grpId="0"/>
      <p:bldP spid="44" grpId="0"/>
      <p:bldP spid="44" grpId="1"/>
      <p:bldP spid="45" grpId="0" animBg="1"/>
      <p:bldP spid="51" grpId="0"/>
      <p:bldP spid="52" grpId="0"/>
      <p:bldP spid="53" grpId="0"/>
      <p:bldP spid="57" grpId="0" animBg="1"/>
      <p:bldP spid="58" grpId="0"/>
      <p:bldP spid="59" grpId="0"/>
      <p:bldP spid="60" grpId="0"/>
      <p:bldP spid="60" grpId="1"/>
      <p:bldP spid="61" grpId="0" animBg="1"/>
      <p:bldP spid="65" grpId="0"/>
      <p:bldP spid="66" grpId="0"/>
      <p:bldP spid="67" grpId="0"/>
      <p:bldP spid="72" grpId="0" animBg="1"/>
      <p:bldP spid="73" grpId="0"/>
      <p:bldP spid="74" grpId="0"/>
      <p:bldP spid="75" grpId="0"/>
      <p:bldP spid="76" grpId="0"/>
      <p:bldP spid="76" grpId="1"/>
      <p:bldP spid="77" grpId="0"/>
      <p:bldP spid="78" grpId="0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Задания в парах: </a:t>
            </a:r>
            <a:r>
              <a:rPr lang="ru-RU" sz="2400" dirty="0" smtClean="0">
                <a:solidFill>
                  <a:srgbClr val="0070C0"/>
                </a:solidFill>
              </a:rPr>
              <a:t>1вариант-1,4, (Взаимопроверка)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/>
              <a:t>                               </a:t>
            </a:r>
            <a:r>
              <a:rPr lang="ru-RU" sz="2400" dirty="0" smtClean="0">
                <a:solidFill>
                  <a:srgbClr val="7030A0"/>
                </a:solidFill>
              </a:rPr>
              <a:t>2 вариант-2.3,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                           </a:t>
            </a:r>
            <a:r>
              <a:rPr lang="ru-RU" sz="2400" dirty="0" smtClean="0">
                <a:solidFill>
                  <a:srgbClr val="7030A0"/>
                </a:solidFill>
              </a:rPr>
              <a:t>5 и 6 у доски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</a:t>
            </a:r>
            <a:endParaRPr lang="ru-RU" sz="1600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4"/>
          <a:srcRect l="8556" t="30901" r="3970" b="30763"/>
          <a:stretch>
            <a:fillRect/>
          </a:stretch>
        </p:blipFill>
        <p:spPr bwMode="auto">
          <a:xfrm>
            <a:off x="857224" y="1428736"/>
            <a:ext cx="7286676" cy="4357718"/>
          </a:xfrm>
          <a:prstGeom prst="rect">
            <a:avLst/>
          </a:prstGeom>
          <a:noFill/>
          <a:ln w="38100" cmpd="sng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2844" y="5934670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1вариант1)50</a:t>
            </a:r>
            <a:r>
              <a:rPr lang="ru-RU" dirty="0" smtClean="0">
                <a:solidFill>
                  <a:srgbClr val="0070C0"/>
                </a:solidFill>
              </a:rPr>
              <a:t>°;4)АВ=16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2вариант 2) </a:t>
            </a:r>
            <a:r>
              <a:rPr lang="ar-SA" dirty="0" smtClean="0">
                <a:solidFill>
                  <a:srgbClr val="7030A0"/>
                </a:solidFill>
              </a:rPr>
              <a:t>ﮮ</a:t>
            </a:r>
            <a:r>
              <a:rPr lang="ru-RU" dirty="0" smtClean="0">
                <a:solidFill>
                  <a:srgbClr val="7030A0"/>
                </a:solidFill>
              </a:rPr>
              <a:t>  С=45°, </a:t>
            </a:r>
            <a:r>
              <a:rPr lang="ar-SA" dirty="0" smtClean="0">
                <a:solidFill>
                  <a:srgbClr val="7030A0"/>
                </a:solidFill>
              </a:rPr>
              <a:t>ﮮ</a:t>
            </a:r>
            <a:r>
              <a:rPr lang="ru-RU" dirty="0" smtClean="0">
                <a:solidFill>
                  <a:srgbClr val="7030A0"/>
                </a:solidFill>
              </a:rPr>
              <a:t>А=45°, </a:t>
            </a:r>
            <a:r>
              <a:rPr lang="ar-SA" dirty="0" smtClean="0">
                <a:solidFill>
                  <a:srgbClr val="7030A0"/>
                </a:solidFill>
              </a:rPr>
              <a:t>ﮮ</a:t>
            </a:r>
            <a:r>
              <a:rPr lang="ru-RU" dirty="0" smtClean="0">
                <a:solidFill>
                  <a:srgbClr val="7030A0"/>
                </a:solidFill>
              </a:rPr>
              <a:t>ДВС=45°</a:t>
            </a:r>
            <a:r>
              <a:rPr lang="el-GR" dirty="0" smtClean="0">
                <a:solidFill>
                  <a:srgbClr val="7030A0"/>
                </a:solidFill>
              </a:rPr>
              <a:t>Δ</a:t>
            </a:r>
            <a:r>
              <a:rPr lang="ru-RU" dirty="0" err="1" smtClean="0">
                <a:solidFill>
                  <a:srgbClr val="7030A0"/>
                </a:solidFill>
              </a:rPr>
              <a:t>ВДС-р\б</a:t>
            </a:r>
            <a:r>
              <a:rPr lang="ru-RU" dirty="0" smtClean="0">
                <a:solidFill>
                  <a:srgbClr val="7030A0"/>
                </a:solidFill>
              </a:rPr>
              <a:t>(высота </a:t>
            </a:r>
            <a:r>
              <a:rPr lang="ru-RU" dirty="0" err="1" smtClean="0">
                <a:solidFill>
                  <a:srgbClr val="7030A0"/>
                </a:solidFill>
              </a:rPr>
              <a:t>р\б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Δ</a:t>
            </a:r>
            <a:r>
              <a:rPr lang="ru-RU" dirty="0" smtClean="0">
                <a:solidFill>
                  <a:srgbClr val="7030A0"/>
                </a:solidFill>
              </a:rPr>
              <a:t>является медианой которая равна половине гипотенузы 3)В</a:t>
            </a:r>
            <a:r>
              <a:rPr lang="en-US" dirty="0" smtClean="0">
                <a:solidFill>
                  <a:srgbClr val="7030A0"/>
                </a:solidFill>
              </a:rPr>
              <a:t>F=2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00430" y="3286124"/>
          <a:ext cx="264195" cy="214314"/>
        </p:xfrm>
        <a:graphic>
          <a:graphicData uri="http://schemas.openxmlformats.org/presentationml/2006/ole">
            <p:oleObj spid="_x0000_s3074" name="Формула" r:id="rId5" imgW="203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8686800" cy="841248"/>
          </a:xfrm>
        </p:spPr>
        <p:txBody>
          <a:bodyPr/>
          <a:lstStyle/>
          <a:p>
            <a:r>
              <a:rPr lang="ru-RU" dirty="0" smtClean="0"/>
              <a:t>ЗАДАНИЯ В ГРУППАХ…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прямоугольном </a:t>
            </a:r>
            <a:r>
              <a:rPr lang="el-GR" dirty="0" smtClean="0"/>
              <a:t>Δ</a:t>
            </a:r>
            <a:r>
              <a:rPr lang="ru-RU" dirty="0" smtClean="0"/>
              <a:t>АВС угол  С=30°. На катете АС отмечена точка Д так, что уголСВД=30°,АД=7см. Найти : а) расстояние от точки Д до ВС б)длину отрезка ВД</a:t>
            </a:r>
          </a:p>
          <a:p>
            <a:r>
              <a:rPr lang="ru-RU" dirty="0" smtClean="0"/>
              <a:t>в)Докажите, что ВС&lt;28см</a:t>
            </a:r>
          </a:p>
        </p:txBody>
      </p:sp>
      <p:grpSp>
        <p:nvGrpSpPr>
          <p:cNvPr id="13" name="Group 57"/>
          <p:cNvGrpSpPr>
            <a:grpSpLocks/>
          </p:cNvGrpSpPr>
          <p:nvPr/>
        </p:nvGrpSpPr>
        <p:grpSpPr bwMode="auto">
          <a:xfrm rot="14300590">
            <a:off x="4356943" y="2869957"/>
            <a:ext cx="3372435" cy="2380633"/>
            <a:chOff x="3696" y="1632"/>
            <a:chExt cx="1381" cy="1025"/>
          </a:xfrm>
        </p:grpSpPr>
        <p:sp>
          <p:nvSpPr>
            <p:cNvPr id="14" name="Line 51"/>
            <p:cNvSpPr>
              <a:spLocks noChangeShapeType="1"/>
            </p:cNvSpPr>
            <p:nvPr/>
          </p:nvSpPr>
          <p:spPr bwMode="auto">
            <a:xfrm rot="7346436">
              <a:off x="4487" y="1411"/>
              <a:ext cx="0" cy="1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52"/>
            <p:cNvSpPr>
              <a:spLocks noChangeShapeType="1"/>
            </p:cNvSpPr>
            <p:nvPr/>
          </p:nvSpPr>
          <p:spPr bwMode="auto">
            <a:xfrm rot="7346436">
              <a:off x="3449" y="1985"/>
              <a:ext cx="7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53"/>
            <p:cNvSpPr>
              <a:spLocks noChangeShapeType="1"/>
            </p:cNvSpPr>
            <p:nvPr/>
          </p:nvSpPr>
          <p:spPr bwMode="auto">
            <a:xfrm rot="7346436">
              <a:off x="3934" y="1714"/>
              <a:ext cx="705" cy="1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54"/>
            <p:cNvGrpSpPr>
              <a:grpSpLocks/>
            </p:cNvGrpSpPr>
            <p:nvPr/>
          </p:nvGrpSpPr>
          <p:grpSpPr bwMode="auto">
            <a:xfrm rot="-122932">
              <a:off x="3919" y="1774"/>
              <a:ext cx="183" cy="96"/>
              <a:chOff x="1152" y="1008"/>
              <a:chExt cx="240" cy="144"/>
            </a:xfrm>
          </p:grpSpPr>
          <p:sp>
            <p:nvSpPr>
              <p:cNvPr id="18" name="Line 55"/>
              <p:cNvSpPr>
                <a:spLocks noChangeShapeType="1"/>
              </p:cNvSpPr>
              <p:nvPr/>
            </p:nvSpPr>
            <p:spPr bwMode="auto">
              <a:xfrm>
                <a:off x="1152" y="1056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56"/>
              <p:cNvSpPr>
                <a:spLocks noChangeShapeType="1"/>
              </p:cNvSpPr>
              <p:nvPr/>
            </p:nvSpPr>
            <p:spPr bwMode="auto">
              <a:xfrm flipH="1">
                <a:off x="1296" y="1008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" name="Arc 134"/>
          <p:cNvSpPr>
            <a:spLocks/>
          </p:cNvSpPr>
          <p:nvPr/>
        </p:nvSpPr>
        <p:spPr bwMode="auto">
          <a:xfrm rot="19292001" flipH="1" flipV="1">
            <a:off x="5700337" y="2903079"/>
            <a:ext cx="239369" cy="26602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5500694" y="2143116"/>
            <a:ext cx="5000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>
                <a:latin typeface="Tahoma" pitchFamily="34" charset="0"/>
              </a:rPr>
              <a:t>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72132" y="328612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5916531" y="4156170"/>
            <a:ext cx="1097054" cy="164297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818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7358082" y="5357826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В</a:t>
            </a: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5357818" y="5429264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2264" y="485776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5744656" y="3827980"/>
            <a:ext cx="51220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57950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000628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7см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072198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072198" y="435769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14см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929190" y="371475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14см</a:t>
            </a:r>
            <a:endParaRPr lang="ru-RU" dirty="0"/>
          </a:p>
        </p:txBody>
      </p:sp>
      <p:sp>
        <p:nvSpPr>
          <p:cNvPr id="44" name="Содержимое 43"/>
          <p:cNvSpPr txBox="1">
            <a:spLocks noGrp="1"/>
          </p:cNvSpPr>
          <p:nvPr>
            <p:ph sz="half" idx="2"/>
          </p:nvPr>
        </p:nvSpPr>
        <p:spPr>
          <a:xfrm>
            <a:off x="4648200" y="16002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ВС&lt;14+14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>
            <a:stCxn id="43" idx="0"/>
          </p:cNvCxnSpPr>
          <p:nvPr/>
        </p:nvCxnSpPr>
        <p:spPr>
          <a:xfrm rot="5400000" flipH="1" flipV="1">
            <a:off x="5589991" y="3518298"/>
            <a:ext cx="71438" cy="321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5625711" y="3661173"/>
            <a:ext cx="71438" cy="321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6000760" y="4500570"/>
            <a:ext cx="71438" cy="243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6072198" y="4714884"/>
            <a:ext cx="71438" cy="243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643570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 animBg="1"/>
      <p:bldP spid="23" grpId="1"/>
      <p:bldP spid="26" grpId="0"/>
      <p:bldP spid="30" grpId="0"/>
      <p:bldP spid="31" grpId="1"/>
      <p:bldP spid="32" grpId="1"/>
      <p:bldP spid="33" grpId="0"/>
      <p:bldP spid="39" grpId="0"/>
      <p:bldP spid="43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В ГРУППАХ…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трегольнике</a:t>
            </a:r>
            <a:r>
              <a:rPr lang="ru-RU" dirty="0" smtClean="0"/>
              <a:t> АВС  прямая ВМ является серединным перпендикуляром к стороне </a:t>
            </a:r>
            <a:r>
              <a:rPr lang="ru-RU" dirty="0" err="1" smtClean="0"/>
              <a:t>АС.Докажите,что</a:t>
            </a:r>
            <a:endParaRPr lang="ru-RU" dirty="0" smtClean="0"/>
          </a:p>
          <a:p>
            <a:r>
              <a:rPr lang="ru-RU" dirty="0" smtClean="0"/>
              <a:t>а)</a:t>
            </a:r>
            <a:r>
              <a:rPr lang="el-GR" dirty="0" smtClean="0"/>
              <a:t>Δ</a:t>
            </a:r>
            <a:r>
              <a:rPr lang="ru-RU" dirty="0" err="1" smtClean="0"/>
              <a:t>АВС-равнобедренный</a:t>
            </a:r>
            <a:endParaRPr lang="ru-RU" dirty="0" smtClean="0"/>
          </a:p>
          <a:p>
            <a:r>
              <a:rPr lang="ru-RU" dirty="0" smtClean="0"/>
              <a:t>б)  точка М    АС равноудалена от сторон ВС и ВА этого треугольника</a:t>
            </a:r>
            <a:endParaRPr lang="ru-RU" dirty="0"/>
          </a:p>
        </p:txBody>
      </p:sp>
      <p:graphicFrame>
        <p:nvGraphicFramePr>
          <p:cNvPr id="22533" name="Содержимое 6"/>
          <p:cNvGraphicFramePr>
            <a:graphicFrameLocks noChangeAspect="1"/>
          </p:cNvGraphicFramePr>
          <p:nvPr/>
        </p:nvGraphicFramePr>
        <p:xfrm>
          <a:off x="2285984" y="4214818"/>
          <a:ext cx="349250" cy="349250"/>
        </p:xfrm>
        <a:graphic>
          <a:graphicData uri="http://schemas.openxmlformats.org/presentationml/2006/ole">
            <p:oleObj spid="_x0000_s22533" name="Формула" r:id="rId3" imgW="126720" imgH="126720" progId="Equation.3">
              <p:embed/>
            </p:oleObj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11" name="Прямая соединительная линия 10"/>
          <p:cNvCxnSpPr>
            <a:endCxn id="9" idx="3"/>
          </p:cNvCxnSpPr>
          <p:nvPr/>
        </p:nvCxnSpPr>
        <p:spPr>
          <a:xfrm rot="5400000">
            <a:off x="4533902" y="4000486"/>
            <a:ext cx="4610112" cy="38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7215224" y="5072056"/>
            <a:ext cx="895336" cy="160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>
            <a:off x="5498315" y="4931577"/>
            <a:ext cx="895336" cy="174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929190" y="564357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214942" y="571501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8036743" y="532210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8072462" y="514351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43372" y="60007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500826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71537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643702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501090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344</TotalTime>
  <Words>803</Words>
  <Application>Microsoft Office PowerPoint</Application>
  <PresentationFormat>Экран (4:3)</PresentationFormat>
  <Paragraphs>165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Трек</vt:lpstr>
      <vt:lpstr>Формула</vt:lpstr>
      <vt:lpstr>Microsoft Equation 3.0</vt:lpstr>
      <vt:lpstr>Тема урока:  Треугольник</vt:lpstr>
      <vt:lpstr>Домашнее задание…</vt:lpstr>
      <vt:lpstr>Тест закончите предложения…</vt:lpstr>
      <vt:lpstr>самопроверка </vt:lpstr>
      <vt:lpstr>Найди ошибку…</vt:lpstr>
      <vt:lpstr>Задачи  по  готовым  чертежам </vt:lpstr>
      <vt:lpstr>Задания в парах: 1вариант-1,4, (Взаимопроверка)                                2 вариант-2.3,                              5 и 6 у доски   </vt:lpstr>
      <vt:lpstr>ЗАДАНИЯ В ГРУППАХ…</vt:lpstr>
      <vt:lpstr>ЗАДАНИЯ В ГРУППАХ…</vt:lpstr>
      <vt:lpstr>Слайд 10</vt:lpstr>
      <vt:lpstr>Домашнее задание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Треугольник</dc:title>
  <dc:creator>Фабер</dc:creator>
  <cp:lastModifiedBy>Фабер</cp:lastModifiedBy>
  <cp:revision>36</cp:revision>
  <dcterms:created xsi:type="dcterms:W3CDTF">2011-05-18T14:19:01Z</dcterms:created>
  <dcterms:modified xsi:type="dcterms:W3CDTF">2011-05-18T20:07:42Z</dcterms:modified>
</cp:coreProperties>
</file>