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56" r:id="rId4"/>
    <p:sldId id="257" r:id="rId5"/>
    <p:sldId id="259" r:id="rId6"/>
    <p:sldId id="264" r:id="rId7"/>
    <p:sldId id="262" r:id="rId8"/>
    <p:sldId id="265" r:id="rId9"/>
    <p:sldId id="266" r:id="rId10"/>
    <p:sldId id="267" r:id="rId11"/>
    <p:sldId id="277" r:id="rId12"/>
    <p:sldId id="278" r:id="rId13"/>
    <p:sldId id="260" r:id="rId14"/>
    <p:sldId id="270" r:id="rId15"/>
    <p:sldId id="258" r:id="rId16"/>
    <p:sldId id="279" r:id="rId17"/>
    <p:sldId id="280" r:id="rId18"/>
    <p:sldId id="261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8" r:id="rId2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F%D1%82%D0%BA%D0%BE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ru.wikipedia.org/wiki/%D0%9E%D0%BA%D0%B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XII_%D0%B2%D0%B5%D0%BA" TargetMode="External"/><Relationship Id="rId5" Type="http://schemas.openxmlformats.org/officeDocument/2006/relationships/hyperlink" Target="http://ru.wikipedia.org/wiki/VIII_%D0%B2%D0%B5%D0%BA" TargetMode="External"/><Relationship Id="rId4" Type="http://schemas.openxmlformats.org/officeDocument/2006/relationships/hyperlink" Target="http://ru.wikipedia.org/wiki/%D0%92%D0%BE%D1%81%D1%82%D0%BE%D1%87%D0%BD%D1%8B%D0%B5_%D1%81%D0%BB%D0%B0%D0%B2%D1%8F%D0%BD%D0%B5" TargetMode="External"/><Relationship Id="rId9" Type="http://schemas.openxmlformats.org/officeDocument/2006/relationships/hyperlink" Target="http://ru.wikipedia.org/wiki/%D0%92%D1%8F%D1%87%D0%B5%D1%81%D0%BB%D0%B0%D0%B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1%8F%D0%BD%D1%81%D0%BA%D0%B0%D1%8F_%D0%BE%D0%B1%D0%BB%D0%B0%D1%81%D1%82%D1%8C" TargetMode="External"/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7" Type="http://schemas.openxmlformats.org/officeDocument/2006/relationships/hyperlink" Target="http://ru.wikipedia.org/wiki/%D0%A1%D1%83%D0%BC%D1%81%D0%BA%D0%B0%D1%8F_%D0%BE%D0%B1%D0%BB%D0%B0%D1%81%D1%82%D1%8C" TargetMode="External"/><Relationship Id="rId2" Type="http://schemas.openxmlformats.org/officeDocument/2006/relationships/hyperlink" Target="http://ru.wikipedia.org/wiki/%D0%A1%D1%82%D0%B0%D1%80%D0%BE%D1%81%D0%BB%D0%B0%D0%B2%D1%8F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5%D1%80%D0%BD%D0%B8%D0%B3%D0%BE%D0%B2%D1%81%D0%BA%D0%B0%D1%8F_%D0%BE%D0%B1%D0%BB%D0%B0%D1%81%D1%82%D1%8C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ru.wikipedia.org/wiki/XI_%D0%B2%D0%B5%D0%BA" TargetMode="External"/><Relationship Id="rId10" Type="http://schemas.openxmlformats.org/officeDocument/2006/relationships/hyperlink" Target="http://ru.wikipedia.org/wiki/%D0%91%D0%B5%D0%BB%D0%B3%D0%BE%D1%80%D0%BE%D0%B4%D1%81%D0%BA%D0%B0%D1%8F_%D0%BE%D0%B1%D0%BB%D0%B0%D1%81%D1%82%D1%8C" TargetMode="External"/><Relationship Id="rId4" Type="http://schemas.openxmlformats.org/officeDocument/2006/relationships/hyperlink" Target="http://ru.wikipedia.org/wiki/VIII_%D0%B2%D0%B5%D0%BA" TargetMode="External"/><Relationship Id="rId9" Type="http://schemas.openxmlformats.org/officeDocument/2006/relationships/hyperlink" Target="http://ru.wikipedia.org/wiki/%D0%9A%D1%83%D1%80%D1%81%D0%BA%D0%B0%D1%8F_%D0%BE%D0%B1%D0%BB%D0%B0%D1%81%D1%82%D1%8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0%BB%D1%8B%D0%BD%D1%8C" TargetMode="External"/><Relationship Id="rId3" Type="http://schemas.openxmlformats.org/officeDocument/2006/relationships/hyperlink" Target="http://ru.wikipedia.org/wiki/%D0%9F%D0%BB%D0%B5%D0%BC%D1%8F" TargetMode="External"/><Relationship Id="rId7" Type="http://schemas.openxmlformats.org/officeDocument/2006/relationships/hyperlink" Target="http://ru.wikipedia.org/wiki/XI_%D0%B2%D0%B5%D0%B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F%D0%B0%D0%B4%D0%BD%D1%8B%D0%B9_%D0%91%D1%83%D0%B3" TargetMode="External"/><Relationship Id="rId5" Type="http://schemas.openxmlformats.org/officeDocument/2006/relationships/hyperlink" Target="http://ru.wikipedia.org/wiki/%D0%A0%D0%B5%D1%87%D0%BD%D0%BE%D0%B9_%D0%B1%D0%B0%D1%81%D1%81%D0%B5%D0%B9%D0%BD" TargetMode="External"/><Relationship Id="rId4" Type="http://schemas.openxmlformats.org/officeDocument/2006/relationships/hyperlink" Target="http://ru.wikipedia.org/wiki/%D0%92%D0%BE%D1%81%D1%82%D0%BE%D1%87%D0%BD%D1%8B%D0%B5_%D1%81%D0%BB%D0%B0%D0%B2%D1%8F%D0%BD%D0%B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1%8F%D1%8F_%D0%A0%D1%83%D1%81%D1%8C" TargetMode="External"/><Relationship Id="rId2" Type="http://schemas.openxmlformats.org/officeDocument/2006/relationships/hyperlink" Target="http://ru.wikipedia.org/wiki/%D0%94%D1%80%D0%B5%D0%B2%D0%BD%D0%B5%D1%80%D1%83%D1%81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B%D0%B0%D0%B2%D1%8F%D0%BD%D1%81%D0%BA%D0%B0%D1%8F_%D0%BC%D0%B8%D1%84%D0%BE%D0%BB%D0%BE%D0%B3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2" Type="http://schemas.openxmlformats.org/officeDocument/2006/relationships/hyperlink" Target="http://ru.wikipedia.org/wiki/%D0%92%D0%BE%D1%81%D1%82%D0%BE%D1%87%D0%BD%D0%BE%D1%81%D0%BB%D0%B0%D0%B2%D1%8F%D0%BD%D1%81%D0%BA%D0%B8%D0%B5_%D0%BF%D0%BB%D0%B5%D0%BC%D0%B5%D0%BD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ru.wikipedia.org/wiki/%D0%94%D0%BD%D0%B5%D0%BF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2" Type="http://schemas.openxmlformats.org/officeDocument/2006/relationships/hyperlink" Target="http://ru.wikipedia.org/wiki/%D0%94%D1%80%D0%B5%D0%B2%D0%BD%D0%B5%D1%80%D1%83%D1%8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9F%D0%BE%D0%BB%D0%B5%D1%81%D1%8C%D0%B5" TargetMode="External"/><Relationship Id="rId4" Type="http://schemas.openxmlformats.org/officeDocument/2006/relationships/hyperlink" Target="http://ru.wikipedia.org/wiki/%D0%A3%D0%BA%D1%80%D0%B0%D0%B8%D0%BD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169_%D0%B3%D0%BE%D0%B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ru.wikipedia.org/wiki/88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6_(%D1%80%D0%B5%D0%BA%D0%B0)" TargetMode="External"/><Relationship Id="rId11" Type="http://schemas.openxmlformats.org/officeDocument/2006/relationships/hyperlink" Target="http://ru.wikipedia.org/wiki/%D0%A0%D0%B0%D0%B4%D0%B8%D0%BC%D0%B8%D1%87%D0%B8#cite_note-.D0.A8.D0.B0.D1.85.D0.BC.D0.B0.D1.82.D0.BE.D0.B2-3" TargetMode="External"/><Relationship Id="rId5" Type="http://schemas.openxmlformats.org/officeDocument/2006/relationships/hyperlink" Target="http://ru.wikipedia.org/wiki/%D0%94%D0%B5%D1%81%D0%BD%D0%B0_(%D0%BF%D1%80%D0%B8%D1%82%D0%BE%D0%BA_%D0%94%D0%BD%D0%B5%D0%BF%D1%80%D0%B0)" TargetMode="External"/><Relationship Id="rId10" Type="http://schemas.openxmlformats.org/officeDocument/2006/relationships/hyperlink" Target="http://ru.wikipedia.org/wiki/%D0%9B%D0%B5%D1%85%D0%B8%D1%82%D1%8B" TargetMode="External"/><Relationship Id="rId4" Type="http://schemas.openxmlformats.org/officeDocument/2006/relationships/hyperlink" Target="http://ru.wikipedia.org/wiki/%D0%94%D0%BD%D0%B5%D0%BF%D1%80" TargetMode="External"/><Relationship Id="rId9" Type="http://schemas.openxmlformats.org/officeDocument/2006/relationships/hyperlink" Target="http://ru.wikipedia.org/wiki/%D0%A0%D0%B0%D0%B4%D0%B8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8%D0%B2%D0%B8%D1%87%D0%B8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91%D0%B5%D0%BB%D0%BE%D1%80%D1%83%D1%8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B%D0%BE%D1%86%D0%BA%D0%BE%D0%B5_%D0%BA%D0%BD%D1%8F%D0%B6%D0%B5%D1%81%D1%82%D0%B2%D0%BE" TargetMode="External"/><Relationship Id="rId5" Type="http://schemas.openxmlformats.org/officeDocument/2006/relationships/hyperlink" Target="http://ru.wikipedia.org/wiki/%D0%9C%D0%B8%D0%BD%D1%81%D0%BA%D0%B0%D1%8F_%D0%BE%D0%B1%D0%BB%D0%B0%D1%81%D1%82%D1%8C" TargetMode="External"/><Relationship Id="rId4" Type="http://schemas.openxmlformats.org/officeDocument/2006/relationships/hyperlink" Target="http://ru.wikipedia.org/wiki/%D0%92%D0%B8%D1%82%D0%B5%D0%B1%D1%81%D0%BA%D0%B0%D1%8F_%D0%BE%D0%B1%D0%BB%D0%B0%D1%81%D1%82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0%BC%D0%B5%D0%BB%D1%8C%D1%81%D0%BA%D0%B0%D1%8F_%D0%BE%D0%B1%D0%BB%D0%B0%D1%81%D1%82%D1%8C" TargetMode="External"/><Relationship Id="rId13" Type="http://schemas.openxmlformats.org/officeDocument/2006/relationships/hyperlink" Target="http://ru.wikipedia.org/wiki/%D0%94%D1%80%D0%B5%D0%B2%D0%BD%D0%B5%D1%80%D1%83%D1%81%D1%81%D0%BA%D0%B8%D0%B9_%D1%8F%D0%B7%D1%8B%D0%BA" TargetMode="External"/><Relationship Id="rId3" Type="http://schemas.openxmlformats.org/officeDocument/2006/relationships/hyperlink" Target="http://ru.wikipedia.org/wiki/%D0%A1%D1%82%D0%B0%D1%80%D0%BE%D1%81%D0%BB%D0%B0%D0%B2%D1%8F%D0%BD%D1%81%D0%BA%D0%B8%D0%B9_%D1%8F%D0%B7%D1%8B%D0%BA" TargetMode="External"/><Relationship Id="rId7" Type="http://schemas.openxmlformats.org/officeDocument/2006/relationships/hyperlink" Target="http://ru.wikipedia.org/wiki/XII_%D0%B2%D0%B5%D0%BA" TargetMode="External"/><Relationship Id="rId12" Type="http://schemas.openxmlformats.org/officeDocument/2006/relationships/hyperlink" Target="http://ru.wikipedia.org/wiki/%D0%91%D0%B5%D0%BB%D0%BE%D1%80%D1%83%D1%81%D1%81%D0%B8%D1%8F" TargetMode="External"/><Relationship Id="rId2" Type="http://schemas.openxmlformats.org/officeDocument/2006/relationships/hyperlink" Target="http://ru.wikipedia.org/wiki/%D0%94%D1%80%D0%B5%D0%B3%D0%BE%D0%B2%D0%B8%D1%87%D0%B8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IX_%D0%B2%D0%B5%D0%BA" TargetMode="External"/><Relationship Id="rId11" Type="http://schemas.openxmlformats.org/officeDocument/2006/relationships/hyperlink" Target="http://ru.wikipedia.org/wiki/%D0%9C%D0%B8%D0%BD%D1%81%D0%BA%D0%B0%D1%8F_%D0%BE%D0%B1%D0%BB%D0%B0%D1%81%D1%82%D1%8C" TargetMode="External"/><Relationship Id="rId5" Type="http://schemas.openxmlformats.org/officeDocument/2006/relationships/hyperlink" Target="http://ru.wikipedia.org/wiki/%D0%92%D0%BE%D1%81%D1%82%D0%BE%D1%87%D0%BD%D1%8B%D0%B5_%D1%81%D0%BB%D0%B0%D0%B2%D1%8F%D0%BD%D0%B5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ru.wikipedia.org/wiki/%D0%93%D1%80%D0%BE%D0%B4%D0%BD%D0%B5%D0%BD%D1%81%D0%BA%D0%B0%D1%8F_%D0%BE%D0%B1%D0%BB%D0%B0%D1%81%D1%82%D1%8C" TargetMode="External"/><Relationship Id="rId4" Type="http://schemas.openxmlformats.org/officeDocument/2006/relationships/hyperlink" Target="http://ru.wikipedia.org/wiki/%D0%91%D0%B5%D0%BB%D0%BE%D1%80%D1%83%D1%81%D1%81%D0%BA%D0%B8%D0%B9_%D1%8F%D0%B7%D1%8B%D0%BA" TargetMode="External"/><Relationship Id="rId9" Type="http://schemas.openxmlformats.org/officeDocument/2006/relationships/hyperlink" Target="http://ru.wikipedia.org/wiki/%D0%91%D1%80%D0%B5%D1%81%D1%82%D1%81%D0%BA%D0%B0%D1%8F_%D0%BE%D0%B1%D0%BB%D0%B0%D1%81%D1%82%D1%8C" TargetMode="External"/><Relationship Id="rId14" Type="http://schemas.openxmlformats.org/officeDocument/2006/relationships/hyperlink" Target="http://ru.wikipedia.org/wiki/%D0%91%D0%BE%D0%BB%D0%BE%D1%82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3%D0%BE%D1%80%D0%BE%D0%B4%D1%81%D0%BA%D0%B0%D1%8F_%D0%B7%D0%B5%D0%BC%D0%BB%D1%8F" TargetMode="External"/><Relationship Id="rId5" Type="http://schemas.openxmlformats.org/officeDocument/2006/relationships/hyperlink" Target="http://ru.wikipedia.org/wiki/%D0%9C%D0%BE%D0%BB%D0%BE%D0%B3%D0%B0_(%D1%80%D0%B5%D0%BA%D0%B0)" TargetMode="External"/><Relationship Id="rId4" Type="http://schemas.openxmlformats.org/officeDocument/2006/relationships/hyperlink" Target="http://ru.wikipedia.org/wiki/%D0%98%D0%BB%D1%8C%D0%BC%D0%B5%D0%BD%D1%8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0%BE%D1%86%D0%BA" TargetMode="External"/><Relationship Id="rId3" Type="http://schemas.openxmlformats.org/officeDocument/2006/relationships/hyperlink" Target="http://ru.wikipedia.org/wiki/%D0%92%D0%BE%D1%81%D1%82%D0%BE%D1%87%D0%BD%D1%8B%D0%B5_%D1%81%D0%BB%D0%B0%D0%B2%D1%8F%D0%BD%D0%B5" TargetMode="External"/><Relationship Id="rId7" Type="http://schemas.openxmlformats.org/officeDocument/2006/relationships/hyperlink" Target="http://ru.wikipedia.org/wiki/%D0%A1%D0%BC%D0%BE%D0%BB%D0%B5%D0%BD%D1%81%D0%B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E%D0%BB%D0%B3%D0%B0" TargetMode="External"/><Relationship Id="rId5" Type="http://schemas.openxmlformats.org/officeDocument/2006/relationships/hyperlink" Target="http://ru.wikipedia.org/wiki/%D0%94%D0%BD%D0%B5%D0%BF%D1%80" TargetMode="External"/><Relationship Id="rId10" Type="http://schemas.openxmlformats.org/officeDocument/2006/relationships/hyperlink" Target="http://ru.wikipedia.org/wiki/%D0%94%D1%80%D0%B5%D0%B2%D0%BD%D0%B5%D1%80%D1%83%D1%81%D1%81%D0%BA%D0%BE%D0%B5_%D0%B3%D0%BE%D1%81%D1%83%D0%B4%D0%B0%D1%80%D1%81%D1%82%D0%B2%D0%BE" TargetMode="External"/><Relationship Id="rId4" Type="http://schemas.openxmlformats.org/officeDocument/2006/relationships/hyperlink" Target="http://ru.wikipedia.org/wiki/%D0%97%D0%B0%D0%BF%D0%B0%D0%B4%D0%BD%D0%B0%D1%8F_%D0%94%D0%B2%D0%B8%D0%BD%D0%B0" TargetMode="External"/><Relationship Id="rId9" Type="http://schemas.openxmlformats.org/officeDocument/2006/relationships/hyperlink" Target="http://ru.wikipedia.org/wiki/%D0%98%D0%B7%D0%B1%D0%BE%D1%80%D1%81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Тема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урока: «Восточнославянские племена в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/>
              </a:rPr>
              <a:t>VІІІ – ІX вв.»</a:t>
            </a:r>
            <a:endParaRPr lang="ru-RU" sz="3600" dirty="0">
              <a:effectLst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464496" cy="29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402637"/>
            <a:ext cx="471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Презентацию подготовила: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Галицына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 учитель истории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МБВСОУ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ВСОШ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Красноармейского района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Краснодарского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</p:spTree>
    <p:extLst>
      <p:ext uri="{BB962C8B-B14F-4D97-AF65-F5344CB8AC3E}">
        <p14:creationId xmlns:p14="http://schemas.microsoft.com/office/powerpoint/2010/main" val="300734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Вятичи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09222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7603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08518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Вя́тичи</a:t>
            </a:r>
            <a:r>
              <a:rPr lang="ru-RU" dirty="0"/>
              <a:t> — </a:t>
            </a:r>
            <a:r>
              <a:rPr lang="ru-RU" dirty="0">
                <a:hlinkClick r:id="rId4" tooltip="Восточные славяне"/>
              </a:rPr>
              <a:t>восточнославянский</a:t>
            </a:r>
            <a:r>
              <a:rPr lang="ru-RU" dirty="0"/>
              <a:t> племенной союз, обитавший в </a:t>
            </a:r>
            <a:r>
              <a:rPr lang="ru-RU" dirty="0">
                <a:hlinkClick r:id="rId5" tooltip="VIII век"/>
              </a:rPr>
              <a:t>VIII</a:t>
            </a:r>
            <a:r>
              <a:rPr lang="ru-RU" dirty="0"/>
              <a:t>-</a:t>
            </a:r>
            <a:r>
              <a:rPr lang="ru-RU" dirty="0">
                <a:hlinkClick r:id="rId6" tooltip="XII век"/>
              </a:rPr>
              <a:t>XII веках</a:t>
            </a:r>
            <a:r>
              <a:rPr lang="ru-RU" dirty="0"/>
              <a:t> в бассейне </a:t>
            </a:r>
            <a:r>
              <a:rPr lang="ru-RU" dirty="0">
                <a:hlinkClick r:id="rId7" tooltip="Ока"/>
              </a:rPr>
              <a:t>Верхней и Средней </a:t>
            </a:r>
            <a:r>
              <a:rPr lang="ru-RU" dirty="0" smtClean="0">
                <a:hlinkClick r:id="rId7" tooltip="Ока"/>
              </a:rPr>
              <a:t>Оки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smtClean="0"/>
              <a:t>Название</a:t>
            </a:r>
            <a:r>
              <a:rPr lang="ru-RU" dirty="0"/>
              <a:t> </a:t>
            </a:r>
            <a:r>
              <a:rPr lang="ru-RU" i="1" dirty="0"/>
              <a:t>вятичи</a:t>
            </a:r>
            <a:r>
              <a:rPr lang="ru-RU" dirty="0"/>
              <a:t> произошло от имени родоначальника племени, </a:t>
            </a:r>
            <a:r>
              <a:rPr lang="ru-RU" dirty="0" err="1">
                <a:hlinkClick r:id="rId8" tooltip="Вятко"/>
              </a:rPr>
              <a:t>Вятко</a:t>
            </a:r>
            <a:r>
              <a:rPr lang="ru-RU" dirty="0"/>
              <a:t>, — уменьшительной формы от славянского имени </a:t>
            </a:r>
            <a:r>
              <a:rPr lang="ru-RU" dirty="0" smtClean="0">
                <a:hlinkClick r:id="rId9" tooltip="Вячеслав"/>
              </a:rPr>
              <a:t>Вячеслав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66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Северяне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68760"/>
            <a:ext cx="4402832" cy="384502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Северя́не</a:t>
            </a:r>
            <a:r>
              <a:rPr lang="ru-RU" dirty="0"/>
              <a:t> (</a:t>
            </a:r>
            <a:r>
              <a:rPr lang="ru-RU" dirty="0" err="1" smtClean="0">
                <a:hlinkClick r:id="rId2" tooltip="Старославянский язык"/>
              </a:rPr>
              <a:t>ст.слав</a:t>
            </a:r>
            <a:r>
              <a:rPr lang="ru-RU" dirty="0">
                <a:hlinkClick r:id="rId2" tooltip="Старославянский язык"/>
              </a:rPr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 smtClean="0"/>
              <a:t>сѣверо</a:t>
            </a:r>
            <a:r>
              <a:rPr lang="ru-RU" dirty="0"/>
              <a:t>) — </a:t>
            </a:r>
            <a:r>
              <a:rPr lang="ru-RU" dirty="0">
                <a:hlinkClick r:id="rId3" tooltip="Восточные славяне"/>
              </a:rPr>
              <a:t>восточно-славянский</a:t>
            </a:r>
            <a:r>
              <a:rPr lang="ru-RU" dirty="0"/>
              <a:t> племенной союз, населявший в </a:t>
            </a:r>
            <a:r>
              <a:rPr lang="ru-RU" dirty="0">
                <a:hlinkClick r:id="rId4" tooltip="VIII век"/>
              </a:rPr>
              <a:t>VIII</a:t>
            </a:r>
            <a:r>
              <a:rPr lang="ru-RU" dirty="0"/>
              <a:t> — начале </a:t>
            </a:r>
            <a:r>
              <a:rPr lang="ru-RU" dirty="0">
                <a:hlinkClick r:id="rId5" tooltip="XI век"/>
              </a:rPr>
              <a:t>XI веков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территорию </a:t>
            </a:r>
            <a:r>
              <a:rPr lang="ru-RU" dirty="0"/>
              <a:t>современных </a:t>
            </a:r>
            <a:r>
              <a:rPr lang="ru-RU" dirty="0">
                <a:hlinkClick r:id="rId6" tooltip="Черниговская область"/>
              </a:rPr>
              <a:t>Черниговской</a:t>
            </a:r>
            <a:r>
              <a:rPr lang="ru-RU" dirty="0"/>
              <a:t>, </a:t>
            </a:r>
            <a:r>
              <a:rPr lang="ru-RU" dirty="0">
                <a:hlinkClick r:id="rId7" tooltip="Сумская область"/>
              </a:rPr>
              <a:t>Сумской</a:t>
            </a:r>
            <a:r>
              <a:rPr lang="ru-RU" dirty="0"/>
              <a:t>, </a:t>
            </a:r>
            <a:r>
              <a:rPr lang="ru-RU" dirty="0">
                <a:hlinkClick r:id="rId8" tooltip="Брянская область"/>
              </a:rPr>
              <a:t>Брянской</a:t>
            </a:r>
            <a:r>
              <a:rPr lang="ru-RU" dirty="0"/>
              <a:t>, </a:t>
            </a:r>
            <a:r>
              <a:rPr lang="ru-RU" dirty="0">
                <a:hlinkClick r:id="rId9" tooltip="Курская область"/>
              </a:rPr>
              <a:t>Курской</a:t>
            </a:r>
            <a:r>
              <a:rPr lang="ru-RU" dirty="0"/>
              <a:t>, </a:t>
            </a:r>
            <a:r>
              <a:rPr lang="ru-RU" dirty="0">
                <a:hlinkClick r:id="rId10" tooltip="Белгородская область"/>
              </a:rPr>
              <a:t>Белгородской</a:t>
            </a:r>
            <a:r>
              <a:rPr lang="ru-RU" dirty="0"/>
              <a:t> областей.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5188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Бужане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5830" cy="30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8808" y="1225956"/>
            <a:ext cx="4497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Бужа́не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лемя"/>
              </a:rPr>
              <a:t>племя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осточные славяне"/>
              </a:rPr>
              <a:t>восточных славян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жившее в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Речной бассейн"/>
              </a:rPr>
              <a:t>бассейне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Западный Буг"/>
              </a:rPr>
              <a:t>Западного Буга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которого и получили свое название); с конца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XI век"/>
              </a:rPr>
              <a:t>XI 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бужане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именуются волынянами (от местности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Волынь"/>
              </a:rPr>
              <a:t>Волынь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423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76664" cy="658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1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52693"/>
              </p:ext>
            </p:extLst>
          </p:nvPr>
        </p:nvGraphicFramePr>
        <p:xfrm>
          <a:off x="395536" y="260646"/>
          <a:ext cx="8424936" cy="5904656"/>
        </p:xfrm>
        <a:graphic>
          <a:graphicData uri="http://schemas.openxmlformats.org/drawingml/2006/table">
            <a:tbl>
              <a:tblPr/>
              <a:tblGrid>
                <a:gridCol w="2773605"/>
                <a:gridCol w="5651331"/>
              </a:tblGrid>
              <a:tr h="131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Названия славянских племен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Географические ориентиры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поселения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поляне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предки киевлян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северяне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соседи полян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древляне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среди деревьев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дреговичи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в болотистой местности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полочане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у реки Полоты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ильменские славяне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у берегов озера ильмень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радимичи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у реки Сож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вятичи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в бассейне реки Оки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3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openclass.ru/sites/default/files/ckeditor/138214/images/%D1%81%D1%85%D0%B5%D0%BC%D0%B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0465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60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Славянский поселок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76746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852936"/>
            <a:ext cx="47621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0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Жилище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83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род,  старейшина, соседская община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собрание, вече,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ополчение, язычество.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9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" b="9566"/>
          <a:stretch/>
        </p:blipFill>
        <p:spPr bwMode="auto">
          <a:xfrm>
            <a:off x="179512" y="548680"/>
            <a:ext cx="8775991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у учащихся о племенах восточных славян; главных особенностях занятий, общественного строя, быта и верований восточных славян; общий уровень социально-экономического развития.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развитие навыков самостоятельной работы с учебником, исторической картой, документами, их анализа, работы со схемами, таблицами, логического мышления, с историческими терминами.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воспитанию у учащихся чувства патриотизма, любви к Родине, сохранению традиций и обычаев наших предков.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8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" b="8586"/>
          <a:stretch/>
        </p:blipFill>
        <p:spPr bwMode="auto">
          <a:xfrm>
            <a:off x="395537" y="260648"/>
            <a:ext cx="845675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0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 bwMode="auto">
          <a:xfrm>
            <a:off x="395536" y="260648"/>
            <a:ext cx="8280920" cy="56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7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 bwMode="auto">
          <a:xfrm>
            <a:off x="467544" y="188640"/>
            <a:ext cx="8352928" cy="55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3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6"/>
          <a:stretch/>
        </p:blipFill>
        <p:spPr bwMode="auto">
          <a:xfrm>
            <a:off x="467543" y="188640"/>
            <a:ext cx="826609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Капище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8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9593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16" y="2125090"/>
            <a:ext cx="457240" cy="32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2124356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19230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64" y="2132856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44" y="2132856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44" y="213856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44" y="2132856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4" y="213856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243018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275879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3087406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341601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372110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404971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435451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28" y="4666076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4958717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8" y="2758792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28" y="275879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879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04" y="370895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32" y="374965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76" y="372110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8" y="372965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48" y="372109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32" y="371241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32" y="370895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827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7728" y="2119230"/>
            <a:ext cx="44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5368" y="373086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68" y="404058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4" y="403791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" y="404971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68" y="4040586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72" y="403757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64" y="401915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984" y="40486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358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8" y="275656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04" y="468740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68" y="4635092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4" y="462971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2" y="466414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04" y="466413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68" y="4658864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6256" y="4645716"/>
            <a:ext cx="3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2359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2" y="4963705"/>
            <a:ext cx="504056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76" y="496846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6370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9712" y="4958717"/>
            <a:ext cx="46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2359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44" y="2756567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4" y="275656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02984" y="2788520"/>
            <a:ext cx="3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360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48" y="3421040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04" y="3425841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60" y="340104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3728" y="3425841"/>
            <a:ext cx="31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3232" y="2138568"/>
            <a:ext cx="39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3604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04" y="4020785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5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19256" cy="12527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Велес, Волос</a:t>
            </a:r>
            <a:r>
              <a:rPr lang="ru-RU" dirty="0"/>
              <a:t> (</a:t>
            </a:r>
            <a:r>
              <a:rPr lang="ru-RU" dirty="0">
                <a:hlinkClick r:id="rId2" tooltip="Древнерусский язык"/>
              </a:rPr>
              <a:t>др.-рус.</a:t>
            </a:r>
            <a:r>
              <a:rPr lang="ru-RU" dirty="0"/>
              <a:t> </a:t>
            </a:r>
            <a:r>
              <a:rPr lang="ru-RU" dirty="0" err="1"/>
              <a:t>Велесъ</a:t>
            </a:r>
            <a:r>
              <a:rPr lang="ru-RU" dirty="0"/>
              <a:t>, </a:t>
            </a:r>
            <a:r>
              <a:rPr lang="ru-RU" dirty="0" err="1"/>
              <a:t>Волосъ</a:t>
            </a:r>
            <a:r>
              <a:rPr lang="ru-RU" dirty="0"/>
              <a:t>) — божество в </a:t>
            </a:r>
            <a:r>
              <a:rPr lang="ru-RU" dirty="0">
                <a:hlinkClick r:id="rId3" tooltip="Древняя Русь"/>
              </a:rPr>
              <a:t>древнерусском</a:t>
            </a:r>
            <a:r>
              <a:rPr lang="ru-RU" dirty="0"/>
              <a:t> </a:t>
            </a:r>
            <a:r>
              <a:rPr lang="ru-RU" dirty="0">
                <a:hlinkClick r:id="rId4" tooltip="Славянская мифология"/>
              </a:rPr>
              <a:t>языческом пантеоне</a:t>
            </a:r>
            <a:r>
              <a:rPr lang="ru-RU" dirty="0"/>
              <a:t>, «скотий бог», покровитель сказителей и поэзии.</a:t>
            </a:r>
          </a:p>
        </p:txBody>
      </p:sp>
    </p:spTree>
    <p:extLst>
      <p:ext uri="{BB962C8B-B14F-4D97-AF65-F5344CB8AC3E}">
        <p14:creationId xmlns:p14="http://schemas.microsoft.com/office/powerpoint/2010/main" val="415108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Поляне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052736"/>
            <a:ext cx="5832648" cy="525658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Поля́не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— название 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B0080"/>
                </a:solidFill>
                <a:latin typeface="Arial"/>
                <a:hlinkClick r:id="rId2" tooltip="Восточнославянские племена"/>
              </a:rPr>
              <a:t>восточнославянского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племенного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объединения, в эпоху расселения </a:t>
            </a:r>
            <a:r>
              <a:rPr lang="ru-RU" dirty="0">
                <a:solidFill>
                  <a:srgbClr val="0B0080"/>
                </a:solidFill>
                <a:latin typeface="Arial"/>
                <a:hlinkClick r:id="rId3" tooltip="Восточные славяне"/>
              </a:rPr>
              <a:t>восточных </a:t>
            </a:r>
            <a:r>
              <a:rPr lang="ru-RU" dirty="0" smtClean="0">
                <a:solidFill>
                  <a:srgbClr val="0B0080"/>
                </a:solidFill>
                <a:latin typeface="Arial"/>
                <a:hlinkClick r:id="rId3" tooltip="Восточные славяне"/>
              </a:rPr>
              <a:t>славян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поселившегося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 среднему течению 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Днепр"/>
              </a:rPr>
              <a:t>Днепра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на его правом берегу.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Древляне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84784"/>
            <a:ext cx="4536504" cy="4493096"/>
          </a:xfrm>
        </p:spPr>
        <p:txBody>
          <a:bodyPr/>
          <a:lstStyle/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Древля́не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(</a:t>
            </a:r>
            <a:r>
              <a:rPr lang="ru-RU" dirty="0" err="1" smtClean="0">
                <a:solidFill>
                  <a:srgbClr val="0B0080"/>
                </a:solidFill>
                <a:latin typeface="Arial"/>
                <a:hlinkClick r:id="rId2" tooltip="Древнерусский язык"/>
              </a:rPr>
              <a:t>др.рус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Древнерусский язык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Arial"/>
              </a:rPr>
              <a:t>деревляне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 </a:t>
            </a:r>
          </a:p>
          <a:p>
            <a:r>
              <a:rPr lang="ru-RU" dirty="0" smtClean="0">
                <a:solidFill>
                  <a:srgbClr val="0B0080"/>
                </a:solidFill>
                <a:latin typeface="Arial"/>
                <a:hlinkClick r:id="rId3" tooltip="Восточные славяне"/>
              </a:rPr>
              <a:t>восточнославянское </a:t>
            </a:r>
            <a:r>
              <a:rPr lang="ru-RU" dirty="0">
                <a:solidFill>
                  <a:srgbClr val="0B0080"/>
                </a:solidFill>
                <a:latin typeface="Arial"/>
                <a:hlinkClick r:id="rId3" tooltip="Восточные славяне"/>
              </a:rPr>
              <a:t>племя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обитавшее в 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Украина"/>
              </a:rPr>
              <a:t>украинском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u="sng" dirty="0" smtClean="0">
                <a:solidFill>
                  <a:srgbClr val="0B0080"/>
                </a:solidFill>
                <a:latin typeface="Arial"/>
                <a:hlinkClick r:id="rId5" tooltip="Полесье"/>
              </a:rPr>
              <a:t>Полесье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26716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6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139136" cy="778098"/>
          </a:xfrm>
        </p:spPr>
        <p:txBody>
          <a:bodyPr/>
          <a:lstStyle/>
          <a:p>
            <a:r>
              <a:rPr lang="ru-RU" dirty="0" smtClean="0"/>
              <a:t>Радимичи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19"/>
            <a:ext cx="2232248" cy="281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7483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908720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Проживали радимичи в междуречье верхнего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Днепр"/>
              </a:rPr>
              <a:t>Днепра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есна (приток Днепра)"/>
              </a:rPr>
              <a:t>Десны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течению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ж (река)"/>
              </a:rPr>
              <a:t>Сожа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его притоков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радимичах приходятся на период с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885"/>
              </a:rPr>
              <a:t>885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1169 год"/>
              </a:rPr>
              <a:t>1169 годы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летописям, название происходит от имени вождя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Радим"/>
              </a:rPr>
              <a:t>Радим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 главе с которым радимичи, якобы пришли из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Лехиты"/>
              </a:rPr>
              <a:t>пропольских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(ляшских) земель</a:t>
            </a:r>
            <a:r>
              <a:rPr lang="ru-RU" sz="2400" baseline="30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[3]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Место расселения радимичей ­—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ж (река)"/>
              </a:rPr>
              <a:t>бассейн 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ж (река)"/>
              </a:rPr>
              <a:t>Сожа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9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Полочане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392488" cy="4493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Полоча́не</a:t>
            </a:r>
            <a:r>
              <a:rPr lang="ru-RU" dirty="0"/>
              <a:t> (</a:t>
            </a:r>
            <a:r>
              <a:rPr lang="ru-RU" dirty="0" err="1">
                <a:hlinkClick r:id="rId2" tooltip="Белорусский язык"/>
              </a:rPr>
              <a:t>белор</a:t>
            </a:r>
            <a:r>
              <a:rPr lang="ru-RU" dirty="0">
                <a:hlinkClick r:id="rId2" tooltip="Белорусский язык"/>
              </a:rPr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палачане</a:t>
            </a:r>
            <a:r>
              <a:rPr lang="ru-RU" dirty="0" smtClean="0"/>
              <a:t>)группа</a:t>
            </a:r>
            <a:r>
              <a:rPr lang="ru-RU" dirty="0"/>
              <a:t> </a:t>
            </a:r>
            <a:r>
              <a:rPr lang="ru-RU" dirty="0">
                <a:hlinkClick r:id="rId3" tooltip="Кривичи"/>
              </a:rPr>
              <a:t>кривичей</a:t>
            </a:r>
            <a:r>
              <a:rPr lang="ru-RU" dirty="0"/>
              <a:t>, населявшая территорию современной </a:t>
            </a:r>
            <a:r>
              <a:rPr lang="ru-RU" dirty="0">
                <a:hlinkClick r:id="rId4" tooltip="Витебская область"/>
              </a:rPr>
              <a:t>Витебской</a:t>
            </a:r>
            <a:r>
              <a:rPr lang="ru-RU" dirty="0"/>
              <a:t> и север </a:t>
            </a:r>
            <a:r>
              <a:rPr lang="ru-RU" dirty="0">
                <a:hlinkClick r:id="rId5" tooltip="Минская область"/>
              </a:rPr>
              <a:t>Минской области</a:t>
            </a:r>
            <a:r>
              <a:rPr lang="ru-RU" dirty="0"/>
              <a:t>. На территории расселения </a:t>
            </a:r>
            <a:r>
              <a:rPr lang="ru-RU" dirty="0" err="1"/>
              <a:t>полочан</a:t>
            </a:r>
            <a:r>
              <a:rPr lang="ru-RU" dirty="0"/>
              <a:t> сформировалось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6" tooltip="Полоцкое княжество"/>
              </a:rPr>
              <a:t>      Полоцкое </a:t>
            </a:r>
            <a:r>
              <a:rPr lang="ru-RU" dirty="0">
                <a:hlinkClick r:id="rId6" tooltip="Полоцкое княжество"/>
              </a:rPr>
              <a:t>княжество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Свое </a:t>
            </a:r>
            <a:r>
              <a:rPr lang="ru-RU" dirty="0"/>
              <a:t>название </a:t>
            </a:r>
            <a:r>
              <a:rPr lang="ru-RU" b="1" dirty="0" err="1"/>
              <a:t>полочане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получили </a:t>
            </a:r>
            <a:r>
              <a:rPr lang="ru-RU" dirty="0"/>
              <a:t>от притока Западной Двины - реки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 b="5967"/>
          <a:stretch/>
        </p:blipFill>
        <p:spPr bwMode="auto">
          <a:xfrm>
            <a:off x="611561" y="1844824"/>
            <a:ext cx="3649544" cy="33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3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реговичи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12776"/>
            <a:ext cx="555496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Дреговичи́</a:t>
            </a:r>
            <a:r>
              <a:rPr lang="ru-RU" baseline="30000" dirty="0">
                <a:hlinkClick r:id="rId2"/>
              </a:rPr>
              <a:t>[1]</a:t>
            </a:r>
            <a:r>
              <a:rPr lang="ru-RU" dirty="0"/>
              <a:t> (</a:t>
            </a:r>
            <a:r>
              <a:rPr lang="ru-RU" dirty="0" err="1" smtClean="0">
                <a:hlinkClick r:id="rId3" tooltip="Старославянский язык"/>
              </a:rPr>
              <a:t>ст.слав</a:t>
            </a:r>
            <a:r>
              <a:rPr lang="ru-RU" dirty="0">
                <a:hlinkClick r:id="rId3" tooltip="Старославянский язык"/>
              </a:rPr>
              <a:t>.</a:t>
            </a:r>
            <a:r>
              <a:rPr lang="ru-RU" dirty="0"/>
              <a:t> </a:t>
            </a:r>
            <a:r>
              <a:rPr lang="ru-RU" dirty="0" err="1"/>
              <a:t>дьрьговичи</a:t>
            </a:r>
            <a:r>
              <a:rPr lang="ru-RU" dirty="0"/>
              <a:t>; </a:t>
            </a:r>
            <a:r>
              <a:rPr lang="ru-RU" dirty="0" err="1">
                <a:hlinkClick r:id="rId4" tooltip="Белорусский язык"/>
              </a:rPr>
              <a:t>белор</a:t>
            </a:r>
            <a:r>
              <a:rPr lang="ru-RU" dirty="0">
                <a:hlinkClick r:id="rId4" tooltip="Белорус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дрыгавічы</a:t>
            </a:r>
            <a:r>
              <a:rPr lang="ru-RU" dirty="0"/>
              <a:t>) — </a:t>
            </a:r>
            <a:r>
              <a:rPr lang="ru-RU" u="sng" dirty="0">
                <a:hlinkClick r:id="rId5" tooltip="Восточные славяне"/>
              </a:rPr>
              <a:t>восточнославянский</a:t>
            </a:r>
            <a:r>
              <a:rPr lang="ru-RU" dirty="0"/>
              <a:t> племенной союз, обитавший в </a:t>
            </a:r>
            <a:r>
              <a:rPr lang="ru-RU" dirty="0">
                <a:hlinkClick r:id="rId6" tooltip="IX век"/>
              </a:rPr>
              <a:t>IX</a:t>
            </a:r>
            <a:r>
              <a:rPr lang="ru-RU" dirty="0"/>
              <a:t>-</a:t>
            </a:r>
            <a:r>
              <a:rPr lang="ru-RU" dirty="0">
                <a:hlinkClick r:id="rId7" tooltip="XII век"/>
              </a:rPr>
              <a:t>XII </a:t>
            </a:r>
            <a:r>
              <a:rPr lang="ru-RU" dirty="0" smtClean="0">
                <a:hlinkClick r:id="rId7" tooltip="XII век"/>
              </a:rPr>
              <a:t>веке</a:t>
            </a:r>
            <a:r>
              <a:rPr lang="ru-RU" dirty="0" smtClean="0"/>
              <a:t> в </a:t>
            </a:r>
            <a:r>
              <a:rPr lang="ru-RU" dirty="0"/>
              <a:t>районе </a:t>
            </a:r>
            <a:r>
              <a:rPr lang="ru-RU" dirty="0">
                <a:hlinkClick r:id="rId8" tooltip="Гомельская область"/>
              </a:rPr>
              <a:t>Гомельской</a:t>
            </a:r>
            <a:r>
              <a:rPr lang="ru-RU" dirty="0"/>
              <a:t> 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>
                <a:hlinkClick r:id="rId9" tooltip="Брестская область"/>
              </a:rPr>
              <a:t>Брестской</a:t>
            </a:r>
            <a:r>
              <a:rPr lang="ru-RU" dirty="0" smtClean="0"/>
              <a:t>,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hlinkClick r:id="rId10" tooltip="Гродненская область"/>
              </a:rPr>
              <a:t> </a:t>
            </a:r>
            <a:r>
              <a:rPr lang="ru-RU" dirty="0" smtClean="0">
                <a:hlinkClick r:id="rId10" tooltip="Гродненская область"/>
              </a:rPr>
              <a:t>Гродненской</a:t>
            </a:r>
            <a:r>
              <a:rPr lang="ru-RU" dirty="0"/>
              <a:t> и </a:t>
            </a:r>
            <a:r>
              <a:rPr lang="ru-RU" dirty="0" smtClean="0">
                <a:hlinkClick r:id="rId11" tooltip="Минская область"/>
              </a:rPr>
              <a:t>Минской</a:t>
            </a:r>
            <a:r>
              <a:rPr lang="ru-RU" dirty="0"/>
              <a:t> </a:t>
            </a:r>
            <a:r>
              <a:rPr lang="ru-RU" dirty="0" smtClean="0"/>
              <a:t>областей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нынешней</a:t>
            </a:r>
            <a:r>
              <a:rPr lang="ru-RU" dirty="0"/>
              <a:t> </a:t>
            </a:r>
            <a:r>
              <a:rPr lang="ru-RU" dirty="0">
                <a:hlinkClick r:id="rId12" tooltip="Белоруссия"/>
              </a:rPr>
              <a:t>Белоруссии</a:t>
            </a:r>
            <a:endParaRPr lang="ru-RU" dirty="0" smtClean="0"/>
          </a:p>
          <a:p>
            <a:r>
              <a:rPr lang="ru-RU" dirty="0" smtClean="0"/>
              <a:t>Скорее </a:t>
            </a:r>
            <a:r>
              <a:rPr lang="ru-RU" dirty="0"/>
              <a:t>всего название </a:t>
            </a:r>
            <a:r>
              <a:rPr lang="ru-RU" dirty="0" smtClean="0"/>
              <a:t>происходит от</a:t>
            </a:r>
            <a:r>
              <a:rPr lang="ru-RU" dirty="0"/>
              <a:t> </a:t>
            </a:r>
            <a:r>
              <a:rPr lang="ru-RU" dirty="0">
                <a:hlinkClick r:id="rId13" tooltip="Древнерусский язык"/>
              </a:rPr>
              <a:t>древнерусского</a:t>
            </a:r>
            <a:r>
              <a:rPr lang="ru-RU" dirty="0"/>
              <a:t> слова </a:t>
            </a:r>
            <a:endParaRPr lang="ru-RU" dirty="0" smtClean="0"/>
          </a:p>
          <a:p>
            <a:r>
              <a:rPr lang="ru-RU" i="1" dirty="0" err="1" smtClean="0"/>
              <a:t>дрегва</a:t>
            </a:r>
            <a:r>
              <a:rPr lang="ru-RU" dirty="0"/>
              <a:t> или </a:t>
            </a:r>
            <a:r>
              <a:rPr lang="ru-RU" i="1" dirty="0" err="1"/>
              <a:t>дрягва</a:t>
            </a:r>
            <a:r>
              <a:rPr lang="ru-RU" dirty="0"/>
              <a:t>, что значит «</a:t>
            </a:r>
            <a:r>
              <a:rPr lang="ru-RU" dirty="0">
                <a:hlinkClick r:id="rId14" tooltip="Болото"/>
              </a:rPr>
              <a:t>болото</a:t>
            </a:r>
            <a:r>
              <a:rPr lang="ru-RU" dirty="0"/>
              <a:t>», ср. </a:t>
            </a:r>
            <a:r>
              <a:rPr lang="ru-RU" dirty="0" err="1">
                <a:hlinkClick r:id="rId4" tooltip="Белорусский язык"/>
              </a:rPr>
              <a:t>белор</a:t>
            </a:r>
            <a:r>
              <a:rPr lang="ru-RU" dirty="0">
                <a:hlinkClick r:id="rId4" tooltip="Белорус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дрыгва</a:t>
            </a:r>
            <a:r>
              <a:rPr lang="ru-RU" dirty="0" err="1"/>
              <a:t>«трясина</a:t>
            </a:r>
            <a:r>
              <a:rPr lang="ru-RU" dirty="0"/>
              <a:t>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" y="1556792"/>
            <a:ext cx="34851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Ильменские</a:t>
            </a:r>
            <a:r>
              <a:rPr lang="ru-RU" dirty="0" smtClean="0"/>
              <a:t> </a:t>
            </a:r>
            <a:r>
              <a:rPr lang="ru-RU" dirty="0" err="1" smtClean="0"/>
              <a:t>славене</a:t>
            </a:r>
            <a:r>
              <a:rPr lang="ru-RU" dirty="0" smtClean="0"/>
              <a:t> (</a:t>
            </a:r>
            <a:r>
              <a:rPr lang="ru-RU" dirty="0" err="1" smtClean="0"/>
              <a:t>словене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693623"/>
            <a:ext cx="3995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Слове́не</a:t>
            </a:r>
            <a:r>
              <a:rPr lang="ru-RU" sz="2400" dirty="0"/>
              <a:t> (</a:t>
            </a:r>
            <a:r>
              <a:rPr lang="ru-RU" sz="2400" i="1" dirty="0" err="1"/>
              <a:t>и́льменские</a:t>
            </a:r>
            <a:r>
              <a:rPr lang="ru-RU" sz="2400" i="1" dirty="0"/>
              <a:t> </a:t>
            </a:r>
            <a:r>
              <a:rPr lang="ru-RU" sz="2400" i="1" dirty="0" err="1"/>
              <a:t>словене</a:t>
            </a:r>
            <a:r>
              <a:rPr lang="ru-RU" sz="2400" dirty="0"/>
              <a:t>) — </a:t>
            </a:r>
            <a:r>
              <a:rPr lang="ru-RU" sz="2400" dirty="0">
                <a:hlinkClick r:id="rId3" tooltip="Восточные славяне"/>
              </a:rPr>
              <a:t>восточнославянское племя</a:t>
            </a:r>
            <a:r>
              <a:rPr lang="ru-RU" sz="2400" dirty="0"/>
              <a:t>, жившее во второй половине первого тысячелетия в бассейне озера </a:t>
            </a:r>
            <a:r>
              <a:rPr lang="ru-RU" sz="2400" dirty="0">
                <a:hlinkClick r:id="rId4" tooltip="Ильмень"/>
              </a:rPr>
              <a:t>Ильмень</a:t>
            </a:r>
            <a:r>
              <a:rPr lang="ru-RU" sz="2400" dirty="0"/>
              <a:t> и верхнего течения </a:t>
            </a:r>
            <a:r>
              <a:rPr lang="ru-RU" sz="2400" dirty="0" err="1">
                <a:hlinkClick r:id="rId5" tooltip="Молога (река)"/>
              </a:rPr>
              <a:t>Мологи</a:t>
            </a:r>
            <a:r>
              <a:rPr lang="ru-RU" sz="2400" dirty="0"/>
              <a:t> и составлявшее основную </a:t>
            </a:r>
            <a:r>
              <a:rPr lang="ru-RU" sz="2400" dirty="0" smtClean="0"/>
              <a:t>массу населения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>
                <a:hlinkClick r:id="rId6" tooltip="Новгородская земля"/>
              </a:rPr>
              <a:t>Новгородской </a:t>
            </a:r>
            <a:r>
              <a:rPr lang="ru-RU" sz="2400" dirty="0">
                <a:hlinkClick r:id="rId6" tooltip="Новгородская земля"/>
              </a:rPr>
              <a:t>земли</a:t>
            </a:r>
            <a:r>
              <a:rPr lang="ru-RU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4617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Кривичи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2423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Кри́вичи</a:t>
            </a:r>
            <a:r>
              <a:rPr lang="ru-RU" sz="2400" b="1" dirty="0"/>
              <a:t>́</a:t>
            </a:r>
            <a:r>
              <a:rPr lang="ru-RU" sz="2400" dirty="0"/>
              <a:t> — союз </a:t>
            </a:r>
            <a:r>
              <a:rPr lang="ru-RU" sz="2400" dirty="0">
                <a:hlinkClick r:id="rId3" tooltip="Восточные славяне"/>
              </a:rPr>
              <a:t>восточно-славянских племён</a:t>
            </a:r>
            <a:r>
              <a:rPr lang="ru-RU" sz="2400" dirty="0"/>
              <a:t>, который в VI—X веках сложился в верховьях </a:t>
            </a:r>
            <a:r>
              <a:rPr lang="ru-RU" sz="2400" dirty="0">
                <a:hlinkClick r:id="rId4" tooltip="Западная Двина"/>
              </a:rPr>
              <a:t>Западной Двины</a:t>
            </a:r>
            <a:r>
              <a:rPr lang="ru-RU" sz="2400" dirty="0"/>
              <a:t>, </a:t>
            </a:r>
            <a:endParaRPr lang="ru-RU" sz="2400" dirty="0" smtClean="0"/>
          </a:p>
          <a:p>
            <a:r>
              <a:rPr lang="ru-RU" sz="2400" dirty="0" smtClean="0">
                <a:hlinkClick r:id="rId5" tooltip="Днепр"/>
              </a:rPr>
              <a:t>Днепра</a:t>
            </a:r>
            <a:r>
              <a:rPr lang="ru-RU" sz="2400" dirty="0"/>
              <a:t> и </a:t>
            </a:r>
            <a:r>
              <a:rPr lang="ru-RU" sz="2400" dirty="0">
                <a:hlinkClick r:id="rId6" tooltip="Волга"/>
              </a:rPr>
              <a:t>Волги</a:t>
            </a:r>
            <a:r>
              <a:rPr lang="ru-RU" sz="2400" dirty="0"/>
              <a:t>. Занимались земледелием, скотоводством, ремеслом. Главные города: </a:t>
            </a:r>
            <a:endParaRPr lang="ru-RU" sz="2400" dirty="0" smtClean="0"/>
          </a:p>
          <a:p>
            <a:r>
              <a:rPr lang="ru-RU" sz="2400" dirty="0" smtClean="0">
                <a:hlinkClick r:id="rId7" tooltip="Смоленск"/>
              </a:rPr>
              <a:t>Смоленск</a:t>
            </a:r>
            <a:r>
              <a:rPr lang="ru-RU" sz="2400" dirty="0"/>
              <a:t>, </a:t>
            </a:r>
            <a:r>
              <a:rPr lang="ru-RU" sz="2400" dirty="0">
                <a:hlinkClick r:id="rId8" tooltip="Полоцк"/>
              </a:rPr>
              <a:t>Полоцк</a:t>
            </a:r>
            <a:r>
              <a:rPr lang="ru-RU" sz="2400" dirty="0"/>
              <a:t>, </a:t>
            </a:r>
            <a:r>
              <a:rPr lang="ru-RU" sz="2400" dirty="0">
                <a:hlinkClick r:id="rId9" tooltip="Изборск"/>
              </a:rPr>
              <a:t>Изборск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IX века — </a:t>
            </a:r>
            <a:r>
              <a:rPr lang="ru-RU" sz="2400" dirty="0" smtClean="0"/>
              <a:t>в составе</a:t>
            </a:r>
          </a:p>
          <a:p>
            <a:r>
              <a:rPr lang="ru-RU" sz="2400" dirty="0" smtClean="0">
                <a:hlinkClick r:id="rId10" tooltip="Древнерусское государство"/>
              </a:rPr>
              <a:t>Древнерусского </a:t>
            </a:r>
            <a:r>
              <a:rPr lang="ru-RU" sz="2400" dirty="0">
                <a:hlinkClick r:id="rId10" tooltip="Древнерусское государство"/>
              </a:rPr>
              <a:t>государства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042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199</Words>
  <Application>Microsoft Office PowerPoint</Application>
  <PresentationFormat>Экран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Тема урока: «Восточнославянские племена в  VІІІ – ІX вв.»</vt:lpstr>
      <vt:lpstr>Презентация PowerPoint</vt:lpstr>
      <vt:lpstr>Поляне </vt:lpstr>
      <vt:lpstr>Древляне</vt:lpstr>
      <vt:lpstr>Радимичи</vt:lpstr>
      <vt:lpstr>Полочане  </vt:lpstr>
      <vt:lpstr>Дреговичи</vt:lpstr>
      <vt:lpstr>Ильменские славене (словене)</vt:lpstr>
      <vt:lpstr>Кривичи</vt:lpstr>
      <vt:lpstr>Вятичи</vt:lpstr>
      <vt:lpstr>Северяне</vt:lpstr>
      <vt:lpstr>Бужане </vt:lpstr>
      <vt:lpstr>Презентация PowerPoint</vt:lpstr>
      <vt:lpstr>Презентация PowerPoint</vt:lpstr>
      <vt:lpstr>Презентация PowerPoint</vt:lpstr>
      <vt:lpstr>Славянский поселок</vt:lpstr>
      <vt:lpstr>Жилище</vt:lpstr>
      <vt:lpstr>Словарь: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Капище</vt:lpstr>
      <vt:lpstr>Кроссворд</vt:lpstr>
      <vt:lpstr>Верования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cp:lastPrinted>2013-09-23T20:30:56Z</cp:lastPrinted>
  <dcterms:modified xsi:type="dcterms:W3CDTF">2013-10-09T17:15:46Z</dcterms:modified>
</cp:coreProperties>
</file>