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Default Extension="docx" ContentType="application/vnd.openxmlformats-officedocument.wordprocessingml.document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3" r:id="rId5"/>
    <p:sldId id="264" r:id="rId6"/>
    <p:sldId id="260" r:id="rId7"/>
    <p:sldId id="261" r:id="rId8"/>
    <p:sldId id="265" r:id="rId9"/>
    <p:sldId id="262" r:id="rId10"/>
    <p:sldId id="257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F6924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FE832-6B58-4B93-9876-71E6C8CBB734}" type="datetimeFigureOut">
              <a:rPr lang="ru-RU" smtClean="0"/>
              <a:pPr/>
              <a:t>21.09.2011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CD482-01B4-4620-BB20-A904F6E972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FE832-6B58-4B93-9876-71E6C8CBB734}" type="datetimeFigureOut">
              <a:rPr lang="ru-RU" smtClean="0"/>
              <a:pPr/>
              <a:t>21.09.2011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CD482-01B4-4620-BB20-A904F6E972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FE832-6B58-4B93-9876-71E6C8CBB734}" type="datetimeFigureOut">
              <a:rPr lang="ru-RU" smtClean="0"/>
              <a:pPr/>
              <a:t>21.09.2011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CD482-01B4-4620-BB20-A904F6E972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FE832-6B58-4B93-9876-71E6C8CBB734}" type="datetimeFigureOut">
              <a:rPr lang="ru-RU" smtClean="0"/>
              <a:pPr/>
              <a:t>21.09.2011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CD482-01B4-4620-BB20-A904F6E972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FE832-6B58-4B93-9876-71E6C8CBB734}" type="datetimeFigureOut">
              <a:rPr lang="ru-RU" smtClean="0"/>
              <a:pPr/>
              <a:t>21.09.2011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CD482-01B4-4620-BB20-A904F6E972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FE832-6B58-4B93-9876-71E6C8CBB734}" type="datetimeFigureOut">
              <a:rPr lang="ru-RU" smtClean="0"/>
              <a:pPr/>
              <a:t>21.09.2011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CD482-01B4-4620-BB20-A904F6E972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FE832-6B58-4B93-9876-71E6C8CBB734}" type="datetimeFigureOut">
              <a:rPr lang="ru-RU" smtClean="0"/>
              <a:pPr/>
              <a:t>21.09.2011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CD482-01B4-4620-BB20-A904F6E972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FE832-6B58-4B93-9876-71E6C8CBB734}" type="datetimeFigureOut">
              <a:rPr lang="ru-RU" smtClean="0"/>
              <a:pPr/>
              <a:t>21.09.2011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CD482-01B4-4620-BB20-A904F6E972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FE832-6B58-4B93-9876-71E6C8CBB734}" type="datetimeFigureOut">
              <a:rPr lang="ru-RU" smtClean="0"/>
              <a:pPr/>
              <a:t>21.09.2011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CD482-01B4-4620-BB20-A904F6E972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FE832-6B58-4B93-9876-71E6C8CBB734}" type="datetimeFigureOut">
              <a:rPr lang="ru-RU" smtClean="0"/>
              <a:pPr/>
              <a:t>21.09.2011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CD482-01B4-4620-BB20-A904F6E972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FE832-6B58-4B93-9876-71E6C8CBB734}" type="datetimeFigureOut">
              <a:rPr lang="ru-RU" smtClean="0"/>
              <a:pPr/>
              <a:t>21.09.2011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CD482-01B4-4620-BB20-A904F6E972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3FE832-6B58-4B93-9876-71E6C8CBB734}" type="datetimeFigureOut">
              <a:rPr lang="ru-RU" smtClean="0"/>
              <a:pPr/>
              <a:t>21.09.2011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5CD482-01B4-4620-BB20-A904F6E972B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___Microsoft_Office_Word1.docx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вал 6"/>
          <p:cNvSpPr/>
          <p:nvPr/>
        </p:nvSpPr>
        <p:spPr>
          <a:xfrm>
            <a:off x="1115616" y="2204864"/>
            <a:ext cx="3168352" cy="2808312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476672"/>
            <a:ext cx="7772400" cy="3528392"/>
          </a:xfrm>
        </p:spPr>
        <p:txBody>
          <a:bodyPr>
            <a:normAutofit/>
          </a:bodyPr>
          <a:lstStyle/>
          <a:p>
            <a:r>
              <a:rPr lang="ru-RU" sz="5400" dirty="0" smtClean="0">
                <a:latin typeface="Comic Sans MS" pitchFamily="66" charset="0"/>
              </a:rPr>
              <a:t>Геометрия </a:t>
            </a:r>
            <a:br>
              <a:rPr lang="ru-RU" sz="5400" dirty="0" smtClean="0">
                <a:latin typeface="Comic Sans MS" pitchFamily="66" charset="0"/>
              </a:rPr>
            </a:br>
            <a:r>
              <a:rPr lang="ru-RU" sz="5400" dirty="0" smtClean="0">
                <a:latin typeface="Comic Sans MS" pitchFamily="66" charset="0"/>
              </a:rPr>
              <a:t>7 класс</a:t>
            </a:r>
            <a:br>
              <a:rPr lang="ru-RU" sz="5400" dirty="0" smtClean="0">
                <a:latin typeface="Comic Sans MS" pitchFamily="66" charset="0"/>
              </a:rPr>
            </a:br>
            <a:r>
              <a:rPr lang="ru-RU" sz="2800" dirty="0" smtClean="0">
                <a:latin typeface="Comic Sans MS" pitchFamily="66" charset="0"/>
              </a:rPr>
              <a:t>(первый урок)</a:t>
            </a:r>
            <a:r>
              <a:rPr lang="ru-RU" sz="5400" dirty="0" smtClean="0">
                <a:latin typeface="Comic Sans MS" pitchFamily="66" charset="0"/>
              </a:rPr>
              <a:t/>
            </a:r>
            <a:br>
              <a:rPr lang="ru-RU" sz="5400" dirty="0" smtClean="0">
                <a:latin typeface="Comic Sans MS" pitchFamily="66" charset="0"/>
              </a:rPr>
            </a:br>
            <a:endParaRPr lang="ru-RU" sz="5400" dirty="0">
              <a:latin typeface="Comic Sans MS" pitchFamily="6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D:\Мои документы\И это все МОЕ !!! НЕ ТРОГАТЬ!!!\анимашки 2\v25ani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6136" y="3140968"/>
            <a:ext cx="3960440" cy="3312368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179512" y="3933056"/>
            <a:ext cx="1656184" cy="187220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Блок-схема: магнитный диск 4"/>
          <p:cNvSpPr/>
          <p:nvPr/>
        </p:nvSpPr>
        <p:spPr>
          <a:xfrm>
            <a:off x="827584" y="4077072"/>
            <a:ext cx="1800200" cy="2592288"/>
          </a:xfrm>
          <a:prstGeom prst="flowChartMagneticDisk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вал 6"/>
          <p:cNvSpPr/>
          <p:nvPr/>
        </p:nvSpPr>
        <p:spPr>
          <a:xfrm>
            <a:off x="1115616" y="2204864"/>
            <a:ext cx="3168352" cy="2808312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476672"/>
            <a:ext cx="7772400" cy="2520280"/>
          </a:xfrm>
        </p:spPr>
        <p:txBody>
          <a:bodyPr>
            <a:normAutofit fontScale="90000"/>
          </a:bodyPr>
          <a:lstStyle/>
          <a:p>
            <a:r>
              <a:rPr lang="ru-RU" sz="5400" dirty="0" smtClean="0">
                <a:latin typeface="Comic Sans MS" pitchFamily="66" charset="0"/>
              </a:rPr>
              <a:t>Основные геометрические фигуры на плоскости</a:t>
            </a:r>
            <a:endParaRPr lang="ru-RU" sz="5400" dirty="0">
              <a:latin typeface="Comic Sans MS" pitchFamily="6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067944" y="3429000"/>
            <a:ext cx="4568552" cy="1752600"/>
          </a:xfrm>
        </p:spPr>
        <p:txBody>
          <a:bodyPr>
            <a:noAutofit/>
          </a:bodyPr>
          <a:lstStyle/>
          <a:p>
            <a:r>
              <a:rPr lang="ru-RU" sz="6000" dirty="0" smtClean="0">
                <a:solidFill>
                  <a:schemeClr val="tx1"/>
                </a:solidFill>
                <a:latin typeface="Comic Sans MS" pitchFamily="66" charset="0"/>
              </a:rPr>
              <a:t>Точка и прямая</a:t>
            </a:r>
            <a:endParaRPr lang="ru-RU" sz="6000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79512" y="3933056"/>
            <a:ext cx="1656184" cy="187220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Блок-схема: магнитный диск 4"/>
          <p:cNvSpPr/>
          <p:nvPr/>
        </p:nvSpPr>
        <p:spPr>
          <a:xfrm>
            <a:off x="827584" y="4077072"/>
            <a:ext cx="1800200" cy="2592288"/>
          </a:xfrm>
          <a:prstGeom prst="flowChartMagneticDisk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вал 6"/>
          <p:cNvSpPr/>
          <p:nvPr/>
        </p:nvSpPr>
        <p:spPr>
          <a:xfrm>
            <a:off x="539552" y="2708920"/>
            <a:ext cx="3168352" cy="2808312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476672"/>
            <a:ext cx="7772400" cy="2520280"/>
          </a:xfrm>
        </p:spPr>
        <p:txBody>
          <a:bodyPr>
            <a:normAutofit fontScale="90000"/>
          </a:bodyPr>
          <a:lstStyle/>
          <a:p>
            <a:r>
              <a:rPr lang="ru-RU" sz="5400" dirty="0" smtClean="0">
                <a:latin typeface="Comic Sans MS" pitchFamily="66" charset="0"/>
              </a:rPr>
              <a:t>Точки обозначаются прописными (БОЛЬШИМИ) латинскими буквами</a:t>
            </a:r>
            <a:endParaRPr lang="ru-RU" sz="5400" dirty="0">
              <a:latin typeface="Comic Sans MS" pitchFamily="6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067944" y="3429000"/>
            <a:ext cx="4568552" cy="1752600"/>
          </a:xfrm>
        </p:spPr>
        <p:txBody>
          <a:bodyPr>
            <a:noAutofit/>
          </a:bodyPr>
          <a:lstStyle/>
          <a:p>
            <a:r>
              <a:rPr lang="ru-RU" sz="6000" dirty="0" smtClean="0">
                <a:solidFill>
                  <a:schemeClr val="tx1"/>
                </a:solidFill>
              </a:rPr>
              <a:t>А,В,С,Д….</a:t>
            </a:r>
            <a:endParaRPr lang="ru-RU" sz="6000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79512" y="3933056"/>
            <a:ext cx="1656184" cy="187220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827584" y="5013176"/>
            <a:ext cx="2088232" cy="1512168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вал 6"/>
          <p:cNvSpPr/>
          <p:nvPr/>
        </p:nvSpPr>
        <p:spPr>
          <a:xfrm>
            <a:off x="539552" y="2708920"/>
            <a:ext cx="3168352" cy="2808312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476672"/>
            <a:ext cx="7772400" cy="2520280"/>
          </a:xfrm>
        </p:spPr>
        <p:txBody>
          <a:bodyPr>
            <a:normAutofit/>
          </a:bodyPr>
          <a:lstStyle/>
          <a:p>
            <a:r>
              <a:rPr lang="ru-RU" sz="5400" dirty="0" smtClean="0">
                <a:latin typeface="Comic Sans MS" pitchFamily="66" charset="0"/>
              </a:rPr>
              <a:t>А            М</a:t>
            </a:r>
            <a:br>
              <a:rPr lang="ru-RU" sz="5400" dirty="0" smtClean="0">
                <a:latin typeface="Comic Sans MS" pitchFamily="66" charset="0"/>
              </a:rPr>
            </a:br>
            <a:r>
              <a:rPr lang="ru-RU" sz="5400" dirty="0">
                <a:latin typeface="Comic Sans MS" pitchFamily="66" charset="0"/>
              </a:rPr>
              <a:t>К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067944" y="3429000"/>
            <a:ext cx="4568552" cy="1752600"/>
          </a:xfrm>
        </p:spPr>
        <p:txBody>
          <a:bodyPr>
            <a:noAutofit/>
          </a:bodyPr>
          <a:lstStyle/>
          <a:p>
            <a:endParaRPr lang="ru-RU" sz="6000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79512" y="3933056"/>
            <a:ext cx="1656184" cy="187220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827584" y="5013176"/>
            <a:ext cx="2088232" cy="1512168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2987824" y="1700808"/>
            <a:ext cx="144016" cy="14401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4499992" y="2492896"/>
            <a:ext cx="144016" cy="14401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6012160" y="1772816"/>
            <a:ext cx="216024" cy="14401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вал 6"/>
          <p:cNvSpPr/>
          <p:nvPr/>
        </p:nvSpPr>
        <p:spPr>
          <a:xfrm>
            <a:off x="539552" y="2708920"/>
            <a:ext cx="3168352" cy="2808312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476672"/>
            <a:ext cx="7772400" cy="2520280"/>
          </a:xfrm>
        </p:spPr>
        <p:txBody>
          <a:bodyPr>
            <a:normAutofit fontScale="90000"/>
          </a:bodyPr>
          <a:lstStyle/>
          <a:p>
            <a:r>
              <a:rPr lang="ru-RU" sz="5400" dirty="0" smtClean="0">
                <a:latin typeface="Comic Sans MS" pitchFamily="66" charset="0"/>
              </a:rPr>
              <a:t>Прямые обозначаются строчными (</a:t>
            </a:r>
            <a:r>
              <a:rPr lang="ru-RU" sz="2700" b="1" i="1" dirty="0" smtClean="0">
                <a:latin typeface="Comic Sans MS" pitchFamily="66" charset="0"/>
              </a:rPr>
              <a:t>маленькими</a:t>
            </a:r>
            <a:r>
              <a:rPr lang="ru-RU" sz="5400" dirty="0" smtClean="0">
                <a:latin typeface="Comic Sans MS" pitchFamily="66" charset="0"/>
              </a:rPr>
              <a:t>) латинскими буквами.</a:t>
            </a:r>
            <a:endParaRPr lang="ru-RU" sz="5400" dirty="0">
              <a:latin typeface="Comic Sans MS" pitchFamily="6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067944" y="3429000"/>
            <a:ext cx="4568552" cy="1752600"/>
          </a:xfrm>
        </p:spPr>
        <p:txBody>
          <a:bodyPr>
            <a:noAutofit/>
          </a:bodyPr>
          <a:lstStyle/>
          <a:p>
            <a:r>
              <a:rPr lang="ru-RU" sz="6000" dirty="0" err="1" smtClean="0">
                <a:solidFill>
                  <a:schemeClr val="tx1"/>
                </a:solidFill>
              </a:rPr>
              <a:t>а,в,с,о</a:t>
            </a:r>
            <a:r>
              <a:rPr lang="ru-RU" sz="6000" dirty="0" smtClean="0">
                <a:solidFill>
                  <a:schemeClr val="tx1"/>
                </a:solidFill>
              </a:rPr>
              <a:t>,</a:t>
            </a:r>
            <a:r>
              <a:rPr lang="en-US" sz="6000" dirty="0" smtClean="0">
                <a:solidFill>
                  <a:schemeClr val="tx1"/>
                </a:solidFill>
              </a:rPr>
              <a:t>m</a:t>
            </a:r>
            <a:r>
              <a:rPr lang="ru-RU" sz="6000" dirty="0" smtClean="0">
                <a:solidFill>
                  <a:schemeClr val="tx1"/>
                </a:solidFill>
              </a:rPr>
              <a:t>,</a:t>
            </a:r>
            <a:r>
              <a:rPr lang="en-US" sz="6000" dirty="0" smtClean="0">
                <a:solidFill>
                  <a:schemeClr val="tx1"/>
                </a:solidFill>
              </a:rPr>
              <a:t>n</a:t>
            </a:r>
            <a:r>
              <a:rPr lang="ru-RU" sz="6000" dirty="0" smtClean="0">
                <a:solidFill>
                  <a:schemeClr val="tx1"/>
                </a:solidFill>
              </a:rPr>
              <a:t>…</a:t>
            </a:r>
            <a:endParaRPr lang="ru-RU" sz="6000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79512" y="3933056"/>
            <a:ext cx="1656184" cy="187220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827584" y="5013176"/>
            <a:ext cx="2088232" cy="1512168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вал 6"/>
          <p:cNvSpPr/>
          <p:nvPr/>
        </p:nvSpPr>
        <p:spPr>
          <a:xfrm>
            <a:off x="539552" y="2708920"/>
            <a:ext cx="3168352" cy="2808312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476672"/>
            <a:ext cx="7772400" cy="2520280"/>
          </a:xfrm>
        </p:spPr>
        <p:txBody>
          <a:bodyPr>
            <a:normAutofit/>
          </a:bodyPr>
          <a:lstStyle/>
          <a:p>
            <a:r>
              <a:rPr lang="ru-RU" sz="5400" dirty="0" smtClean="0">
                <a:latin typeface="Comic Sans MS" pitchFamily="66" charset="0"/>
              </a:rPr>
              <a:t>а</a:t>
            </a:r>
            <a:endParaRPr lang="ru-RU" sz="5400" dirty="0">
              <a:latin typeface="Comic Sans MS" pitchFamily="6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779912" y="3789040"/>
            <a:ext cx="4568552" cy="1752600"/>
          </a:xfrm>
        </p:spPr>
        <p:txBody>
          <a:bodyPr>
            <a:noAutofit/>
          </a:bodyPr>
          <a:lstStyle/>
          <a:p>
            <a:r>
              <a:rPr lang="en-US" sz="6000" dirty="0">
                <a:solidFill>
                  <a:schemeClr val="tx1"/>
                </a:solidFill>
              </a:rPr>
              <a:t>m</a:t>
            </a:r>
            <a:endParaRPr lang="en-US" sz="6000" dirty="0" smtClean="0">
              <a:solidFill>
                <a:schemeClr val="tx1"/>
              </a:solidFill>
            </a:endParaRPr>
          </a:p>
          <a:p>
            <a:r>
              <a:rPr lang="en-US" sz="6000" dirty="0">
                <a:solidFill>
                  <a:schemeClr val="tx1"/>
                </a:solidFill>
              </a:rPr>
              <a:t>n</a:t>
            </a:r>
            <a:endParaRPr lang="ru-RU" sz="6000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79512" y="3933056"/>
            <a:ext cx="1656184" cy="187220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827584" y="5013176"/>
            <a:ext cx="2088232" cy="1512168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 rot="10800000" flipV="1">
            <a:off x="4139952" y="1340768"/>
            <a:ext cx="4536504" cy="93610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2195736" y="3429000"/>
            <a:ext cx="4176464" cy="136815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 flipV="1">
            <a:off x="3707904" y="5229200"/>
            <a:ext cx="4464496" cy="1224136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вал 6"/>
          <p:cNvSpPr/>
          <p:nvPr/>
        </p:nvSpPr>
        <p:spPr>
          <a:xfrm>
            <a:off x="611560" y="2780928"/>
            <a:ext cx="3168352" cy="2808312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476672"/>
            <a:ext cx="7772400" cy="2520280"/>
          </a:xfrm>
        </p:spPr>
        <p:txBody>
          <a:bodyPr>
            <a:normAutofit/>
          </a:bodyPr>
          <a:lstStyle/>
          <a:p>
            <a:r>
              <a:rPr lang="ru-RU" sz="5400" dirty="0">
                <a:latin typeface="Comic Sans MS" pitchFamily="66" charset="0"/>
              </a:rPr>
              <a:t>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131840" y="3977680"/>
            <a:ext cx="3888432" cy="2880320"/>
          </a:xfrm>
        </p:spPr>
        <p:txBody>
          <a:bodyPr>
            <a:noAutofit/>
          </a:bodyPr>
          <a:lstStyle/>
          <a:p>
            <a:r>
              <a:rPr lang="ru-RU" sz="6000" dirty="0" smtClean="0">
                <a:solidFill>
                  <a:schemeClr val="tx1"/>
                </a:solidFill>
              </a:rPr>
              <a:t>В</a:t>
            </a:r>
          </a:p>
          <a:p>
            <a:r>
              <a:rPr lang="ru-RU" sz="6000" dirty="0">
                <a:solidFill>
                  <a:schemeClr val="tx1"/>
                </a:solidFill>
              </a:rPr>
              <a:t> </a:t>
            </a:r>
            <a:r>
              <a:rPr lang="ru-RU" sz="6000" dirty="0" smtClean="0">
                <a:solidFill>
                  <a:schemeClr val="tx1"/>
                </a:solidFill>
              </a:rPr>
              <a:t>    </a:t>
            </a:r>
            <a:r>
              <a:rPr lang="en-US" sz="6000" dirty="0" smtClean="0">
                <a:solidFill>
                  <a:schemeClr val="tx1"/>
                </a:solidFill>
              </a:rPr>
              <a:t>      m</a:t>
            </a:r>
            <a:endParaRPr lang="ru-RU" sz="6000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79512" y="3933056"/>
            <a:ext cx="1656184" cy="187220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827584" y="5013176"/>
            <a:ext cx="2088232" cy="1512168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5" name="Прямая соединительная линия 24"/>
          <p:cNvCxnSpPr/>
          <p:nvPr/>
        </p:nvCxnSpPr>
        <p:spPr>
          <a:xfrm>
            <a:off x="1979712" y="1700808"/>
            <a:ext cx="5472608" cy="432048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Овал 15"/>
          <p:cNvSpPr/>
          <p:nvPr/>
        </p:nvSpPr>
        <p:spPr>
          <a:xfrm>
            <a:off x="5004048" y="1772816"/>
            <a:ext cx="216024" cy="216024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Овал 16"/>
          <p:cNvSpPr/>
          <p:nvPr/>
        </p:nvSpPr>
        <p:spPr>
          <a:xfrm>
            <a:off x="4716016" y="3861048"/>
            <a:ext cx="216024" cy="216024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вал 6"/>
          <p:cNvSpPr/>
          <p:nvPr/>
        </p:nvSpPr>
        <p:spPr>
          <a:xfrm>
            <a:off x="611560" y="2780928"/>
            <a:ext cx="3168352" cy="2808312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476672"/>
            <a:ext cx="7772400" cy="4104456"/>
          </a:xfrm>
        </p:spPr>
        <p:txBody>
          <a:bodyPr>
            <a:normAutofit fontScale="90000"/>
          </a:bodyPr>
          <a:lstStyle/>
          <a:p>
            <a:r>
              <a:rPr lang="ru-RU" sz="5400" dirty="0" smtClean="0">
                <a:latin typeface="Comic Sans MS" pitchFamily="66" charset="0"/>
              </a:rPr>
              <a:t>Задание на дом: Нарисовать несколько геометрических фигур и дать им название.</a:t>
            </a:r>
            <a:endParaRPr lang="en-US" sz="5400" dirty="0">
              <a:latin typeface="Comic Sans MS" pitchFamily="6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355976" y="3140968"/>
            <a:ext cx="3888432" cy="2880320"/>
          </a:xfrm>
        </p:spPr>
        <p:txBody>
          <a:bodyPr>
            <a:noAutofit/>
          </a:bodyPr>
          <a:lstStyle/>
          <a:p>
            <a:endParaRPr lang="ru-RU" sz="6000" dirty="0" smtClean="0">
              <a:solidFill>
                <a:schemeClr val="tx1"/>
              </a:solidFill>
            </a:endParaRPr>
          </a:p>
          <a:p>
            <a:r>
              <a:rPr lang="ru-RU" sz="6000" dirty="0">
                <a:solidFill>
                  <a:schemeClr val="tx1"/>
                </a:solidFill>
              </a:rPr>
              <a:t> </a:t>
            </a:r>
            <a:r>
              <a:rPr lang="ru-RU" sz="6000" dirty="0" smtClean="0">
                <a:solidFill>
                  <a:schemeClr val="tx1"/>
                </a:solidFill>
              </a:rPr>
              <a:t>    </a:t>
            </a:r>
            <a:r>
              <a:rPr lang="en-US" sz="6000" dirty="0" smtClean="0">
                <a:solidFill>
                  <a:schemeClr val="tx1"/>
                </a:solidFill>
              </a:rPr>
              <a:t>      </a:t>
            </a:r>
            <a:endParaRPr lang="ru-RU" sz="6000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79512" y="3933056"/>
            <a:ext cx="1656184" cy="187220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827584" y="5013176"/>
            <a:ext cx="2088232" cy="1512168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вал 6"/>
          <p:cNvSpPr/>
          <p:nvPr/>
        </p:nvSpPr>
        <p:spPr>
          <a:xfrm>
            <a:off x="1331640" y="1340768"/>
            <a:ext cx="1800200" cy="5328592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476672"/>
            <a:ext cx="7772400" cy="936104"/>
          </a:xfrm>
        </p:spPr>
        <p:txBody>
          <a:bodyPr>
            <a:normAutofit/>
          </a:bodyPr>
          <a:lstStyle/>
          <a:p>
            <a:r>
              <a:rPr lang="ru-RU" sz="3200" dirty="0" smtClean="0">
                <a:latin typeface="Comic Sans MS" pitchFamily="66" charset="0"/>
              </a:rPr>
              <a:t>Возникновение и развитие геометрии</a:t>
            </a:r>
            <a:endParaRPr lang="ru-RU" sz="3200" dirty="0">
              <a:latin typeface="Comic Sans MS" pitchFamily="6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851920" y="1196752"/>
            <a:ext cx="4968552" cy="5472608"/>
          </a:xfrm>
        </p:spPr>
        <p:txBody>
          <a:bodyPr>
            <a:normAutofit fontScale="70000" lnSpcReduction="20000"/>
          </a:bodyPr>
          <a:lstStyle/>
          <a:p>
            <a:pPr algn="l"/>
            <a:r>
              <a:rPr lang="ru-RU" sz="3400" dirty="0" smtClean="0">
                <a:solidFill>
                  <a:schemeClr val="tx1"/>
                </a:solidFill>
              </a:rPr>
              <a:t>Древнегреческий историк ГЕРОДОТ ( 5 в. </a:t>
            </a:r>
            <a:r>
              <a:rPr lang="ru-RU" sz="3400" dirty="0">
                <a:solidFill>
                  <a:schemeClr val="tx1"/>
                </a:solidFill>
              </a:rPr>
              <a:t>д</a:t>
            </a:r>
            <a:r>
              <a:rPr lang="ru-RU" sz="3400" dirty="0" smtClean="0">
                <a:solidFill>
                  <a:schemeClr val="tx1"/>
                </a:solidFill>
              </a:rPr>
              <a:t>о н.э.)о зарождении геометрии Древнем Египте  около 2000 лет до </a:t>
            </a:r>
            <a:r>
              <a:rPr lang="ru-RU" sz="3400" dirty="0" err="1" smtClean="0">
                <a:solidFill>
                  <a:schemeClr val="tx1"/>
                </a:solidFill>
              </a:rPr>
              <a:t>н.э.назад</a:t>
            </a:r>
            <a:r>
              <a:rPr lang="ru-RU" sz="3400" dirty="0" smtClean="0">
                <a:solidFill>
                  <a:schemeClr val="tx1"/>
                </a:solidFill>
              </a:rPr>
              <a:t>   писал так:</a:t>
            </a:r>
          </a:p>
          <a:p>
            <a:pPr algn="l"/>
            <a:r>
              <a:rPr lang="ru-RU" sz="3400" dirty="0" smtClean="0">
                <a:solidFill>
                  <a:schemeClr val="tx1"/>
                </a:solidFill>
              </a:rPr>
              <a:t> «Египетский фараон разделил землю, дав каждому египтянину участок  по </a:t>
            </a:r>
            <a:r>
              <a:rPr lang="ru-RU" sz="3400" dirty="0" err="1" smtClean="0">
                <a:solidFill>
                  <a:schemeClr val="tx1"/>
                </a:solidFill>
              </a:rPr>
              <a:t>жребию,и</a:t>
            </a:r>
            <a:r>
              <a:rPr lang="ru-RU" sz="3400" dirty="0" smtClean="0">
                <a:solidFill>
                  <a:schemeClr val="tx1"/>
                </a:solidFill>
              </a:rPr>
              <a:t> </a:t>
            </a:r>
            <a:r>
              <a:rPr lang="ru-RU" sz="3400" dirty="0" err="1" smtClean="0">
                <a:solidFill>
                  <a:schemeClr val="tx1"/>
                </a:solidFill>
              </a:rPr>
              <a:t>взымал</a:t>
            </a:r>
            <a:r>
              <a:rPr lang="ru-RU" sz="3400" dirty="0" smtClean="0">
                <a:solidFill>
                  <a:schemeClr val="tx1"/>
                </a:solidFill>
              </a:rPr>
              <a:t> налог с каждого </a:t>
            </a:r>
            <a:r>
              <a:rPr lang="ru-RU" sz="3400" dirty="0" err="1" smtClean="0">
                <a:solidFill>
                  <a:schemeClr val="tx1"/>
                </a:solidFill>
              </a:rPr>
              <a:t>участка.Случалось</a:t>
            </a:r>
            <a:r>
              <a:rPr lang="ru-RU" sz="3400" dirty="0" smtClean="0">
                <a:solidFill>
                  <a:schemeClr val="tx1"/>
                </a:solidFill>
              </a:rPr>
              <a:t> ,что Нил заливал тот или иной участок, тогда пострадавший обращался к царю, а царь посылал </a:t>
            </a:r>
            <a:r>
              <a:rPr lang="ru-RU" sz="3400" b="1" dirty="0" smtClean="0">
                <a:solidFill>
                  <a:schemeClr val="tx1"/>
                </a:solidFill>
              </a:rPr>
              <a:t>землемеров</a:t>
            </a:r>
            <a:r>
              <a:rPr lang="ru-RU" sz="3400" dirty="0" smtClean="0">
                <a:solidFill>
                  <a:schemeClr val="tx1"/>
                </a:solidFill>
              </a:rPr>
              <a:t>, чтобы установить , насколько уменьшился участок, и соответствующим образом уменьшить </a:t>
            </a:r>
            <a:r>
              <a:rPr lang="ru-RU" sz="3400" dirty="0" err="1" smtClean="0">
                <a:solidFill>
                  <a:schemeClr val="tx1"/>
                </a:solidFill>
              </a:rPr>
              <a:t>налог.Так</a:t>
            </a:r>
            <a:r>
              <a:rPr lang="ru-RU" sz="3400" dirty="0" smtClean="0">
                <a:solidFill>
                  <a:schemeClr val="tx1"/>
                </a:solidFill>
              </a:rPr>
              <a:t> возникла геометрия  в Египте, а оттуда перешла в Грецию</a:t>
            </a:r>
            <a:r>
              <a:rPr lang="ru-RU" dirty="0" smtClean="0">
                <a:solidFill>
                  <a:schemeClr val="tx1"/>
                </a:solidFill>
              </a:rPr>
              <a:t>»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79512" y="2060848"/>
            <a:ext cx="1656184" cy="374441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Блок-схема: магнитный диск 4"/>
          <p:cNvSpPr/>
          <p:nvPr/>
        </p:nvSpPr>
        <p:spPr>
          <a:xfrm>
            <a:off x="827584" y="3717032"/>
            <a:ext cx="3024336" cy="1584176"/>
          </a:xfrm>
          <a:prstGeom prst="flowChartMagneticDisk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вал 6"/>
          <p:cNvSpPr/>
          <p:nvPr/>
        </p:nvSpPr>
        <p:spPr>
          <a:xfrm>
            <a:off x="0" y="2636912"/>
            <a:ext cx="3168352" cy="2736304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188640"/>
            <a:ext cx="7772400" cy="1368152"/>
          </a:xfrm>
        </p:spPr>
        <p:txBody>
          <a:bodyPr>
            <a:normAutofit/>
          </a:bodyPr>
          <a:lstStyle/>
          <a:p>
            <a:r>
              <a:rPr lang="ru-RU" sz="3200" dirty="0" smtClean="0">
                <a:latin typeface="Comic Sans MS" pitchFamily="66" charset="0"/>
              </a:rPr>
              <a:t>Слово «ГЕОМЕТРИЯ» греческое: «</a:t>
            </a:r>
            <a:r>
              <a:rPr lang="ru-RU" sz="3200" i="1" dirty="0" err="1" smtClean="0">
                <a:latin typeface="Comic Sans MS" pitchFamily="66" charset="0"/>
              </a:rPr>
              <a:t>геос</a:t>
            </a:r>
            <a:r>
              <a:rPr lang="ru-RU" sz="3200" i="1" dirty="0" smtClean="0">
                <a:latin typeface="Comic Sans MS" pitchFamily="66" charset="0"/>
              </a:rPr>
              <a:t> </a:t>
            </a:r>
            <a:r>
              <a:rPr lang="ru-RU" sz="3200" dirty="0" smtClean="0">
                <a:latin typeface="Comic Sans MS" pitchFamily="66" charset="0"/>
              </a:rPr>
              <a:t>»-земля, «</a:t>
            </a:r>
            <a:r>
              <a:rPr lang="ru-RU" sz="3200" i="1" dirty="0" err="1" smtClean="0">
                <a:latin typeface="Comic Sans MS" pitchFamily="66" charset="0"/>
              </a:rPr>
              <a:t>метрео</a:t>
            </a:r>
            <a:r>
              <a:rPr lang="ru-RU" sz="3200" i="1" dirty="0" smtClean="0">
                <a:latin typeface="Comic Sans MS" pitchFamily="66" charset="0"/>
              </a:rPr>
              <a:t> </a:t>
            </a:r>
            <a:r>
              <a:rPr lang="ru-RU" sz="3200" dirty="0" smtClean="0">
                <a:latin typeface="Comic Sans MS" pitchFamily="66" charset="0"/>
              </a:rPr>
              <a:t>»-измеряю.</a:t>
            </a:r>
            <a:endParaRPr lang="ru-RU" sz="3200" dirty="0">
              <a:latin typeface="Comic Sans MS" pitchFamily="6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483768" y="1988840"/>
            <a:ext cx="6660232" cy="2016224"/>
          </a:xfrm>
        </p:spPr>
        <p:txBody>
          <a:bodyPr>
            <a:noAutofit/>
          </a:bodyPr>
          <a:lstStyle/>
          <a:p>
            <a:r>
              <a:rPr lang="ru-RU" sz="5400" dirty="0" smtClean="0">
                <a:solidFill>
                  <a:schemeClr val="tx1"/>
                </a:solidFill>
                <a:latin typeface="Comic Sans MS" pitchFamily="66" charset="0"/>
              </a:rPr>
              <a:t>Геометрия-землемерие</a:t>
            </a:r>
            <a:r>
              <a:rPr lang="ru-RU" sz="5400" dirty="0">
                <a:solidFill>
                  <a:schemeClr val="tx1"/>
                </a:solidFill>
                <a:latin typeface="Comic Sans MS" pitchFamily="66" charset="0"/>
              </a:rPr>
              <a:t>.</a:t>
            </a:r>
            <a:endParaRPr lang="ru-RU" sz="5400" dirty="0">
              <a:solidFill>
                <a:schemeClr val="tx1"/>
              </a:solidFill>
            </a:endParaRPr>
          </a:p>
        </p:txBody>
      </p:sp>
      <p:sp>
        <p:nvSpPr>
          <p:cNvPr id="5" name="Блок-схема: магнитный диск 4"/>
          <p:cNvSpPr/>
          <p:nvPr/>
        </p:nvSpPr>
        <p:spPr>
          <a:xfrm>
            <a:off x="251520" y="1484784"/>
            <a:ext cx="1224136" cy="3384376"/>
          </a:xfrm>
          <a:prstGeom prst="flowChartMagneticDisk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 rot="19975524">
            <a:off x="130469" y="4313467"/>
            <a:ext cx="3600400" cy="1440160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вал 6"/>
          <p:cNvSpPr/>
          <p:nvPr/>
        </p:nvSpPr>
        <p:spPr>
          <a:xfrm>
            <a:off x="0" y="2636912"/>
            <a:ext cx="3168352" cy="2736304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188640"/>
            <a:ext cx="7772400" cy="1368152"/>
          </a:xfrm>
        </p:spPr>
        <p:txBody>
          <a:bodyPr>
            <a:normAutofit fontScale="90000"/>
          </a:bodyPr>
          <a:lstStyle/>
          <a:p>
            <a:r>
              <a:rPr lang="ru-RU" sz="3200" dirty="0" smtClean="0">
                <a:latin typeface="Comic Sans MS" pitchFamily="66" charset="0"/>
              </a:rPr>
              <a:t>Только ли при землемерии приходилось иметь дело с геометрическими фигурами?</a:t>
            </a:r>
            <a:endParaRPr lang="ru-RU" sz="3200" dirty="0">
              <a:latin typeface="Comic Sans MS" pitchFamily="6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851920" y="1988840"/>
            <a:ext cx="5292080" cy="4608512"/>
          </a:xfrm>
        </p:spPr>
        <p:txBody>
          <a:bodyPr>
            <a:noAutofit/>
          </a:bodyPr>
          <a:lstStyle/>
          <a:p>
            <a:r>
              <a:rPr lang="ru-RU" sz="2000" dirty="0" smtClean="0">
                <a:solidFill>
                  <a:schemeClr val="tx1"/>
                </a:solidFill>
              </a:rPr>
              <a:t>С геометрическими фигурами их свойствами имел дело  и кожевник, резавший кожу, и кузнец , ковавший железные изделия, и портной, и строители храмов, дворцов , пирамид.</a:t>
            </a:r>
          </a:p>
          <a:p>
            <a:r>
              <a:rPr lang="ru-RU" sz="2000" dirty="0" smtClean="0">
                <a:solidFill>
                  <a:schemeClr val="tx1"/>
                </a:solidFill>
              </a:rPr>
              <a:t>И в настоящее время  с геометрическими фигурами  и их свойствами имеют дело  люди разных профессий: конструктор, токарь, инженер.</a:t>
            </a:r>
          </a:p>
          <a:p>
            <a:r>
              <a:rPr lang="ru-RU" sz="2000" b="1" dirty="0" smtClean="0">
                <a:solidFill>
                  <a:schemeClr val="tx1"/>
                </a:solidFill>
              </a:rPr>
              <a:t>Вот и мы приступаем к изучению геометрических фигур и их свойств, т.е. к изучению геометрии</a:t>
            </a:r>
            <a:r>
              <a:rPr lang="ru-RU" sz="1800" b="1" dirty="0" smtClean="0">
                <a:solidFill>
                  <a:schemeClr val="tx1"/>
                </a:solidFill>
              </a:rPr>
              <a:t>.</a:t>
            </a:r>
            <a:endParaRPr lang="ru-RU" sz="1800" b="1" dirty="0">
              <a:solidFill>
                <a:schemeClr val="tx1"/>
              </a:solidFill>
            </a:endParaRPr>
          </a:p>
        </p:txBody>
      </p:sp>
      <p:sp>
        <p:nvSpPr>
          <p:cNvPr id="5" name="Блок-схема: магнитный диск 4"/>
          <p:cNvSpPr/>
          <p:nvPr/>
        </p:nvSpPr>
        <p:spPr>
          <a:xfrm>
            <a:off x="251520" y="1484784"/>
            <a:ext cx="1224136" cy="3384376"/>
          </a:xfrm>
          <a:prstGeom prst="flowChartMagneticDisk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 rot="19975524">
            <a:off x="130469" y="4313467"/>
            <a:ext cx="3600400" cy="1440160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вал 6"/>
          <p:cNvSpPr/>
          <p:nvPr/>
        </p:nvSpPr>
        <p:spPr>
          <a:xfrm>
            <a:off x="-180528" y="2636912"/>
            <a:ext cx="3168352" cy="2736304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188640"/>
            <a:ext cx="7772400" cy="1368152"/>
          </a:xfrm>
        </p:spPr>
        <p:txBody>
          <a:bodyPr>
            <a:normAutofit/>
          </a:bodyPr>
          <a:lstStyle/>
          <a:p>
            <a:r>
              <a:rPr lang="ru-RU" sz="3200" dirty="0" smtClean="0">
                <a:latin typeface="Comic Sans MS" pitchFamily="66" charset="0"/>
              </a:rPr>
              <a:t>Что изучает ГЕОМЕТРИЯ?</a:t>
            </a:r>
            <a:endParaRPr lang="ru-RU" sz="3200" dirty="0">
              <a:latin typeface="Comic Sans MS" pitchFamily="6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851920" y="1988840"/>
            <a:ext cx="5292080" cy="4608512"/>
          </a:xfrm>
        </p:spPr>
        <p:txBody>
          <a:bodyPr>
            <a:noAutofit/>
          </a:bodyPr>
          <a:lstStyle/>
          <a:p>
            <a:r>
              <a:rPr lang="ru-RU" sz="4000" b="1" dirty="0" smtClean="0">
                <a:solidFill>
                  <a:schemeClr val="tx1"/>
                </a:solidFill>
              </a:rPr>
              <a:t>Геометрия изучает свойства геометрических фигур.</a:t>
            </a:r>
            <a:endParaRPr lang="ru-RU" sz="4000" b="1" dirty="0">
              <a:solidFill>
                <a:schemeClr val="tx1"/>
              </a:solidFill>
            </a:endParaRPr>
          </a:p>
        </p:txBody>
      </p:sp>
      <p:sp>
        <p:nvSpPr>
          <p:cNvPr id="5" name="Блок-схема: магнитный диск 4"/>
          <p:cNvSpPr/>
          <p:nvPr/>
        </p:nvSpPr>
        <p:spPr>
          <a:xfrm>
            <a:off x="971600" y="3068960"/>
            <a:ext cx="2304256" cy="3384376"/>
          </a:xfrm>
          <a:prstGeom prst="flowChartMagneticDisk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ый треугольник 7"/>
          <p:cNvSpPr/>
          <p:nvPr/>
        </p:nvSpPr>
        <p:spPr>
          <a:xfrm>
            <a:off x="323528" y="4221088"/>
            <a:ext cx="1800200" cy="2376264"/>
          </a:xfrm>
          <a:prstGeom prst="rtTriangl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вал 6"/>
          <p:cNvSpPr/>
          <p:nvPr/>
        </p:nvSpPr>
        <p:spPr>
          <a:xfrm>
            <a:off x="0" y="2636912"/>
            <a:ext cx="3168352" cy="2736304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476672"/>
            <a:ext cx="7992888" cy="1656184"/>
          </a:xfrm>
        </p:spPr>
        <p:txBody>
          <a:bodyPr>
            <a:noAutofit/>
          </a:bodyPr>
          <a:lstStyle/>
          <a:p>
            <a:pPr algn="l"/>
            <a:r>
              <a:rPr lang="ru-RU" sz="2800" dirty="0" smtClean="0">
                <a:latin typeface="Comic Sans MS" pitchFamily="66" charset="0"/>
              </a:rPr>
              <a:t>Труды греческого ученого Евклида ,вошли в основу книги «</a:t>
            </a:r>
            <a:r>
              <a:rPr lang="ru-RU" sz="2800" b="1" dirty="0" smtClean="0">
                <a:solidFill>
                  <a:schemeClr val="tx1"/>
                </a:solidFill>
                <a:latin typeface="Comic Sans MS" pitchFamily="66" charset="0"/>
              </a:rPr>
              <a:t>НАЧАЛА</a:t>
            </a:r>
            <a:r>
              <a:rPr lang="ru-RU" sz="2800" dirty="0" smtClean="0">
                <a:solidFill>
                  <a:schemeClr val="tx1"/>
                </a:solidFill>
                <a:latin typeface="Comic Sans MS" pitchFamily="66" charset="0"/>
              </a:rPr>
              <a:t>» и почти 2000 лет по ней изучали геометрию.</a:t>
            </a:r>
            <a:br>
              <a:rPr lang="ru-RU" sz="2800" dirty="0" smtClean="0">
                <a:solidFill>
                  <a:schemeClr val="tx1"/>
                </a:solidFill>
                <a:latin typeface="Comic Sans MS" pitchFamily="66" charset="0"/>
              </a:rPr>
            </a:br>
            <a:endParaRPr lang="ru-RU" sz="2800" dirty="0">
              <a:latin typeface="Comic Sans MS" pitchFamily="6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851920" y="3429000"/>
            <a:ext cx="4968552" cy="1296144"/>
          </a:xfrm>
        </p:spPr>
        <p:txBody>
          <a:bodyPr>
            <a:normAutofit/>
          </a:bodyPr>
          <a:lstStyle/>
          <a:p>
            <a:pPr algn="l"/>
            <a:r>
              <a:rPr lang="ru-RU" dirty="0" smtClean="0">
                <a:solidFill>
                  <a:schemeClr val="tx1"/>
                </a:solidFill>
              </a:rPr>
              <a:t>ФОТО ЕВКЛИДА???????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 rot="16200000">
            <a:off x="431540" y="3392996"/>
            <a:ext cx="4104456" cy="2016224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ый треугольник 7"/>
          <p:cNvSpPr/>
          <p:nvPr/>
        </p:nvSpPr>
        <p:spPr>
          <a:xfrm>
            <a:off x="539552" y="2636912"/>
            <a:ext cx="3024336" cy="3456384"/>
          </a:xfrm>
          <a:prstGeom prst="rtTriangl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4000496" y="2000216"/>
          <a:ext cx="3929090" cy="4572056"/>
        </p:xfrm>
        <a:graphic>
          <a:graphicData uri="http://schemas.openxmlformats.org/presentationml/2006/ole">
            <p:oleObj spid="_x0000_s1026" name="Документ" r:id="rId3" imgW="5944886" imgH="8060275" progId="Word.Documen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вал 6"/>
          <p:cNvSpPr/>
          <p:nvPr/>
        </p:nvSpPr>
        <p:spPr>
          <a:xfrm>
            <a:off x="827584" y="2492896"/>
            <a:ext cx="4032448" cy="3744416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476672"/>
            <a:ext cx="7772400" cy="936104"/>
          </a:xfrm>
        </p:spPr>
        <p:txBody>
          <a:bodyPr>
            <a:normAutofit/>
          </a:bodyPr>
          <a:lstStyle/>
          <a:p>
            <a:r>
              <a:rPr lang="ru-RU" sz="3200" dirty="0" smtClean="0">
                <a:latin typeface="Comic Sans MS" pitchFamily="66" charset="0"/>
              </a:rPr>
              <a:t>Примеры геометрических фигур.</a:t>
            </a:r>
            <a:endParaRPr lang="ru-RU" sz="3200" dirty="0">
              <a:latin typeface="Comic Sans MS" pitchFamily="6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851920" y="1196752"/>
            <a:ext cx="4968552" cy="5472608"/>
          </a:xfrm>
        </p:spPr>
        <p:txBody>
          <a:bodyPr>
            <a:normAutofit/>
          </a:bodyPr>
          <a:lstStyle/>
          <a:p>
            <a:pPr algn="l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 rot="19975524">
            <a:off x="668638" y="2865809"/>
            <a:ext cx="2207932" cy="2364483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Куб 7"/>
          <p:cNvSpPr/>
          <p:nvPr/>
        </p:nvSpPr>
        <p:spPr>
          <a:xfrm>
            <a:off x="251520" y="4005064"/>
            <a:ext cx="2376264" cy="2448272"/>
          </a:xfrm>
          <a:prstGeom prst="cub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ый треугольник 8"/>
          <p:cNvSpPr/>
          <p:nvPr/>
        </p:nvSpPr>
        <p:spPr>
          <a:xfrm>
            <a:off x="4572000" y="1628800"/>
            <a:ext cx="1152128" cy="1008112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6588224" y="2204864"/>
            <a:ext cx="2160240" cy="792088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11" name="5-конечная звезда 10"/>
          <p:cNvSpPr/>
          <p:nvPr/>
        </p:nvSpPr>
        <p:spPr>
          <a:xfrm>
            <a:off x="4860032" y="3501008"/>
            <a:ext cx="1296144" cy="1008112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Блок-схема: магнитный диск 11"/>
          <p:cNvSpPr/>
          <p:nvPr/>
        </p:nvSpPr>
        <p:spPr>
          <a:xfrm>
            <a:off x="7524328" y="3573016"/>
            <a:ext cx="936104" cy="1224136"/>
          </a:xfrm>
          <a:prstGeom prst="flowChartMagneticDisk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4499992" y="5301208"/>
            <a:ext cx="936104" cy="936104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Куб 13"/>
          <p:cNvSpPr/>
          <p:nvPr/>
        </p:nvSpPr>
        <p:spPr>
          <a:xfrm>
            <a:off x="6660232" y="5157192"/>
            <a:ext cx="1800200" cy="864096"/>
          </a:xfrm>
          <a:prstGeom prst="cub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вал 6"/>
          <p:cNvSpPr/>
          <p:nvPr/>
        </p:nvSpPr>
        <p:spPr>
          <a:xfrm>
            <a:off x="0" y="4697760"/>
            <a:ext cx="2232248" cy="216024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476672"/>
            <a:ext cx="7772400" cy="936104"/>
          </a:xfrm>
        </p:spPr>
        <p:txBody>
          <a:bodyPr>
            <a:normAutofit fontScale="90000"/>
          </a:bodyPr>
          <a:lstStyle/>
          <a:p>
            <a:r>
              <a:rPr lang="ru-RU" sz="3200" dirty="0" smtClean="0">
                <a:latin typeface="Comic Sans MS" pitchFamily="66" charset="0"/>
              </a:rPr>
              <a:t>Примеры геометрических фигур на плоскости.</a:t>
            </a:r>
            <a:endParaRPr lang="ru-RU" sz="3200" dirty="0">
              <a:latin typeface="Comic Sans MS" pitchFamily="6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851920" y="1628800"/>
            <a:ext cx="4968552" cy="5040560"/>
          </a:xfrm>
        </p:spPr>
        <p:txBody>
          <a:bodyPr>
            <a:normAutofit fontScale="92500" lnSpcReduction="20000"/>
          </a:bodyPr>
          <a:lstStyle/>
          <a:p>
            <a:pPr algn="l"/>
            <a:endParaRPr lang="ru-RU" dirty="0" smtClean="0">
              <a:solidFill>
                <a:schemeClr val="tx1"/>
              </a:solidFill>
            </a:endParaRPr>
          </a:p>
          <a:p>
            <a:pPr algn="l"/>
            <a:endParaRPr lang="ru-RU" dirty="0">
              <a:solidFill>
                <a:schemeClr val="tx1"/>
              </a:solidFill>
            </a:endParaRPr>
          </a:p>
          <a:p>
            <a:pPr algn="l"/>
            <a:endParaRPr lang="ru-RU" dirty="0" smtClean="0">
              <a:solidFill>
                <a:schemeClr val="tx1"/>
              </a:solidFill>
            </a:endParaRPr>
          </a:p>
          <a:p>
            <a:pPr algn="l"/>
            <a:endParaRPr lang="ru-RU" dirty="0">
              <a:solidFill>
                <a:schemeClr val="tx1"/>
              </a:solidFill>
            </a:endParaRPr>
          </a:p>
          <a:p>
            <a:pPr algn="l"/>
            <a:endParaRPr lang="ru-RU" dirty="0" smtClean="0">
              <a:solidFill>
                <a:schemeClr val="tx1"/>
              </a:solidFill>
            </a:endParaRPr>
          </a:p>
          <a:p>
            <a:pPr algn="l"/>
            <a:endParaRPr lang="ru-RU" dirty="0">
              <a:solidFill>
                <a:schemeClr val="tx1"/>
              </a:solidFill>
            </a:endParaRPr>
          </a:p>
          <a:p>
            <a:r>
              <a:rPr lang="ru-RU" i="1" dirty="0" smtClean="0">
                <a:solidFill>
                  <a:schemeClr val="tx1"/>
                </a:solidFill>
                <a:latin typeface="Comic Sans MS" pitchFamily="66" charset="0"/>
              </a:rPr>
              <a:t>            Планиметрия</a:t>
            </a:r>
            <a:r>
              <a:rPr lang="ru-RU" dirty="0" smtClean="0">
                <a:solidFill>
                  <a:schemeClr val="tx1"/>
                </a:solidFill>
                <a:latin typeface="Comic Sans MS" pitchFamily="66" charset="0"/>
              </a:rPr>
              <a:t>-</a:t>
            </a:r>
          </a:p>
          <a:p>
            <a:r>
              <a:rPr lang="ru-RU" dirty="0" smtClean="0">
                <a:solidFill>
                  <a:schemeClr val="tx1"/>
                </a:solidFill>
                <a:latin typeface="Comic Sans MS" pitchFamily="66" charset="0"/>
              </a:rPr>
              <a:t>    это раздел геометрии ,в котором изучаются фигуры на плоскости</a:t>
            </a:r>
          </a:p>
          <a:p>
            <a:r>
              <a:rPr lang="ru-RU" dirty="0" smtClean="0">
                <a:solidFill>
                  <a:schemeClr val="tx1"/>
                </a:solidFill>
                <a:latin typeface="Comic Sans MS" pitchFamily="66" charset="0"/>
              </a:rPr>
              <a:t>(7-9 класс).</a:t>
            </a:r>
            <a:endParaRPr lang="ru-RU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 rot="19975524">
            <a:off x="668639" y="2721794"/>
            <a:ext cx="2207932" cy="2364483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ый треугольник 8"/>
          <p:cNvSpPr/>
          <p:nvPr/>
        </p:nvSpPr>
        <p:spPr>
          <a:xfrm>
            <a:off x="4572000" y="1628800"/>
            <a:ext cx="1152128" cy="1008112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6300192" y="1628800"/>
            <a:ext cx="2160240" cy="792088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11" name="5-конечная звезда 10"/>
          <p:cNvSpPr/>
          <p:nvPr/>
        </p:nvSpPr>
        <p:spPr>
          <a:xfrm>
            <a:off x="4860032" y="2996952"/>
            <a:ext cx="1296144" cy="1008112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7020272" y="2708920"/>
            <a:ext cx="936104" cy="936104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вал 14"/>
          <p:cNvSpPr/>
          <p:nvPr/>
        </p:nvSpPr>
        <p:spPr>
          <a:xfrm>
            <a:off x="1475656" y="5301208"/>
            <a:ext cx="2016224" cy="936104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476672"/>
            <a:ext cx="7772400" cy="936104"/>
          </a:xfrm>
        </p:spPr>
        <p:txBody>
          <a:bodyPr>
            <a:normAutofit fontScale="90000"/>
          </a:bodyPr>
          <a:lstStyle/>
          <a:p>
            <a:r>
              <a:rPr lang="ru-RU" sz="3200" dirty="0" smtClean="0">
                <a:latin typeface="Comic Sans MS" pitchFamily="66" charset="0"/>
              </a:rPr>
              <a:t>Примеры геометрических фигур в пространстве</a:t>
            </a:r>
            <a:endParaRPr lang="ru-RU" sz="3200" dirty="0">
              <a:latin typeface="Comic Sans MS" pitchFamily="6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15616" y="6021288"/>
            <a:ext cx="7704856" cy="648072"/>
          </a:xfrm>
        </p:spPr>
        <p:txBody>
          <a:bodyPr>
            <a:normAutofit fontScale="70000" lnSpcReduction="20000"/>
          </a:bodyPr>
          <a:lstStyle/>
          <a:p>
            <a:pPr algn="l"/>
            <a:r>
              <a:rPr lang="ru-RU" i="1" dirty="0" err="1" smtClean="0">
                <a:solidFill>
                  <a:schemeClr val="tx1"/>
                </a:solidFill>
                <a:latin typeface="Comic Sans MS" pitchFamily="66" charset="0"/>
              </a:rPr>
              <a:t>Стериометрия</a:t>
            </a:r>
            <a:r>
              <a:rPr lang="ru-RU" dirty="0" err="1" smtClean="0">
                <a:solidFill>
                  <a:schemeClr val="tx1"/>
                </a:solidFill>
                <a:latin typeface="Comic Sans MS" pitchFamily="66" charset="0"/>
              </a:rPr>
              <a:t>-это</a:t>
            </a:r>
            <a:r>
              <a:rPr lang="ru-RU" dirty="0" smtClean="0">
                <a:solidFill>
                  <a:schemeClr val="tx1"/>
                </a:solidFill>
                <a:latin typeface="Comic Sans MS" pitchFamily="66" charset="0"/>
              </a:rPr>
              <a:t> раздел геометрии , в котором изучаются фигуры в пространстве.(10-11 КЛАСС)</a:t>
            </a:r>
            <a:endParaRPr lang="ru-RU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5" name="Блок-схема: магнитный диск 4"/>
          <p:cNvSpPr/>
          <p:nvPr/>
        </p:nvSpPr>
        <p:spPr>
          <a:xfrm>
            <a:off x="3059832" y="3140968"/>
            <a:ext cx="2304256" cy="2520280"/>
          </a:xfrm>
          <a:prstGeom prst="flowChartMagneticDisk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Куб 7"/>
          <p:cNvSpPr/>
          <p:nvPr/>
        </p:nvSpPr>
        <p:spPr>
          <a:xfrm>
            <a:off x="395536" y="1268760"/>
            <a:ext cx="2520280" cy="2232248"/>
          </a:xfrm>
          <a:prstGeom prst="cub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Куб 8"/>
          <p:cNvSpPr/>
          <p:nvPr/>
        </p:nvSpPr>
        <p:spPr>
          <a:xfrm>
            <a:off x="4572000" y="1556792"/>
            <a:ext cx="4248472" cy="1368152"/>
          </a:xfrm>
          <a:prstGeom prst="cub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ый треугольник 9"/>
          <p:cNvSpPr/>
          <p:nvPr/>
        </p:nvSpPr>
        <p:spPr>
          <a:xfrm rot="19498600">
            <a:off x="5834171" y="4010691"/>
            <a:ext cx="2664296" cy="1224136"/>
          </a:xfrm>
          <a:prstGeom prst="rtTriangl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2" name="Прямая соединительная линия 11"/>
          <p:cNvCxnSpPr>
            <a:stCxn id="10" idx="0"/>
          </p:cNvCxnSpPr>
          <p:nvPr/>
        </p:nvCxnSpPr>
        <p:spPr>
          <a:xfrm rot="5400000" flipH="1" flipV="1">
            <a:off x="5341466" y="3529257"/>
            <a:ext cx="1739463" cy="97414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>
            <a:stCxn id="10" idx="2"/>
          </p:cNvCxnSpPr>
          <p:nvPr/>
        </p:nvCxnSpPr>
        <p:spPr>
          <a:xfrm rot="5400000" flipH="1" flipV="1">
            <a:off x="5191503" y="4381761"/>
            <a:ext cx="2741931" cy="271599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>
            <a:stCxn id="10" idx="4"/>
          </p:cNvCxnSpPr>
          <p:nvPr/>
        </p:nvCxnSpPr>
        <p:spPr>
          <a:xfrm rot="5400000" flipH="1">
            <a:off x="7082960" y="2833910"/>
            <a:ext cx="1140857" cy="1910244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animBg="1"/>
      <p:bldP spid="8" grpId="0" animBg="1"/>
      <p:bldP spid="9" grpId="0" animBg="1"/>
      <p:bldP spid="10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</TotalTime>
  <Words>324</Words>
  <Application>Microsoft Office PowerPoint</Application>
  <PresentationFormat>Экран (4:3)</PresentationFormat>
  <Paragraphs>43</Paragraphs>
  <Slides>16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8" baseType="lpstr">
      <vt:lpstr>Тема Office</vt:lpstr>
      <vt:lpstr>Документ Microsoft Office Word</vt:lpstr>
      <vt:lpstr>Геометрия  7 класс (первый урок) </vt:lpstr>
      <vt:lpstr>Возникновение и развитие геометрии</vt:lpstr>
      <vt:lpstr>Слово «ГЕОМЕТРИЯ» греческое: «геос »-земля, «метрео »-измеряю.</vt:lpstr>
      <vt:lpstr>Только ли при землемерии приходилось иметь дело с геометрическими фигурами?</vt:lpstr>
      <vt:lpstr>Что изучает ГЕОМЕТРИЯ?</vt:lpstr>
      <vt:lpstr>Труды греческого ученого Евклида ,вошли в основу книги «НАЧАЛА» и почти 2000 лет по ней изучали геометрию. </vt:lpstr>
      <vt:lpstr>Примеры геометрических фигур.</vt:lpstr>
      <vt:lpstr>Примеры геометрических фигур на плоскости.</vt:lpstr>
      <vt:lpstr>Примеры геометрических фигур в пространстве</vt:lpstr>
      <vt:lpstr>Основные геометрические фигуры на плоскости</vt:lpstr>
      <vt:lpstr>Точки обозначаются прописными (БОЛЬШИМИ) латинскими буквами</vt:lpstr>
      <vt:lpstr>А            М К</vt:lpstr>
      <vt:lpstr>Прямые обозначаются строчными (маленькими) латинскими буквами.</vt:lpstr>
      <vt:lpstr>а</vt:lpstr>
      <vt:lpstr>А</vt:lpstr>
      <vt:lpstr>Задание на дом: Нарисовать несколько геометрических фигур и дать им название.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Геометрия 7 класс</dc:title>
  <dc:creator>Юзер</dc:creator>
  <cp:lastModifiedBy>Администратор сети</cp:lastModifiedBy>
  <cp:revision>54</cp:revision>
  <dcterms:created xsi:type="dcterms:W3CDTF">2011-08-14T06:26:57Z</dcterms:created>
  <dcterms:modified xsi:type="dcterms:W3CDTF">2011-09-21T04:02:31Z</dcterms:modified>
</cp:coreProperties>
</file>