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6" r:id="rId4"/>
    <p:sldId id="277" r:id="rId5"/>
    <p:sldId id="278" r:id="rId6"/>
    <p:sldId id="263" r:id="rId7"/>
    <p:sldId id="264" r:id="rId8"/>
    <p:sldId id="271" r:id="rId9"/>
    <p:sldId id="279" r:id="rId10"/>
    <p:sldId id="266" r:id="rId11"/>
    <p:sldId id="280" r:id="rId12"/>
    <p:sldId id="281" r:id="rId13"/>
    <p:sldId id="282" r:id="rId14"/>
    <p:sldId id="283" r:id="rId15"/>
    <p:sldId id="285" r:id="rId16"/>
    <p:sldId id="284" r:id="rId17"/>
    <p:sldId id="286" r:id="rId18"/>
    <p:sldId id="287" r:id="rId19"/>
    <p:sldId id="288" r:id="rId20"/>
    <p:sldId id="289" r:id="rId21"/>
    <p:sldId id="291" r:id="rId22"/>
    <p:sldId id="296" r:id="rId23"/>
    <p:sldId id="290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C8FF"/>
    <a:srgbClr val="FF3300"/>
    <a:srgbClr val="F74A2D"/>
    <a:srgbClr val="D8CF12"/>
    <a:srgbClr val="9966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>
        <p:scale>
          <a:sx n="34" d="100"/>
          <a:sy n="34" d="100"/>
        </p:scale>
        <p:origin x="-912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7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5529E-B1B2-4909-BF6B-30E0DD4E3C0D}" type="datetimeFigureOut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C08C4-C38F-455E-A288-B1436E20F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2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32755-6479-4C39-975D-02206104F5F1}" type="datetimeFigureOut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4D16C-4F7E-4673-98EB-A6B006D90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91330-BCFA-495A-B3A1-045E46E64667}" type="datetimeFigureOut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8FF79-78BA-4202-9CBF-DF6F1B6F3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40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3658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658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658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246C8-6FE0-43BF-9DFF-D442CA057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407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1B31F-7CDD-4847-B5F8-FBAB3BB48FB0}" type="datetimeFigureOut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AB186-CD9B-4F22-B168-1C5677F2E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01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A00AA-DE4C-4AAF-8EEA-603F6A6AA6B0}" type="datetimeFigureOut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ECA93-A2AA-490D-A3A9-B309B5F57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96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92FDF-6E73-4F91-96DC-256598EB6FBB}" type="datetimeFigureOut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5559C-087F-4F38-B06A-804117DC7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10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74ECD-F5B3-4DF5-91FF-933950D3B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1F200-F44C-4AAD-97AF-B9B6E5C706D4}" type="datetimeFigureOut">
              <a:rPr lang="en-US"/>
              <a:pPr>
                <a:defRPr/>
              </a:pPr>
              <a:t>10/7/2013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17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9036F-B944-497F-8CD0-5F873653D9B4}" type="datetimeFigureOut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32E82-9EDA-4E88-8A4A-F7385AB88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83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F82DA-354F-4625-8243-CF0EEE7E025B}" type="datetimeFigureOut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9758A-24E6-4140-91B2-21AB6651F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70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0C236-6686-462A-A048-7AB0F3DCE941}" type="datetimeFigureOut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9E094-90B3-4B95-84AE-9ED5576C6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10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0E8EA-097F-4A81-AA92-2C8573D99111}" type="datetimeFigureOut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25212-272C-490B-817D-D77315F87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56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DF4CBC-7878-45B4-8B3F-37E9567F929F}" type="datetimeFigureOut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DF8F53-9FCE-46CB-8207-9C9DAB0B1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695" r:id="rId2"/>
    <p:sldLayoutId id="2147483704" r:id="rId3"/>
    <p:sldLayoutId id="2147483696" r:id="rId4"/>
    <p:sldLayoutId id="2147483705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9C9C9C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82828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9C9C9C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9C9C9C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vrpu.ru/psv/3818/0090_1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://nurse.rheumo.ru/txt/osd/img/sevastopoljskaya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C:\Users\Гимназия 30\Desktop\Рыбалкина В.В.(урок)\рождественские чтения-2013\открытый урок,рождественские чтения-2013\Рисунок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625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8305800" cy="1524000"/>
          </a:xfrm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txBody>
          <a:bodyPr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600" b="1" spc="0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Оборона Севастополя</a:t>
            </a:r>
            <a:r>
              <a:rPr lang="ru-RU" sz="4600" b="1" spc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600" b="1" spc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600" b="1" spc="0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октябрь 1854 – август 1855</a:t>
            </a:r>
            <a:endParaRPr lang="ru-RU" sz="4600" b="1" spc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953000" y="5105400"/>
            <a:ext cx="4191000" cy="17478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Рыбалкина В.И.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учитель истории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МБОУ «Гимназия №30»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C:\Users\Гимназия 30\Desktop\Рыбалкина В.В.(урок)\рождественские чтения-2013\открытый урок,рождественские чтения-2013\Рисунок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209800" y="2286000"/>
            <a:ext cx="6781800" cy="228600"/>
          </a:xfrm>
        </p:spPr>
        <p:txBody>
          <a:bodyPr>
            <a:normAutofit fontScale="4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819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smtClean="0">
                <a:ln w="127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Героическая оборона Севастополя</a:t>
            </a:r>
            <a:br>
              <a:rPr lang="ru-RU" sz="4400" b="1" smtClean="0">
                <a:ln w="127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smtClean="0">
                <a:ln w="127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октябрь 1854 – август 1855</a:t>
            </a:r>
            <a:br>
              <a:rPr lang="ru-RU" sz="4400" b="1" smtClean="0">
                <a:ln w="127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smtClean="0">
                <a:ln w="127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349 дней</a:t>
            </a:r>
            <a:endParaRPr lang="ru-RU" sz="44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365" name="TextBox 14"/>
          <p:cNvSpPr txBox="1">
            <a:spLocks noChangeArrowheads="1"/>
          </p:cNvSpPr>
          <p:nvPr/>
        </p:nvSpPr>
        <p:spPr bwMode="auto">
          <a:xfrm>
            <a:off x="3505200" y="4267200"/>
            <a:ext cx="266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C:\Users\Гимназия 30\Desktop\Рыбалкина В.В.(урок)\рождественские чтения-2013\открытый урок,рождественские чтения-2013\Рисунок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7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6388" name="Picture 7" descr="Картинка 1 из 363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875"/>
            <a:ext cx="3581400" cy="4906963"/>
          </a:xfrm>
        </p:spPr>
      </p:pic>
      <p:pic>
        <p:nvPicPr>
          <p:cNvPr id="1638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1962150"/>
            <a:ext cx="446405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C:\Users\Гимназия 30\Desktop\Рыбалкина В.В.(урок)\рождественские чтения-2013\открытый урок,рождественские чтения-2013\Рисунок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7"/>
            <a:ext cx="9144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3" name="Picture 2" descr="C:\Users\DeeGea\Downloads\ооо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3676650" cy="45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C:\Users\Гимназия 30\Desktop\Рыбалкина В.В.(урок)\рождественские чтения-2013\открытый урок,рождественские чтения-2013\Рисунок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89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 descr="pirogov2.jpg"/>
          <p:cNvPicPr>
            <a:picLocks noChangeAspect="1"/>
          </p:cNvPicPr>
          <p:nvPr/>
        </p:nvPicPr>
        <p:blipFill>
          <a:blip r:embed="rId3">
            <a:lum contrast="20000"/>
          </a:blip>
          <a:srcRect r="8148"/>
          <a:stretch>
            <a:fillRect/>
          </a:stretch>
        </p:blipFill>
        <p:spPr>
          <a:xfrm>
            <a:off x="0" y="0"/>
            <a:ext cx="3810000" cy="4849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C:\Users\Гимназия 30\Desktop\Рыбалкина В.В.(урок)\рождественские чтения-2013\открытый урок,рождественские чтения-2013\Рисунок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59" name="Picture 8" descr="img03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" y="0"/>
            <a:ext cx="3317875" cy="4495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1" name="Picture 7" descr="Картинка 11 из 51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0"/>
            <a:ext cx="316865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C:\Users\Гимназия 30\Desktop\Рыбалкина В.В.(урок)\рождественские чтения-2013\открытый урок,рождественские чтения-2013\Рисунок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5" name="Picture 8" descr="27874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33115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C:\Users\Гимназия 30\Desktop\Рыбалкина В.В.(урок)\рождественские чтения-2013\открытый урок,рождественские чтения-2013\Рисунок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463"/>
            <a:ext cx="3505200" cy="3563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C:\Users\Гимназия 30\Desktop\Рыбалкина В.В.(урок)\рождественские чтения-2013\открытый урок,рождественские чтения-2013\Рисунок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3" name="Picture 7" descr="Рисунок9"/>
          <p:cNvPicPr>
            <a:picLocks noChangeAspect="1"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48400" cy="4437063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81000" y="76200"/>
          <a:ext cx="8229600" cy="6629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832114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Причины отставания русской армии</a:t>
                      </a:r>
                      <a:endParaRPr lang="ru-RU" sz="14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Следствия</a:t>
                      </a:r>
                      <a:endParaRPr lang="ru-RU" sz="1400" kern="5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Пути преодоления</a:t>
                      </a:r>
                      <a:endParaRPr kumimoji="0" lang="ru-RU" sz="1400" b="1" kern="12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400" b="1" i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отставания</a:t>
                      </a:r>
                      <a:endParaRPr lang="ru-RU" sz="14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15099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Рекрутская система</a:t>
                      </a:r>
                    </a:p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набора в армию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Невозможность быстро</a:t>
                      </a:r>
                    </a:p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увеличить армию в случае</a:t>
                      </a:r>
                    </a:p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необходимости. Большие</a:t>
                      </a:r>
                    </a:p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расходы на ее содержание.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</a:tr>
              <a:tr h="893554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2.Отсутствие дееспособно</a:t>
                      </a:r>
                    </a:p>
                    <a:p>
                      <a:pPr algn="ctr"/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генштаба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Стратегические ошибки.</a:t>
                      </a:r>
                    </a:p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Боязнь проявить инициативу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</a:tr>
              <a:tr h="1015099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Отсутствие железных</a:t>
                      </a:r>
                    </a:p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дорог. Войска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рассредо</a:t>
                      </a:r>
                      <a:endParaRPr kumimoji="0"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точены по всей стране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Много времени тратится на</a:t>
                      </a:r>
                    </a:p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переброску войск, низкая</a:t>
                      </a:r>
                    </a:p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маневренность войск.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</a:tr>
              <a:tr h="1188735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В армии процветает</a:t>
                      </a:r>
                    </a:p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показная строевая выучка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Слабая боевая подготовка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</a:tr>
              <a:tr h="852684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Плохое техническое</a:t>
                      </a:r>
                    </a:p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оснащение армии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Необходимость вести</a:t>
                      </a:r>
                    </a:p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ближний бой, что повышало уязвимость солдат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</a:tr>
              <a:tr h="832114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В армии процветали</a:t>
                      </a:r>
                    </a:p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воровство, произвол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Падение нравов. Ослабление</a:t>
                      </a:r>
                    </a:p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армии, государства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81000" y="15875"/>
          <a:ext cx="8229600" cy="6824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832211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Причины отставания русской армии</a:t>
                      </a:r>
                      <a:endParaRPr lang="ru-RU" sz="14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Следствия</a:t>
                      </a:r>
                      <a:endParaRPr lang="ru-RU" sz="1400" kern="5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Пути преодоления</a:t>
                      </a:r>
                      <a:endParaRPr kumimoji="0" lang="ru-RU" sz="1400" b="1" kern="12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400" b="1" i="1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отставания</a:t>
                      </a:r>
                      <a:endParaRPr lang="ru-RU" sz="14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T="45725" marB="45725"/>
                </a:tc>
              </a:tr>
              <a:tr h="1188859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Рекрутская система</a:t>
                      </a:r>
                    </a:p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набора в армию</a:t>
                      </a:r>
                      <a:endParaRPr lang="ru-RU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Невозможность быстро</a:t>
                      </a:r>
                    </a:p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увеличить армию в случае</a:t>
                      </a:r>
                    </a:p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необходимости. Большие</a:t>
                      </a:r>
                    </a:p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расходы на ее содержание.</a:t>
                      </a:r>
                      <a:endParaRPr lang="ru-RU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Отмена крепостного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права.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Введение всеобщей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воинской повинности</a:t>
                      </a:r>
                      <a:endParaRPr lang="ru-RU" sz="1400" dirty="0"/>
                    </a:p>
                  </a:txBody>
                  <a:tcPr marT="45725" marB="45725"/>
                </a:tc>
              </a:tr>
              <a:tr h="914507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2.Отсутствие дееспособно</a:t>
                      </a:r>
                    </a:p>
                    <a:p>
                      <a:pPr algn="ctr"/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генштаба</a:t>
                      </a:r>
                      <a:endParaRPr lang="ru-RU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Стратегические ошибки.</a:t>
                      </a:r>
                    </a:p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Боязнь проявить инициативу</a:t>
                      </a:r>
                      <a:endParaRPr lang="ru-RU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Дать гражданские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свободы. Ограничить абсолютизм законом</a:t>
                      </a:r>
                      <a:endParaRPr lang="ru-RU" sz="1400" dirty="0"/>
                    </a:p>
                  </a:txBody>
                  <a:tcPr marT="45725" marB="45725"/>
                </a:tc>
              </a:tr>
              <a:tr h="1015218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Отсутствие железных</a:t>
                      </a:r>
                    </a:p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дорог. Войска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рассредо</a:t>
                      </a:r>
                      <a:endParaRPr kumimoji="0"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точены по всей стране</a:t>
                      </a:r>
                      <a:endParaRPr lang="ru-RU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Много времени тратится на</a:t>
                      </a:r>
                    </a:p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переброску войск, низкая</a:t>
                      </a:r>
                    </a:p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маневренность войск.</a:t>
                      </a:r>
                      <a:endParaRPr lang="ru-RU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железных дорог</a:t>
                      </a:r>
                      <a:endParaRPr lang="ru-RU" sz="1400" dirty="0"/>
                    </a:p>
                  </a:txBody>
                  <a:tcPr marT="45725" marB="45725"/>
                </a:tc>
              </a:tr>
              <a:tr h="1188874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В армии процветает</a:t>
                      </a:r>
                    </a:p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показная строевая выучка</a:t>
                      </a:r>
                      <a:endParaRPr lang="ru-RU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Слабая боевая подготовка</a:t>
                      </a:r>
                      <a:endParaRPr lang="ru-RU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Реформа армии,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новых, тактических приемов</a:t>
                      </a:r>
                      <a:endParaRPr lang="ru-RU" sz="1400" dirty="0"/>
                    </a:p>
                  </a:txBody>
                  <a:tcPr marT="45725" marB="45725"/>
                </a:tc>
              </a:tr>
              <a:tr h="852784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Плохое техническое</a:t>
                      </a:r>
                    </a:p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оснащение армии</a:t>
                      </a:r>
                      <a:endParaRPr lang="ru-RU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Необходимость вести</a:t>
                      </a:r>
                    </a:p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ближний бой, что повышало уязвимость солдат</a:t>
                      </a:r>
                      <a:endParaRPr lang="ru-RU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Техническое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перевооружение армии</a:t>
                      </a:r>
                      <a:endParaRPr lang="ru-RU" sz="1400" dirty="0"/>
                    </a:p>
                  </a:txBody>
                  <a:tcPr marT="45725" marB="45725"/>
                </a:tc>
              </a:tr>
              <a:tr h="832211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В армии процветали</a:t>
                      </a:r>
                    </a:p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воровство, произвол</a:t>
                      </a:r>
                      <a:endParaRPr lang="ru-RU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Падение нравов. Ослабление</a:t>
                      </a:r>
                    </a:p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армии, государства</a:t>
                      </a:r>
                      <a:endParaRPr lang="ru-RU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Борьба с бюрократией</a:t>
                      </a:r>
                      <a:endParaRPr lang="ru-RU" sz="1400" dirty="0"/>
                    </a:p>
                  </a:txBody>
                  <a:tcPr marT="45725" marB="457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/>
              <a:t>Цели стран –участниц войны</a:t>
            </a:r>
          </a:p>
        </p:txBody>
      </p:sp>
      <p:graphicFrame>
        <p:nvGraphicFramePr>
          <p:cNvPr id="167962" name="Group 26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3575067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944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Страны- участницы войны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Цели, стран-участниц войны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7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7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7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onstantia" pitchFamily="18" charset="0"/>
              <a:buAutoNum type="arabicPeriod"/>
            </a:pPr>
            <a:r>
              <a:rPr lang="ru-RU" smtClean="0"/>
              <a:t>Отказ от войн как средства решения внешнеполитических проблем</a:t>
            </a:r>
          </a:p>
          <a:p>
            <a:pPr marL="514350" indent="-514350" eaLnBrk="1" hangingPunct="1">
              <a:buFont typeface="Constantia" pitchFamily="18" charset="0"/>
              <a:buAutoNum type="arabicPeriod"/>
            </a:pPr>
            <a:r>
              <a:rPr lang="ru-RU" smtClean="0"/>
              <a:t>Умело строить внешнюю политику, не допускать стратегических просчетов</a:t>
            </a:r>
          </a:p>
          <a:p>
            <a:pPr marL="514350" indent="-514350" eaLnBrk="1" hangingPunct="1">
              <a:buFont typeface="Constantia" pitchFamily="18" charset="0"/>
              <a:buAutoNum type="arabicPeriod"/>
            </a:pPr>
            <a:r>
              <a:rPr lang="ru-RU" smtClean="0"/>
              <a:t>Идти в ногу со временем в социально – экономической политике</a:t>
            </a:r>
          </a:p>
          <a:p>
            <a:pPr marL="514350" indent="-514350" eaLnBrk="1" hangingPunct="1">
              <a:buFont typeface="Constantia" pitchFamily="18" charset="0"/>
              <a:buAutoNum type="arabicPeriod"/>
            </a:pPr>
            <a:r>
              <a:rPr lang="ru-RU" smtClean="0"/>
              <a:t>Нельзя играть роль великой державы без глубокой, последовательной модернизации общественного строя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Уроки Крымской войны: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28" name="Picture 5" descr="C:\Users\Гимназия 30\Desktop\Рыбалкина В.В.(урок)\рождественские чтения-2013\открытый урок,рождественские чтения-2013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400"/>
            <a:ext cx="4859338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7652" name="Picture 5" descr="C:\Users\Гимназия 30\Desktop\Рыбалкина В.В.(урок)\рождественские чтения-2013\открытый урок,рождественские чтения-2013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" t="32338" r="7956" b="269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8676" name="Picture 5" descr="C:\Users\Гимназия 30\Desktop\Рыбалкина В.В.(урок)\рождественские чтения-2013\открытый урок,рождественские чтения-2013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0"/>
            <a:ext cx="6199187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7921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/>
              <a:t>Цели  стран –участниц войны</a:t>
            </a:r>
          </a:p>
        </p:txBody>
      </p:sp>
      <p:graphicFrame>
        <p:nvGraphicFramePr>
          <p:cNvPr id="165931" name="Group 43"/>
          <p:cNvGraphicFramePr>
            <a:graphicFrameLocks noGrp="1"/>
          </p:cNvGraphicFramePr>
          <p:nvPr>
            <p:ph idx="1"/>
          </p:nvPr>
        </p:nvGraphicFramePr>
        <p:xfrm>
          <a:off x="684213" y="1341438"/>
          <a:ext cx="7772400" cy="5029200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Страны- участницы войны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Цели, стран-участниц войны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Россия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распространение влияния на Ближнем Востоке (в том числе и присоединение территорий) 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Турция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желала ослабить Россию, захватить Крым и Закавказье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. 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Франция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хотела ослабления России, распространения экономического и политического влияния  на Ближнем Востоке.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Англия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хотела ослабления России, распространения экономического и политического влияния  на Ближнем Востоке.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14800" y="152400"/>
            <a:ext cx="4572000" cy="426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Граф </a:t>
            </a:r>
            <a:br>
              <a:rPr lang="ru-RU" smtClean="0"/>
            </a:br>
            <a:r>
              <a:rPr lang="ru-RU" smtClean="0"/>
              <a:t>К. В. Нессельроде – министр иностранных дел, «человек без собственного лица»</a:t>
            </a:r>
            <a:endParaRPr lang="ru-RU"/>
          </a:p>
        </p:txBody>
      </p:sp>
      <p:sp>
        <p:nvSpPr>
          <p:cNvPr id="9219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4" descr="C:\Users\Гимназия 30\Desktop\Рыбалкина В.В.(урок)\рождественские чтения-2013\открытый урок,рождественские чтения-2013\Рисунок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4491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algn="ctr" eaLnBrk="1" fontAlgn="auto" hangingPunct="1">
              <a:spcAft>
                <a:spcPts val="0"/>
              </a:spcAft>
              <a:defRPr/>
            </a:pPr>
            <a:r>
              <a:rPr sz="3200" b="1"/>
              <a:t>I </a:t>
            </a:r>
            <a:r>
              <a:rPr lang="ru-RU" sz="3200" b="1"/>
              <a:t>этап войны: ноябрь 1853 – апрель 1854гг.</a:t>
            </a:r>
            <a:r>
              <a:rPr lang="ru-RU"/>
              <a:t> </a:t>
            </a:r>
          </a:p>
        </p:txBody>
      </p:sp>
      <p:sp>
        <p:nvSpPr>
          <p:cNvPr id="10243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 descr="C:\Users\Гимназия 30\Desktop\Рыбалкина В.В.(урок)\рождественские чтения-2013\открытый урок,рождественские чтения-2013\Рисунок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58938"/>
            <a:ext cx="72136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D8CF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(16) октября 1853 г. Турция объявила войну России.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4400" b="1" smtClean="0">
                <a:ln w="127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4400" b="1" smtClean="0">
                <a:ln w="127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4400" b="1" err="1" smtClean="0">
                <a:ln w="127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sz="4400" b="1" smtClean="0">
                <a:ln w="127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этап войны: </a:t>
            </a:r>
            <a:br>
              <a:rPr lang="ru-RU" sz="4400" b="1" smtClean="0">
                <a:ln w="127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smtClean="0">
                <a:ln w="127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 против Турции</a:t>
            </a:r>
            <a:endParaRPr lang="ru-RU" b="1">
              <a:ln w="12700">
                <a:solidFill>
                  <a:schemeClr val="bg1">
                    <a:alpha val="25000"/>
                  </a:schemeClr>
                </a:solidFill>
                <a:prstDash val="solid"/>
                <a:round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2057400"/>
            <a:ext cx="52578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Главные силы турок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(около 40 тыс.) двинулись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Александрополь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а </a:t>
            </a:r>
            <a:r>
              <a:rPr lang="ru-RU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один из отрядов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(18 тыс.) пытался через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Боржомское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ущелье </a:t>
            </a:r>
            <a:r>
              <a:rPr lang="ru-RU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прорваться к Тифлису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но был остановлен, а </a:t>
            </a:r>
            <a:r>
              <a:rPr lang="ru-RU" dirty="0">
                <a:solidFill>
                  <a:srgbClr val="D8CF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14(26) ноября </a:t>
            </a:r>
            <a:r>
              <a:rPr lang="ru-RU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разбит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под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Ахалцихом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7-тыячным отрядом генерала И. М.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Андронникова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 </a:t>
            </a:r>
            <a:r>
              <a:rPr lang="ru-RU" dirty="0">
                <a:solidFill>
                  <a:srgbClr val="D8CF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19 ноября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(1 декабря) войска русского генерала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Бебутова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(10 тыс.) </a:t>
            </a:r>
            <a:r>
              <a:rPr lang="ru-RU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разгромили главные турецкие силы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при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Башкадыкларе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      </a:t>
            </a:r>
            <a:r>
              <a:rPr lang="ru-RU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Русский Черноморский флот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блокировал турецкие корабли в портах. </a:t>
            </a:r>
            <a:r>
              <a:rPr lang="ru-RU" dirty="0">
                <a:solidFill>
                  <a:srgbClr val="D8CF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18(30) ноября 1853 г.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эскадра под командованием вице-адмирала      </a:t>
            </a:r>
            <a:r>
              <a:rPr lang="ru-RU" dirty="0">
                <a:ln>
                  <a:solidFill>
                    <a:srgbClr val="2DC8F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П.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С. Нахимова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Синопском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сражении </a:t>
            </a:r>
            <a:r>
              <a:rPr lang="ru-RU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уничтожила турецкий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Черноморский </a:t>
            </a:r>
            <a:r>
              <a:rPr lang="ru-RU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флот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 Это ускорило вступление в войну Англии и Франции.</a:t>
            </a:r>
          </a:p>
        </p:txBody>
      </p:sp>
      <p:pic>
        <p:nvPicPr>
          <p:cNvPr id="11269" name="Рисунок 4" descr="нахимов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81200"/>
            <a:ext cx="30194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2819400" y="3810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endParaRPr lang="ru-RU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5715000"/>
            <a:ext cx="17859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Вице – адмирал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П. С. Нахимов</a:t>
            </a:r>
          </a:p>
        </p:txBody>
      </p:sp>
      <p:pic>
        <p:nvPicPr>
          <p:cNvPr id="12" name="Рисунок 11" descr="синоп ночью.jpg"/>
          <p:cNvPicPr>
            <a:picLocks noChangeAspect="1"/>
          </p:cNvPicPr>
          <p:nvPr/>
        </p:nvPicPr>
        <p:blipFill>
          <a:blip r:embed="rId3"/>
          <a:srcRect l="7540" r="38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Умножение 9">
            <a:hlinkClick r:id="rId4" action="ppaction://hlinksldjump"/>
          </p:cNvPr>
          <p:cNvSpPr/>
          <p:nvPr/>
        </p:nvSpPr>
        <p:spPr>
          <a:xfrm>
            <a:off x="8763000" y="6629400"/>
            <a:ext cx="381000" cy="228600"/>
          </a:xfrm>
          <a:prstGeom prst="mathMultiply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510" y="33066"/>
            <a:ext cx="5626290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18 ноября 1853 года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Синопское</a:t>
            </a:r>
            <a:r>
              <a:rPr lang="ru-RU" sz="5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 сражение</a:t>
            </a:r>
          </a:p>
        </p:txBody>
      </p:sp>
      <p:pic>
        <p:nvPicPr>
          <p:cNvPr id="11276" name="Picture 12" descr="C:\Users\Гимназия 30\Desktop\Рыбалкина В.В.(урок)\рождественские чтения-2013\открытый урок,рождественские чтения-2013\Рисунок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0"/>
            <a:ext cx="3514725" cy="397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2400" y="1676400"/>
            <a:ext cx="8763000" cy="48768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828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этап войны: апрель 1854 – февраль 1856 </a:t>
            </a:r>
            <a:b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 против сил коалиции</a:t>
            </a:r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английские солдаты 50-х гг 19 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975" y="2540000"/>
            <a:ext cx="2000250" cy="2000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солдаты.jpg"/>
          <p:cNvPicPr>
            <a:picLocks noChangeAspect="1"/>
          </p:cNvPicPr>
          <p:nvPr/>
        </p:nvPicPr>
        <p:blipFill>
          <a:blip r:embed="rId3"/>
          <a:srcRect t="3876"/>
          <a:stretch>
            <a:fillRect/>
          </a:stretch>
        </p:blipFill>
        <p:spPr>
          <a:xfrm>
            <a:off x="2209800" y="2384425"/>
            <a:ext cx="1676400" cy="2309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Умножение 8">
            <a:hlinkClick r:id="rId4" action="ppaction://hlinksldjump"/>
          </p:cNvPr>
          <p:cNvSpPr/>
          <p:nvPr/>
        </p:nvSpPr>
        <p:spPr>
          <a:xfrm>
            <a:off x="8458200" y="6477000"/>
            <a:ext cx="381000" cy="228600"/>
          </a:xfrm>
          <a:prstGeom prst="mathMultiply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419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чем значение обороны Севастополя?</a:t>
            </a:r>
            <a:br>
              <a:rPr lang="ru-RU" sz="400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40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Можно ли ее назвать героической?</a:t>
            </a:r>
            <a:br>
              <a:rPr lang="ru-RU" sz="400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400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</a:t>
            </a:r>
            <a:r>
              <a:rPr lang="ru-RU" sz="40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каких уроках Крымской войны мы должны помнить сегодня?</a:t>
            </a:r>
            <a:endParaRPr lang="ru-RU" sz="40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0" name="Picture 4" descr="C:\Users\Гимназия 30\Desktop\Рыбалкина В.В.(урок)\рождественские чтения-2013\открытый урок,рождественские чтения-2013\Рисунок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0194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1973</TotalTime>
  <Words>502</Words>
  <Application>Microsoft Office PowerPoint</Application>
  <PresentationFormat>Экран (4:3)</PresentationFormat>
  <Paragraphs>119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Constantia</vt:lpstr>
      <vt:lpstr>Arial</vt:lpstr>
      <vt:lpstr>Wingdings 2</vt:lpstr>
      <vt:lpstr>Calibri</vt:lpstr>
      <vt:lpstr>Arial Narrow</vt:lpstr>
      <vt:lpstr>Wingdings</vt:lpstr>
      <vt:lpstr>Times New Roman</vt:lpstr>
      <vt:lpstr>SimSun</vt:lpstr>
      <vt:lpstr>Mangal</vt:lpstr>
      <vt:lpstr>Бумажная</vt:lpstr>
      <vt:lpstr>Оборона Севастополя октябрь 1854 – август 1855</vt:lpstr>
      <vt:lpstr>Цели стран –участниц войны</vt:lpstr>
      <vt:lpstr>Цели  стран –участниц войны</vt:lpstr>
      <vt:lpstr>Граф  К. В. Нессельроде – министр иностранных дел, «человек без собственного лица»</vt:lpstr>
      <vt:lpstr>I этап войны: ноябрь 1853 – апрель 1854гг. </vt:lpstr>
      <vt:lpstr>I-й этап войны:  Россия против Турции</vt:lpstr>
      <vt:lpstr>II этап войны: апрель 1854 – февраль 1856  Россия против сил коалиции</vt:lpstr>
      <vt:lpstr>В чем значение обороны Севастополя? Можно ли ее назвать героической? О каких уроках Крымской войны мы должны помнить сегодня?</vt:lpstr>
      <vt:lpstr>Презентация PowerPoint</vt:lpstr>
      <vt:lpstr>Героическая оборона Севастополя октябрь 1854 – август 1855 349 дней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Уроки Крымской войны: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Крымская война 1853 - 1855</dc:title>
  <dc:subject>ИКТ на уроках</dc:subject>
  <dc:creator>Рыбченко Н.Н.</dc:creator>
  <cp:lastModifiedBy>Гимназия 30</cp:lastModifiedBy>
  <cp:revision>217</cp:revision>
  <dcterms:modified xsi:type="dcterms:W3CDTF">2013-10-07T03:45:13Z</dcterms:modified>
</cp:coreProperties>
</file>