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82" r:id="rId6"/>
    <p:sldId id="260" r:id="rId7"/>
    <p:sldId id="266" r:id="rId8"/>
    <p:sldId id="270" r:id="rId9"/>
    <p:sldId id="264" r:id="rId10"/>
    <p:sldId id="262" r:id="rId11"/>
    <p:sldId id="265" r:id="rId12"/>
    <p:sldId id="273" r:id="rId13"/>
    <p:sldId id="267" r:id="rId14"/>
    <p:sldId id="281" r:id="rId15"/>
    <p:sldId id="275" r:id="rId16"/>
    <p:sldId id="284" r:id="rId17"/>
    <p:sldId id="283" r:id="rId18"/>
    <p:sldId id="278" r:id="rId19"/>
    <p:sldId id="285" r:id="rId20"/>
    <p:sldId id="286" r:id="rId21"/>
    <p:sldId id="277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6B5345-E792-49EE-8F83-757AC980F7DE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6352DA-C712-48DC-A8CA-D38241059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gister.msk.ru/library/history/kluchev/kllec14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673107" TargetMode="External"/><Relationship Id="rId3" Type="http://schemas.openxmlformats.org/officeDocument/2006/relationships/hyperlink" Target="http://commons.wikimedia.org/wiki/File:Vladimir-II-Vsevolodovich_Monomakh.jpg?uselang=ru" TargetMode="External"/><Relationship Id="rId7" Type="http://schemas.openxmlformats.org/officeDocument/2006/relationships/hyperlink" Target="http://commons.wikimedia.org/wiki/File:Monomachos_at_Uvetichi.jpg?uselang=ru" TargetMode="External"/><Relationship Id="rId2" Type="http://schemas.openxmlformats.org/officeDocument/2006/relationships/hyperlink" Target="http://www.moluch.ru/archive/50/643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ztory.ru/kievskay-rus/vladimir-monomax.html" TargetMode="External"/><Relationship Id="rId5" Type="http://schemas.openxmlformats.org/officeDocument/2006/relationships/hyperlink" Target="http://salgarys.narod.ru/index/0-5" TargetMode="External"/><Relationship Id="rId10" Type="http://schemas.openxmlformats.org/officeDocument/2006/relationships/hyperlink" Target="http://commons.wikimedia.org/wiki/File:Mstislav_I_of_Kiev_(Tsarskiy_titulyarnik).jpg?uselang=ru" TargetMode="External"/><Relationship Id="rId4" Type="http://schemas.openxmlformats.org/officeDocument/2006/relationships/hyperlink" Target="http://www.opoccuu.com/030511.htm" TargetMode="External"/><Relationship Id="rId9" Type="http://schemas.openxmlformats.org/officeDocument/2006/relationships/hyperlink" Target="http://www.pokrov-monastir.ru/?include=static&amp;page_id=5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869160"/>
            <a:ext cx="8458200" cy="122237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Владимир Мономах – великий киевский князь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943600"/>
            <a:ext cx="3273624" cy="91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истории МОУ СОШ №1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г.о. Звенигород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Бортникова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Т.И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456384" cy="448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99992" y="1988840"/>
            <a:ext cx="43617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Народ плакал по нем,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дети плачут по отце или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матери.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Летопись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237312"/>
            <a:ext cx="115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 класс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260648"/>
            <a:ext cx="86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Урок 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Объединенный поход русских войск против половцев.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81128"/>
            <a:ext cx="9144000" cy="115212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В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1100 г.</a:t>
            </a:r>
            <a:r>
              <a:rPr lang="ru-RU" sz="2400" dirty="0" smtClean="0"/>
              <a:t> </a:t>
            </a:r>
            <a:r>
              <a:rPr lang="ru-RU" sz="2400" b="1" dirty="0" smtClean="0"/>
              <a:t>состоялся новый съезд князей в </a:t>
            </a:r>
            <a:r>
              <a:rPr lang="ru-RU" sz="2400" b="1" dirty="0" err="1" smtClean="0"/>
              <a:t>Витичеве</a:t>
            </a:r>
            <a:r>
              <a:rPr lang="ru-RU" sz="2400" b="1" dirty="0" smtClean="0"/>
              <a:t>. Принято решение о совместном походе против половцев. 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84482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Сергей Иванов "Русские князья заключают мир в </a:t>
            </a:r>
            <a:r>
              <a:rPr lang="ru-RU" dirty="0" err="1"/>
              <a:t>Уветичах</a:t>
            </a:r>
            <a:r>
              <a:rPr lang="ru-RU" dirty="0"/>
              <a:t>"</a:t>
            </a:r>
          </a:p>
        </p:txBody>
      </p:sp>
      <p:pic>
        <p:nvPicPr>
          <p:cNvPr id="31748" name="Picture 4" descr="File:Monomachos at Uvet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184077" cy="33631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5657671"/>
            <a:ext cx="8712968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Почему Владимир Мономах назвал этот поход крестовым?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Какое значение для истории Руси имел этот поход?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Объединенный поход русских войск против половцев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>
            <a:normAutofit fontScale="92500"/>
          </a:bodyPr>
          <a:lstStyle/>
          <a:p>
            <a:r>
              <a:rPr lang="ru-RU" sz="2400" b="1" u="sng" dirty="0" smtClean="0"/>
              <a:t>Итоги похода: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взята столица одного из половецких племенных образований — г. </a:t>
            </a:r>
            <a:r>
              <a:rPr lang="ru-RU" sz="2400" b="1" dirty="0" err="1" smtClean="0"/>
              <a:t>Шарукань</a:t>
            </a:r>
            <a:r>
              <a:rPr lang="ru-RU" sz="2400" b="1" dirty="0" smtClean="0"/>
              <a:t>, сожжен г. </a:t>
            </a:r>
            <a:r>
              <a:rPr lang="ru-RU" sz="2400" b="1" dirty="0" err="1" smtClean="0"/>
              <a:t>Сугров</a:t>
            </a:r>
            <a:r>
              <a:rPr lang="ru-RU" sz="2400" b="1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нанесено сокрушительное поражение половецким отрядам в битве на реке </a:t>
            </a:r>
            <a:r>
              <a:rPr lang="ru-RU" sz="2400" b="1" dirty="0" err="1" smtClean="0"/>
              <a:t>Сольнице</a:t>
            </a:r>
            <a:r>
              <a:rPr lang="ru-RU" sz="2400" b="1" dirty="0" smtClean="0"/>
              <a:t>, притоке Донца.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После этого часть половцев откочевала на Северный Кавказ.</a:t>
            </a:r>
          </a:p>
          <a:p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3796" name="Picture 4" descr="http://salgarys.narod.ru/olderfiles/21/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806" y="1196752"/>
            <a:ext cx="5756402" cy="317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Восстание в Киеве 1113 г.  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 приход  к власти Владимира Мономаха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340768"/>
            <a:ext cx="3384376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 Мудрый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52936"/>
            <a:ext cx="252028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Изяслав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37112"/>
            <a:ext cx="266429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Святополк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437112"/>
            <a:ext cx="273630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437112"/>
            <a:ext cx="259228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Мономах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852936"/>
            <a:ext cx="244827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Святослав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852936"/>
            <a:ext cx="266429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Всеволод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733256"/>
            <a:ext cx="2664296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Киев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733256"/>
            <a:ext cx="2736304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Тмутаракань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5733256"/>
            <a:ext cx="259228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Чернигов</a:t>
            </a:r>
          </a:p>
          <a:p>
            <a:pPr algn="ctr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Переяславль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3" idx="2"/>
            <a:endCxn id="8" idx="0"/>
          </p:cNvCxnSpPr>
          <p:nvPr/>
        </p:nvCxnSpPr>
        <p:spPr>
          <a:xfrm flipH="1">
            <a:off x="4572000" y="2255168"/>
            <a:ext cx="36004" cy="59776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4" idx="0"/>
          </p:cNvCxnSpPr>
          <p:nvPr/>
        </p:nvCxnSpPr>
        <p:spPr>
          <a:xfrm flipH="1">
            <a:off x="1439652" y="2255168"/>
            <a:ext cx="3168352" cy="59776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9" idx="0"/>
          </p:cNvCxnSpPr>
          <p:nvPr/>
        </p:nvCxnSpPr>
        <p:spPr>
          <a:xfrm>
            <a:off x="4608004" y="2255168"/>
            <a:ext cx="2808312" cy="59776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 flipH="1">
            <a:off x="1187624" y="3429000"/>
            <a:ext cx="360040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83968" y="3501008"/>
            <a:ext cx="360040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236296" y="3429000"/>
            <a:ext cx="360040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Восстание в Киеве 1113 г. и приход к власти Владимира Мономаха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12777"/>
            <a:ext cx="5400600" cy="28803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1113 г. – смерть Святополка </a:t>
            </a:r>
            <a:r>
              <a:rPr lang="ru-RU" sz="2000" b="1" dirty="0" err="1" smtClean="0"/>
              <a:t>Изяславича</a:t>
            </a:r>
            <a:r>
              <a:rPr lang="ru-RU" sz="2000" b="1" dirty="0" smtClean="0"/>
              <a:t>. Популярность Владимира Мономаха как успешного полководца. Бунт киевлян, разгром усадеб ростовщиков и бояр. Призвание Владимира Мономаха на великое княжение в обход старшинства. </a:t>
            </a:r>
            <a:endParaRPr lang="ru-RU" sz="2000" b="1" dirty="0"/>
          </a:p>
        </p:txBody>
      </p:sp>
      <p:pic>
        <p:nvPicPr>
          <p:cNvPr id="4" name="Picture 2" descr="Приход Владимира Мономаха на княжение в Киев в 1113 г. Миниатюра из летопис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631906" cy="45398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 Приход Владимира </a:t>
            </a:r>
            <a:r>
              <a:rPr lang="ru-RU" i="1" dirty="0" smtClean="0"/>
              <a:t>Мономаха</a:t>
            </a:r>
          </a:p>
          <a:p>
            <a:r>
              <a:rPr lang="ru-RU" i="1" dirty="0" smtClean="0"/>
              <a:t> </a:t>
            </a:r>
            <a:r>
              <a:rPr lang="ru-RU" i="1" dirty="0"/>
              <a:t>в Киев в 1113 г.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933057"/>
            <a:ext cx="5436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Познакомьтесь с материалом учебника с. 103-104 и ответьте на вопросы: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К</a:t>
            </a:r>
            <a:r>
              <a:rPr lang="ru-RU" sz="2000" b="1" dirty="0" smtClean="0"/>
              <a:t>аковы </a:t>
            </a:r>
            <a:r>
              <a:rPr lang="ru-RU" sz="2000" b="1" dirty="0"/>
              <a:t>причины восстания в Киеве в 1113 г.? 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Какую </a:t>
            </a:r>
            <a:r>
              <a:rPr lang="ru-RU" sz="2000" b="1" dirty="0"/>
              <a:t>роль в решении вопроса о приглашении князя сыграла церковь? 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Какие </a:t>
            </a:r>
            <a:r>
              <a:rPr lang="ru-RU" sz="2000" b="1" dirty="0"/>
              <a:t>методы использовал Владимир Мономах, чтобы прекратить волнения в городе и стране?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Правление Владимира Мономаха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987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Познакомиться с материалом учебника  о правлении Владимира Мономаха (с. 105-106) и на основании полученных сведений заполнить таблицу. 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140968"/>
          <a:ext cx="8686800" cy="271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1910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Внутренняя политика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Внешняя политика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4502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Владимир Мономах </a:t>
            </a:r>
            <a:r>
              <a:rPr lang="ru-RU" sz="3200" u="sng" dirty="0" smtClean="0"/>
              <a:t>(</a:t>
            </a:r>
            <a:r>
              <a:rPr lang="ru-RU" sz="3200" b="1" u="sng" dirty="0" smtClean="0">
                <a:solidFill>
                  <a:srgbClr val="C00000"/>
                </a:solidFill>
              </a:rPr>
              <a:t>1113 – 1125 гг</a:t>
            </a:r>
            <a:r>
              <a:rPr lang="ru-RU" sz="3200" u="sng" dirty="0" smtClean="0"/>
              <a:t>.)</a:t>
            </a:r>
            <a:endParaRPr lang="ru-RU" sz="3200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620688"/>
          <a:ext cx="8686800" cy="6322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4698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Внутренняя политика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Внешняя политика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6746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Борьба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за сохранение и укрепление единой власти в государстве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Борьба с разделительными тенденциями и действиями других князей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Реформирование внутренней жизни государства: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Преобразование в сфере права (новая редакция «Русской Правда» – «Устав Владимира Мономаха»)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Снижение процентов за взятый долг, ликвидация непосильных долгов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ru-RU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Снижение социальной напряжённости в городах и сёлах.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Основывал города, строил храмы, развивал торговлю и ремесла.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Times New Roman"/>
                        </a:rPr>
                        <a:t>«Поучение детям» - первое литературное произведение в жанре светской проповеди</a:t>
                      </a:r>
                      <a:endParaRPr lang="ru-RU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Надолго обезопасил Русь от набегов печенегов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Укрепление связи с Византией. (Император Византии, опасаясь очередного нашествия русского войска, дал согласие на женитьбу своего сына Иоанна на внучке Владимира Мономаха </a:t>
                      </a:r>
                      <a:r>
                        <a:rPr lang="ru-RU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Добронеге</a:t>
                      </a: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, что отныне сделало отношения двух великих государств предсказуемыми).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Русь завоевала безусловный международный авторитет, участвуя во </a:t>
                      </a:r>
                      <a:r>
                        <a:rPr lang="ru-RU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внутривизантийских</a:t>
                      </a:r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делах – русская дружина помогала императору подавлять восстание в Херсонесе.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b="0" dirty="0" smtClean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Правление Владимира Мономаха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340768"/>
            <a:ext cx="4923656" cy="55172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Знакомство с текстом исторического источника «Поучение Владимира Мономаха», подготовка ответов на вопросы к нему.</a:t>
            </a:r>
          </a:p>
          <a:p>
            <a:r>
              <a:rPr lang="ru-RU" sz="2400" dirty="0" smtClean="0"/>
              <a:t>Какие качества характера более всего ценил в людях Владимир Мономах?</a:t>
            </a:r>
          </a:p>
          <a:p>
            <a:r>
              <a:rPr lang="ru-RU" sz="2400" dirty="0" smtClean="0"/>
              <a:t>На основе текста "Поучения" </a:t>
            </a:r>
            <a:r>
              <a:rPr lang="ru-RU" sz="2400" dirty="0" smtClean="0"/>
              <a:t>составьте </a:t>
            </a:r>
            <a:r>
              <a:rPr lang="ru-RU" sz="2400" dirty="0" smtClean="0"/>
              <a:t>психологический портрет (выделите основные черты характера) Владимира Мономаха.</a:t>
            </a:r>
          </a:p>
          <a:p>
            <a:r>
              <a:rPr lang="ru-RU" sz="2400" dirty="0" smtClean="0"/>
              <a:t>Как вы </a:t>
            </a:r>
            <a:r>
              <a:rPr lang="ru-RU" sz="2400" dirty="0" smtClean="0"/>
              <a:t>считаете</a:t>
            </a:r>
            <a:r>
              <a:rPr lang="ru-RU" sz="2400" dirty="0" smtClean="0"/>
              <a:t>, почему Владимир решил оставить своим потомкам такое "Поучение"?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301208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Завещание Владимира Мономаха детям. Литография по рисунку художника Бориса </a:t>
            </a:r>
            <a:r>
              <a:rPr lang="ru-RU" dirty="0" err="1" smtClean="0">
                <a:latin typeface="Calibri" pitchFamily="34" charset="0"/>
              </a:rPr>
              <a:t>Чорикова</a:t>
            </a:r>
            <a:r>
              <a:rPr lang="ru-RU" dirty="0" smtClean="0">
                <a:latin typeface="Calibri" pitchFamily="34" charset="0"/>
              </a:rPr>
              <a:t>. 1836 год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752850" cy="37814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Правление Владимира Мономаха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686800" cy="4525963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Итогом внутренней политики Владимира Мономаха стало приостановление процесса распада страны на отдельные земли, дальнейшее хозяйственное и культурное развитие Руси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При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Владимире Мономахе Русь стала самым большим европейским государством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Задание на урок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5491336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Можно ли считать Владимира Мономаха </a:t>
            </a:r>
            <a:r>
              <a:rPr lang="ru-RU" sz="2700" b="1" dirty="0" smtClean="0"/>
              <a:t>продолжателем</a:t>
            </a:r>
            <a:r>
              <a:rPr lang="ru-RU" sz="2400" b="1" dirty="0" smtClean="0"/>
              <a:t> дела Владимира </a:t>
            </a:r>
            <a:r>
              <a:rPr lang="ru-RU" sz="2400" b="1" dirty="0" err="1" smtClean="0"/>
              <a:t>Святославича</a:t>
            </a:r>
            <a:r>
              <a:rPr lang="ru-RU" sz="2400" b="1" dirty="0" smtClean="0"/>
              <a:t> и Ярослава Мудрого?</a:t>
            </a:r>
            <a:endParaRPr lang="ru-RU" sz="2400" b="1" dirty="0"/>
          </a:p>
        </p:txBody>
      </p:sp>
      <p:pic>
        <p:nvPicPr>
          <p:cNvPr id="21506" name="Picture 2" descr="Великий князь Владимир Всеволодович Мономах. Портрет из царского титулярника. 1672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126186" cy="41890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5733256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Великий князь Владимир Всеволодович Мономах. Портрет из царского </a:t>
            </a:r>
            <a:r>
              <a:rPr lang="ru-RU" sz="1600" i="1" dirty="0" err="1" smtClean="0"/>
              <a:t>титулярника</a:t>
            </a:r>
            <a:r>
              <a:rPr lang="ru-RU" sz="1600" i="1" dirty="0" smtClean="0"/>
              <a:t>. 1672 год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Мстислав Великий. Начало новой усобицы.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554162"/>
            <a:ext cx="4851648" cy="49711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Мстислав Великий (1125-1132 гг.) Сын Владимира Мономаха, продолжатель политики </a:t>
            </a:r>
            <a:r>
              <a:rPr lang="ru-RU" dirty="0" smtClean="0"/>
              <a:t>отца.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Продолжил борьбу с </a:t>
            </a:r>
            <a:r>
              <a:rPr lang="ru-RU" dirty="0" smtClean="0"/>
              <a:t>половцами.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Мстислав Великий – последний великий князь Древнерусского государства </a:t>
            </a:r>
            <a:endParaRPr lang="ru-RU" dirty="0" smtClean="0"/>
          </a:p>
          <a:p>
            <a:r>
              <a:rPr lang="ru-RU" dirty="0" smtClean="0"/>
              <a:t>Киевская </a:t>
            </a:r>
            <a:r>
              <a:rPr lang="ru-RU" dirty="0" smtClean="0"/>
              <a:t>Русь с 30-х гг. XII в. Русь вступила в стадию феодальной раздробленности</a:t>
            </a:r>
            <a:endParaRPr lang="ru-RU" dirty="0"/>
          </a:p>
        </p:txBody>
      </p:sp>
      <p:pic>
        <p:nvPicPr>
          <p:cNvPr id="38914" name="Picture 2" descr="File:Mstislav I of Kiev (Tsarskiy titulyarni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08622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Цели урока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Показать центростремительные тенденции в жизни русского государства</a:t>
            </a:r>
          </a:p>
          <a:p>
            <a:r>
              <a:rPr lang="ru-RU" dirty="0" smtClean="0"/>
              <a:t>Охарактеризовать политику Владимира Мономаха как стремление восстановить единство державы</a:t>
            </a:r>
          </a:p>
          <a:p>
            <a:r>
              <a:rPr lang="ru-RU" dirty="0" smtClean="0"/>
              <a:t>Выявить значение </a:t>
            </a:r>
            <a:r>
              <a:rPr lang="ru-RU" dirty="0" smtClean="0"/>
              <a:t>идейных и нравственных принципов, содержащихся в «Поучении» Владимира Мономаха.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299920" cy="838200"/>
          </a:xfrm>
        </p:spPr>
        <p:txBody>
          <a:bodyPr/>
          <a:lstStyle/>
          <a:p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13, таблица в тетради.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Индивидуальное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адание. Владимир Мономах в описании отечественных историков</a:t>
            </a:r>
            <a:endParaRPr lang="ru-RU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Сахаров А.Н., </a:t>
            </a:r>
            <a:r>
              <a:rPr lang="ru-RU" sz="1600" dirty="0" err="1" smtClean="0"/>
              <a:t>Буганов</a:t>
            </a:r>
            <a:r>
              <a:rPr lang="ru-RU" sz="1600" dirty="0" smtClean="0"/>
              <a:t> В.И. История России с древнейших времен до конца XVII века: учебник для общеобразовательных учреждений. – М.: Просвещение, </a:t>
            </a:r>
            <a:r>
              <a:rPr lang="ru-RU" sz="1600" dirty="0" smtClean="0"/>
              <a:t>2012</a:t>
            </a:r>
          </a:p>
          <a:p>
            <a:r>
              <a:rPr lang="ru-RU" sz="1600" dirty="0" smtClean="0"/>
              <a:t>Ключевский </a:t>
            </a:r>
            <a:r>
              <a:rPr lang="ru-RU" sz="1600" dirty="0" smtClean="0"/>
              <a:t>В. О. Курс русской истории. Лекция 14 [Электронный ресурс]. Режим </a:t>
            </a:r>
            <a:r>
              <a:rPr lang="ru-RU" sz="1600" dirty="0" err="1" smtClean="0"/>
              <a:t>доступа:</a:t>
            </a:r>
            <a:r>
              <a:rPr lang="ru-RU" sz="1600" u="sng" dirty="0" err="1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</a:t>
            </a:r>
            <a:r>
              <a:rPr lang="ru-RU" sz="1600" u="sng" dirty="0" err="1" smtClean="0">
                <a:hlinkClick r:id="rId2"/>
              </a:rPr>
              <a:t>www.magister.msk.ru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err="1" smtClean="0">
                <a:hlinkClick r:id="rId2"/>
              </a:rPr>
              <a:t>library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err="1" smtClean="0">
                <a:hlinkClick r:id="rId2"/>
              </a:rPr>
              <a:t>history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err="1" smtClean="0">
                <a:hlinkClick r:id="rId2"/>
              </a:rPr>
              <a:t>kluchev</a:t>
            </a:r>
            <a:r>
              <a:rPr lang="ru-RU" sz="1600" u="sng" dirty="0" smtClean="0">
                <a:hlinkClick r:id="rId2"/>
              </a:rPr>
              <a:t>/kllec14.htm</a:t>
            </a:r>
            <a:r>
              <a:rPr lang="ru-RU" sz="1600" u="sng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Карамзин Н. М. История государства Российского. М., 2007. Т. 2, гл. 7.</a:t>
            </a:r>
          </a:p>
          <a:p>
            <a:r>
              <a:rPr lang="ru-RU" sz="1600" dirty="0" smtClean="0"/>
              <a:t>Изборник (Сборник произведений литературы Древней Руси). – М.: </a:t>
            </a:r>
            <a:r>
              <a:rPr lang="ru-RU" sz="1600" dirty="0" err="1" smtClean="0"/>
              <a:t>Худож</a:t>
            </a:r>
            <a:r>
              <a:rPr lang="ru-RU" sz="1600" dirty="0" smtClean="0"/>
              <a:t>. лит., 1969. – </a:t>
            </a:r>
            <a:r>
              <a:rPr lang="ru-RU" sz="1600" dirty="0" smtClean="0"/>
              <a:t>С.146-171 – </a:t>
            </a:r>
            <a:r>
              <a:rPr lang="ru-RU" sz="1600" dirty="0" smtClean="0"/>
              <a:t>Сер. «Библиотека всемирной литературы». Подготовка текста «Поучения…», перевод и примечания Д.С.Лихачева.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http://www.moluch.ru/archive/50/6432/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 smtClean="0">
                <a:hlinkClick r:id="rId3"/>
              </a:rPr>
              <a:t>://commons.wikimedia.org/wiki/File:Vladimir-II-Vsevolodovich_Monomakh.jpg?uselang=ru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http://www.opoccuu.com/030511.htm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http://salgarys.narod.ru/index/0-5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http://hiztory.ru/kievskay-rus/vladimir-monomax.html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http://commons.wikimedia.org/wiki/File:Monomachos_at_Uvetichi.jpg?uselang=ru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</a:t>
            </a:r>
            <a:r>
              <a:rPr lang="en-US" sz="1400" dirty="0" smtClean="0">
                <a:hlinkClick r:id="rId6"/>
              </a:rPr>
              <a:t>://hiztory.ru/kievskay-rus/vladimir-monomax.html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dic.academic.ru/dic.nsf/ruwiki/673107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http://www.pokrov-monastir.ru/?</a:t>
            </a:r>
            <a:r>
              <a:rPr lang="en-US" sz="1400" dirty="0" smtClean="0">
                <a:hlinkClick r:id="rId9"/>
              </a:rPr>
              <a:t>include=static&amp;page_id=54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http://commons.wikimedia.org/wiki/File:Mstislav_I_of_Kiev_(Tsarskiy_titulyarnik).jpg?uselang=ru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изучения нового 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Объединенный поход русских войск под руководством Владимира Мономаха против половцев.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Восстание в Киеве 1113 г. и приход к власти Владимира Мономаха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Правление Владимира Мономаха.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Мстислав Великий. Начало новой усобицы.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Термины и понятия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>      </a:t>
            </a:r>
            <a:r>
              <a:rPr lang="ru-RU" b="1" i="1" dirty="0" smtClean="0"/>
              <a:t>«Крестовый </a:t>
            </a:r>
            <a:r>
              <a:rPr lang="ru-RU" b="1" i="1" dirty="0" smtClean="0"/>
              <a:t>поход в степь»</a:t>
            </a:r>
            <a:r>
              <a:rPr lang="ru-RU" dirty="0" smtClean="0"/>
              <a:t> — название похода Владимира Мономаха против половцев в 1111 г.</a:t>
            </a:r>
            <a:br>
              <a:rPr lang="ru-RU" dirty="0" smtClean="0"/>
            </a:br>
            <a:r>
              <a:rPr lang="ru-RU" dirty="0" smtClean="0"/>
              <a:t>      </a:t>
            </a:r>
            <a:r>
              <a:rPr lang="ru-RU" b="1" i="1" dirty="0" smtClean="0"/>
              <a:t>Съезды князей</a:t>
            </a:r>
            <a:r>
              <a:rPr lang="ru-RU" dirty="0" smtClean="0"/>
              <a:t> — личные встречи носителей высшей власти, уполномоченные принимать судьбоносные для страны решения.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Задание на урок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5491336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Можно ли считать Владимира Мономаха продолжателем дела Владимира </a:t>
            </a:r>
            <a:r>
              <a:rPr lang="ru-RU" sz="2400" b="1" dirty="0" err="1" smtClean="0"/>
              <a:t>Святославича</a:t>
            </a:r>
            <a:r>
              <a:rPr lang="ru-RU" sz="2400" b="1" dirty="0" smtClean="0"/>
              <a:t> и Ярослава Мудрого?</a:t>
            </a:r>
            <a:endParaRPr lang="ru-RU" sz="2400" b="1" dirty="0"/>
          </a:p>
        </p:txBody>
      </p:sp>
      <p:pic>
        <p:nvPicPr>
          <p:cNvPr id="3074" name="Picture 2" descr="Великий князь Владимир Всеволодович Мономах. Портрет из царского титулярника. 1672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331713" cy="4464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5805264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Великий князь Владимир Всеволодович Мономах. Портрет из царского </a:t>
            </a:r>
            <a:r>
              <a:rPr lang="ru-RU" sz="1600" i="1" dirty="0" err="1" smtClean="0"/>
              <a:t>титулярника</a:t>
            </a:r>
            <a:r>
              <a:rPr lang="ru-RU" sz="1600" i="1" dirty="0" smtClean="0"/>
              <a:t>. 1672 год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554162"/>
            <a:ext cx="5355704" cy="4525963"/>
          </a:xfrm>
        </p:spPr>
        <p:txBody>
          <a:bodyPr/>
          <a:lstStyle/>
          <a:p>
            <a:r>
              <a:rPr lang="ru-RU" dirty="0" smtClean="0"/>
              <a:t>Чем прославился Владимир Мономах до того, как стал великим киевским князем?</a:t>
            </a:r>
          </a:p>
          <a:p>
            <a:r>
              <a:rPr lang="ru-RU" dirty="0" smtClean="0"/>
              <a:t>Почему у Владимира было такое прозвище и что оно означало?</a:t>
            </a:r>
            <a:endParaRPr lang="ru-RU" dirty="0"/>
          </a:p>
        </p:txBody>
      </p:sp>
      <p:pic>
        <p:nvPicPr>
          <p:cNvPr id="27650" name="Picture 2" descr="Владимир &lt;strong&gt; Мономах&lt;/strong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304529" cy="5133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5724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Билибин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И.Я. Великий князь Владимир Мономах. 1926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Объединенный поход русских войск против половцев.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700808"/>
            <a:ext cx="3771528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/>
              <a:t>Когда Русь впервые столкнулась с половцами? </a:t>
            </a:r>
          </a:p>
          <a:p>
            <a:r>
              <a:rPr lang="ru-RU" sz="2400" b="1" dirty="0" smtClean="0"/>
              <a:t>Какое влияние оказывали половцы на жизнь Руси?</a:t>
            </a:r>
          </a:p>
          <a:p>
            <a:endParaRPr lang="ru-RU" sz="2400" dirty="0"/>
          </a:p>
        </p:txBody>
      </p:sp>
      <p:pic>
        <p:nvPicPr>
          <p:cNvPr id="35842" name="Picture 2" descr="http://salgarys.narod.ru/olderfiles/21/Kalininskiy_KAZAK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048250" cy="336232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Объединенный поход русских войск против половцев.</a:t>
            </a:r>
            <a:endParaRPr lang="ru-RU" dirty="0"/>
          </a:p>
        </p:txBody>
      </p:sp>
      <p:pic>
        <p:nvPicPr>
          <p:cNvPr id="39938" name="Picture 2" descr="поход Владимира Монома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366422"/>
            <a:ext cx="7978077" cy="549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Объединенный поход русских войск против половцев.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554163"/>
            <a:ext cx="3987552" cy="237889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Picture 2" descr="Владимир Мономах - Наталья Владимировна Дементь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283968" cy="35283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1556792"/>
            <a:ext cx="4248472" cy="48936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ходе крупного похода 1103 г. русские дружины, как сообщает летопись, «и убили тут в бою 20 князей половецких, 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Белдюзя-князя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захватили». Русским дружинам удалось не только отвоевать захваченные русские города, но нанести половцам удар на их территории.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677</TotalTime>
  <Words>874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Владимир Мономах – великий киевский князь</vt:lpstr>
      <vt:lpstr>Цели урока</vt:lpstr>
      <vt:lpstr>План изучения нового материала:</vt:lpstr>
      <vt:lpstr>Термины и понятия урока</vt:lpstr>
      <vt:lpstr>Задание на урок</vt:lpstr>
      <vt:lpstr>Слайд 6</vt:lpstr>
      <vt:lpstr>Объединенный поход русских войск против половцев.</vt:lpstr>
      <vt:lpstr>Объединенный поход русских войск против половцев.</vt:lpstr>
      <vt:lpstr>Объединенный поход русских войск против половцев. </vt:lpstr>
      <vt:lpstr>Объединенный поход русских войск против половцев.</vt:lpstr>
      <vt:lpstr>Объединенный поход русских войск против половцев</vt:lpstr>
      <vt:lpstr>Восстание в Киеве 1113 г.   и приход  к власти Владимира Мономаха</vt:lpstr>
      <vt:lpstr>Восстание в Киеве 1113 г. и приход к власти Владимира Мономаха </vt:lpstr>
      <vt:lpstr>Правление Владимира Мономаха</vt:lpstr>
      <vt:lpstr>Владимир Мономах (1113 – 1125 гг.)</vt:lpstr>
      <vt:lpstr>Правление Владимира Мономаха</vt:lpstr>
      <vt:lpstr>Правление Владимира Мономаха</vt:lpstr>
      <vt:lpstr>Задание на урок</vt:lpstr>
      <vt:lpstr>Мстислав Великий. Начало новой усобицы. </vt:lpstr>
      <vt:lpstr>Домашнее задание</vt:lpstr>
      <vt:lpstr>Список литературы</vt:lpstr>
      <vt:lpstr>Интернет-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Мономах – великий киевский князь</dc:title>
  <dc:creator>Sony</dc:creator>
  <cp:lastModifiedBy>Sony</cp:lastModifiedBy>
  <cp:revision>68</cp:revision>
  <dcterms:created xsi:type="dcterms:W3CDTF">2013-10-01T14:27:29Z</dcterms:created>
  <dcterms:modified xsi:type="dcterms:W3CDTF">2013-10-02T09:14:01Z</dcterms:modified>
</cp:coreProperties>
</file>