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5" r:id="rId9"/>
    <p:sldId id="266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5B381-5B42-4425-8030-731AB43A6B61}" type="datetimeFigureOut">
              <a:rPr lang="ru-RU" smtClean="0"/>
              <a:pPr/>
              <a:t>06.07.2011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86A82-262E-4021-AF86-8392C23A77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5B381-5B42-4425-8030-731AB43A6B61}" type="datetimeFigureOut">
              <a:rPr lang="ru-RU" smtClean="0"/>
              <a:pPr/>
              <a:t>06.07.2011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86A82-262E-4021-AF86-8392C23A7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5B381-5B42-4425-8030-731AB43A6B61}" type="datetimeFigureOut">
              <a:rPr lang="ru-RU" smtClean="0"/>
              <a:pPr/>
              <a:t>06.07.2011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86A82-262E-4021-AF86-8392C23A7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5B381-5B42-4425-8030-731AB43A6B61}" type="datetimeFigureOut">
              <a:rPr lang="ru-RU" smtClean="0"/>
              <a:pPr/>
              <a:t>06.07.2011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86A82-262E-4021-AF86-8392C23A7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5B381-5B42-4425-8030-731AB43A6B61}" type="datetimeFigureOut">
              <a:rPr lang="ru-RU" smtClean="0"/>
              <a:pPr/>
              <a:t>06.07.2011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86A82-262E-4021-AF86-8392C23A77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5B381-5B42-4425-8030-731AB43A6B61}" type="datetimeFigureOut">
              <a:rPr lang="ru-RU" smtClean="0"/>
              <a:pPr/>
              <a:t>06.07.2011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86A82-262E-4021-AF86-8392C23A7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5B381-5B42-4425-8030-731AB43A6B61}" type="datetimeFigureOut">
              <a:rPr lang="ru-RU" smtClean="0"/>
              <a:pPr/>
              <a:t>06.07.2011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86A82-262E-4021-AF86-8392C23A7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5B381-5B42-4425-8030-731AB43A6B61}" type="datetimeFigureOut">
              <a:rPr lang="ru-RU" smtClean="0"/>
              <a:pPr/>
              <a:t>06.07.2011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86A82-262E-4021-AF86-8392C23A7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5B381-5B42-4425-8030-731AB43A6B61}" type="datetimeFigureOut">
              <a:rPr lang="ru-RU" smtClean="0"/>
              <a:pPr/>
              <a:t>06.07.2011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86A82-262E-4021-AF86-8392C23A77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5B381-5B42-4425-8030-731AB43A6B61}" type="datetimeFigureOut">
              <a:rPr lang="ru-RU" smtClean="0"/>
              <a:pPr/>
              <a:t>06.07.2011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86A82-262E-4021-AF86-8392C23A7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5B381-5B42-4425-8030-731AB43A6B61}" type="datetimeFigureOut">
              <a:rPr lang="ru-RU" smtClean="0"/>
              <a:pPr/>
              <a:t>06.07.2011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86A82-262E-4021-AF86-8392C23A77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F05B381-5B42-4425-8030-731AB43A6B61}" type="datetimeFigureOut">
              <a:rPr lang="ru-RU" smtClean="0"/>
              <a:pPr/>
              <a:t>06.07.2011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2F86A82-262E-4021-AF86-8392C23A77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Признаки равенства треугольников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85926"/>
            <a:ext cx="8143900" cy="507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 rot="16200000" flipH="1">
            <a:off x="1071538" y="1285860"/>
            <a:ext cx="1857388" cy="8572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571604" y="785794"/>
            <a:ext cx="3571900" cy="18573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428860" y="2643182"/>
            <a:ext cx="271464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4464843" y="1393017"/>
            <a:ext cx="1928826" cy="5715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2428860" y="714356"/>
            <a:ext cx="3276624" cy="19288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643174" y="2428868"/>
            <a:ext cx="285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 rot="21252376">
            <a:off x="2370378" y="2162660"/>
            <a:ext cx="4012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</a:t>
            </a:r>
            <a:endParaRPr lang="ru-RU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143240" y="1714488"/>
            <a:ext cx="214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5</a:t>
            </a:r>
            <a:endParaRPr lang="ru-RU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929058" y="1785926"/>
            <a:ext cx="214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6</a:t>
            </a:r>
            <a:endParaRPr lang="ru-RU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4643438" y="2428868"/>
            <a:ext cx="214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</a:t>
            </a:r>
            <a:endParaRPr lang="ru-RU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4786314" y="2071678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</a:t>
            </a:r>
            <a:endParaRPr lang="ru-RU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2143108" y="264318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285852" y="57148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571868" y="135729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786446" y="64291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214942" y="264318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6072198" y="1571612"/>
            <a:ext cx="71438" cy="142876"/>
          </a:xfrm>
          <a:prstGeom prst="triangl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6143636" y="142873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ABC=</a:t>
            </a:r>
            <a:endParaRPr lang="ru-RU" dirty="0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6858016" y="1571612"/>
            <a:ext cx="71438" cy="142876"/>
          </a:xfrm>
          <a:prstGeom prst="triangl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929454" y="142873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BOD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3000364" y="350043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Доказать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2857488" y="4500570"/>
            <a:ext cx="71438" cy="142876"/>
          </a:xfrm>
          <a:prstGeom prst="triangl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3786182" y="4500570"/>
            <a:ext cx="71438" cy="142876"/>
          </a:xfrm>
          <a:prstGeom prst="triangl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3000364" y="4357694"/>
            <a:ext cx="928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AOC</a:t>
            </a:r>
            <a:r>
              <a:rPr lang="en-US" dirty="0" smtClean="0"/>
              <a:t>=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3857620" y="4357694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BOD</a:t>
            </a:r>
            <a:endParaRPr lang="ru-RU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1643042" y="142852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Задача</a:t>
            </a:r>
            <a:endParaRPr lang="ru-RU" dirty="0"/>
          </a:p>
        </p:txBody>
      </p:sp>
      <p:sp>
        <p:nvSpPr>
          <p:cNvPr id="32" name="Дуга 31"/>
          <p:cNvSpPr/>
          <p:nvPr/>
        </p:nvSpPr>
        <p:spPr>
          <a:xfrm rot="19688354">
            <a:off x="2339876" y="2482759"/>
            <a:ext cx="285752" cy="285752"/>
          </a:xfrm>
          <a:prstGeom prst="arc">
            <a:avLst>
              <a:gd name="adj1" fmla="val 15846375"/>
              <a:gd name="adj2" fmla="val 10276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уга 32"/>
          <p:cNvSpPr/>
          <p:nvPr/>
        </p:nvSpPr>
        <p:spPr>
          <a:xfrm rot="20174618">
            <a:off x="2331435" y="2545757"/>
            <a:ext cx="285752" cy="285752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Дуга 33"/>
          <p:cNvSpPr/>
          <p:nvPr/>
        </p:nvSpPr>
        <p:spPr>
          <a:xfrm rot="18212294">
            <a:off x="4869042" y="2368720"/>
            <a:ext cx="428628" cy="428628"/>
          </a:xfrm>
          <a:prstGeom prst="arc">
            <a:avLst>
              <a:gd name="adj1" fmla="val 13251050"/>
              <a:gd name="adj2" fmla="val 8957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Дуга 34"/>
          <p:cNvSpPr/>
          <p:nvPr/>
        </p:nvSpPr>
        <p:spPr>
          <a:xfrm rot="18769244">
            <a:off x="4818737" y="2470492"/>
            <a:ext cx="428628" cy="275581"/>
          </a:xfrm>
          <a:prstGeom prst="arc">
            <a:avLst>
              <a:gd name="adj1" fmla="val 15849917"/>
              <a:gd name="adj2" fmla="val 39837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Дуга 35"/>
          <p:cNvSpPr/>
          <p:nvPr/>
        </p:nvSpPr>
        <p:spPr>
          <a:xfrm rot="15252576">
            <a:off x="3579357" y="1782346"/>
            <a:ext cx="357190" cy="285752"/>
          </a:xfrm>
          <a:prstGeom prst="arc">
            <a:avLst>
              <a:gd name="adj1" fmla="val 16933731"/>
              <a:gd name="adj2" fmla="val 1875883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Дуга 36"/>
          <p:cNvSpPr/>
          <p:nvPr/>
        </p:nvSpPr>
        <p:spPr>
          <a:xfrm rot="14289066">
            <a:off x="3537441" y="1798711"/>
            <a:ext cx="357190" cy="285752"/>
          </a:xfrm>
          <a:prstGeom prst="arc">
            <a:avLst>
              <a:gd name="adj1" fmla="val 17683042"/>
              <a:gd name="adj2" fmla="val 2048121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Дуга 37"/>
          <p:cNvSpPr/>
          <p:nvPr/>
        </p:nvSpPr>
        <p:spPr>
          <a:xfrm rot="3621701">
            <a:off x="3677214" y="1726058"/>
            <a:ext cx="357190" cy="285752"/>
          </a:xfrm>
          <a:prstGeom prst="arc">
            <a:avLst>
              <a:gd name="adj1" fmla="val 15603061"/>
              <a:gd name="adj2" fmla="val 2130739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Дуга 38"/>
          <p:cNvSpPr/>
          <p:nvPr/>
        </p:nvSpPr>
        <p:spPr>
          <a:xfrm rot="15252576">
            <a:off x="3436480" y="1782347"/>
            <a:ext cx="357190" cy="285752"/>
          </a:xfrm>
          <a:prstGeom prst="arc">
            <a:avLst>
              <a:gd name="adj1" fmla="val 14649918"/>
              <a:gd name="adj2" fmla="val 2027081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Дуга 39"/>
          <p:cNvSpPr/>
          <p:nvPr/>
        </p:nvSpPr>
        <p:spPr>
          <a:xfrm rot="3396193">
            <a:off x="3610862" y="1727923"/>
            <a:ext cx="357190" cy="285752"/>
          </a:xfrm>
          <a:prstGeom prst="arc">
            <a:avLst>
              <a:gd name="adj1" fmla="val 16531142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Дуга 40"/>
          <p:cNvSpPr/>
          <p:nvPr/>
        </p:nvSpPr>
        <p:spPr>
          <a:xfrm rot="4293796">
            <a:off x="3499088" y="1673946"/>
            <a:ext cx="329960" cy="367438"/>
          </a:xfrm>
          <a:prstGeom prst="arc">
            <a:avLst>
              <a:gd name="adj1" fmla="val 16680678"/>
              <a:gd name="adj2" fmla="val 1936659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Untitled 9"/>
          <p:cNvPicPr>
            <a:picLocks noChangeAspect="1" noChangeArrowheads="1"/>
          </p:cNvPicPr>
          <p:nvPr/>
        </p:nvPicPr>
        <p:blipFill>
          <a:blip r:embed="rId2"/>
          <a:srcRect b="62071"/>
          <a:stretch>
            <a:fillRect/>
          </a:stretch>
        </p:blipFill>
        <p:spPr bwMode="auto">
          <a:xfrm rot="3707119">
            <a:off x="1214414" y="2857496"/>
            <a:ext cx="4238239" cy="214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 descr="Untitled 9"/>
          <p:cNvPicPr>
            <a:picLocks noChangeAspect="1" noChangeArrowheads="1"/>
          </p:cNvPicPr>
          <p:nvPr/>
        </p:nvPicPr>
        <p:blipFill>
          <a:blip r:embed="rId2"/>
          <a:srcRect t="48537" b="7861"/>
          <a:stretch>
            <a:fillRect/>
          </a:stretch>
        </p:blipFill>
        <p:spPr bwMode="auto">
          <a:xfrm>
            <a:off x="4357686" y="1071546"/>
            <a:ext cx="4263806" cy="2476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571604" y="142852"/>
            <a:ext cx="60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342900" fontAlgn="base">
              <a:spcBef>
                <a:spcPct val="0"/>
              </a:spcBef>
              <a:spcAft>
                <a:spcPct val="0"/>
              </a:spcAft>
              <a:tabLst>
                <a:tab pos="248602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5B2D00"/>
                </a:solidFill>
                <a:effectLst/>
                <a:latin typeface="Arial" pitchFamily="34" charset="0"/>
                <a:ea typeface="Times New Roman" pitchFamily="18" charset="0"/>
              </a:rPr>
              <a:t>Первый признак равенства треугольников.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14810" y="428625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Назовите первый признак равенства треугольников.</a:t>
            </a:r>
          </a:p>
          <a:p>
            <a:r>
              <a:rPr lang="ru-RU" dirty="0" smtClean="0"/>
              <a:t>- Какие элементы данных треугольников целесообразно рассмотреть?</a:t>
            </a:r>
          </a:p>
          <a:p>
            <a:r>
              <a:rPr lang="ru-RU" dirty="0" smtClean="0"/>
              <a:t>- Как можно доказать их равенство?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 10"/>
          <p:cNvPicPr>
            <a:picLocks noChangeAspect="1" noChangeArrowheads="1"/>
          </p:cNvPicPr>
          <p:nvPr/>
        </p:nvPicPr>
        <p:blipFill>
          <a:blip r:embed="rId2"/>
          <a:srcRect t="49315"/>
          <a:stretch>
            <a:fillRect/>
          </a:stretch>
        </p:blipFill>
        <p:spPr bwMode="auto">
          <a:xfrm>
            <a:off x="1428728" y="1285860"/>
            <a:ext cx="3057528" cy="1731861"/>
          </a:xfrm>
          <a:prstGeom prst="rect">
            <a:avLst/>
          </a:prstGeom>
          <a:noFill/>
        </p:spPr>
      </p:pic>
      <p:pic>
        <p:nvPicPr>
          <p:cNvPr id="3" name="Picture 1" descr="Untitled 10"/>
          <p:cNvPicPr>
            <a:picLocks noChangeAspect="1" noChangeArrowheads="1"/>
          </p:cNvPicPr>
          <p:nvPr/>
        </p:nvPicPr>
        <p:blipFill>
          <a:blip r:embed="rId2"/>
          <a:srcRect t="49315"/>
          <a:stretch>
            <a:fillRect/>
          </a:stretch>
        </p:blipFill>
        <p:spPr bwMode="auto">
          <a:xfrm>
            <a:off x="5214942" y="2357430"/>
            <a:ext cx="3271842" cy="185325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214942" y="3714752"/>
            <a:ext cx="428628" cy="57150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00892" y="2571744"/>
            <a:ext cx="571504" cy="42862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001024" y="3786190"/>
            <a:ext cx="428628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71604" y="285728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3429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5B2D00"/>
                </a:solidFill>
                <a:effectLst/>
                <a:latin typeface="Arial" pitchFamily="34" charset="0"/>
                <a:ea typeface="Times New Roman" pitchFamily="18" charset="0"/>
              </a:rPr>
              <a:t>Второй признак равенства треугольников.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14480" y="4429132"/>
            <a:ext cx="63579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Назовите второй признак равенства треугольников.</a:t>
            </a:r>
          </a:p>
          <a:p>
            <a:r>
              <a:rPr lang="ru-RU" dirty="0" smtClean="0"/>
              <a:t>- Какие элементы данных треугольников целесообразно рассмотреть?</a:t>
            </a:r>
          </a:p>
          <a:p>
            <a:r>
              <a:rPr lang="ru-RU" dirty="0" smtClean="0"/>
              <a:t>- Как можно доказать их равенство?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Untitled 11"/>
          <p:cNvPicPr>
            <a:picLocks noChangeAspect="1" noChangeArrowheads="1"/>
          </p:cNvPicPr>
          <p:nvPr/>
        </p:nvPicPr>
        <p:blipFill>
          <a:blip r:embed="rId2"/>
          <a:srcRect b="57895"/>
          <a:stretch>
            <a:fillRect/>
          </a:stretch>
        </p:blipFill>
        <p:spPr bwMode="auto">
          <a:xfrm>
            <a:off x="1643042" y="2857496"/>
            <a:ext cx="3128966" cy="1755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 descr="Untitled 11"/>
          <p:cNvPicPr>
            <a:picLocks noChangeAspect="1" noChangeArrowheads="1"/>
          </p:cNvPicPr>
          <p:nvPr/>
        </p:nvPicPr>
        <p:blipFill>
          <a:blip r:embed="rId2"/>
          <a:srcRect b="57895"/>
          <a:stretch>
            <a:fillRect/>
          </a:stretch>
        </p:blipFill>
        <p:spPr bwMode="auto">
          <a:xfrm>
            <a:off x="4929190" y="857232"/>
            <a:ext cx="3128966" cy="1755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214414" y="214290"/>
            <a:ext cx="6572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Третий признак равенства треугольников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29058" y="464344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Назовите третий признак равенства треугольников.</a:t>
            </a:r>
          </a:p>
          <a:p>
            <a:r>
              <a:rPr lang="ru-RU" dirty="0" smtClean="0"/>
              <a:t>- Какие элементы данных треугольников целесообразно рассмотреть?</a:t>
            </a:r>
          </a:p>
          <a:p>
            <a:r>
              <a:rPr lang="ru-RU" dirty="0" smtClean="0"/>
              <a:t>- Как можно доказать их равенство?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43042" y="214290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Математический диктант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4480" y="785794"/>
            <a:ext cx="685804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Верно ли, что если треугольники равны, то каждый угол первого треугольника равен каждому углу второго</a:t>
            </a:r>
            <a:r>
              <a:rPr lang="en-US" sz="2000" dirty="0" smtClean="0"/>
              <a:t>?</a:t>
            </a:r>
            <a:endParaRPr lang="ru-RU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Верно ли , что если две стороны и угол между ними соответственно равны двум сторонам и углу между ними другого треугольника, то такие треугольники равны</a:t>
            </a:r>
            <a:r>
              <a:rPr lang="en-US" sz="2000" dirty="0" smtClean="0"/>
              <a:t>?</a:t>
            </a:r>
            <a:endParaRPr lang="ru-RU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Верно ли, что если три угла одного треугольника соответственно равны трём углам другого треугольника, то такие треугольники равны</a:t>
            </a:r>
            <a:r>
              <a:rPr lang="en-US" sz="2000" dirty="0" smtClean="0"/>
              <a:t>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Верно ли,</a:t>
            </a:r>
            <a:r>
              <a:rPr lang="en-US" sz="2000" dirty="0" smtClean="0"/>
              <a:t> </a:t>
            </a:r>
            <a:r>
              <a:rPr lang="ru-RU" sz="2000" dirty="0" smtClean="0"/>
              <a:t>что каждой стороне первого треугольника можно найти сторону, равную ей во втором , равном треугольнике</a:t>
            </a:r>
            <a:r>
              <a:rPr lang="en-US" sz="2000" dirty="0" smtClean="0"/>
              <a:t>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Верно ли,</a:t>
            </a:r>
            <a:r>
              <a:rPr lang="en-US" sz="2000" dirty="0" smtClean="0"/>
              <a:t> </a:t>
            </a:r>
            <a:r>
              <a:rPr lang="ru-RU" sz="2000" dirty="0" smtClean="0"/>
              <a:t>что если три стороны одного треугольника соответственно равны трём сторонам другого треугольника, то такие треугольники равны</a:t>
            </a:r>
            <a:r>
              <a:rPr lang="en-US" sz="2000" dirty="0" smtClean="0"/>
              <a:t>?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1500166" y="857232"/>
            <a:ext cx="2643206" cy="1571636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>
            <a:stCxn id="2" idx="0"/>
            <a:endCxn id="2" idx="3"/>
          </p:cNvCxnSpPr>
          <p:nvPr/>
        </p:nvCxnSpPr>
        <p:spPr>
          <a:xfrm rot="16200000" flipH="1">
            <a:off x="2035951" y="1643050"/>
            <a:ext cx="1571636" cy="1588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2143902" y="2428868"/>
            <a:ext cx="142082" cy="794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3358348" y="2428074"/>
            <a:ext cx="142082" cy="794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Дуга 9"/>
          <p:cNvSpPr/>
          <p:nvPr/>
        </p:nvSpPr>
        <p:spPr>
          <a:xfrm>
            <a:off x="2643174" y="2285992"/>
            <a:ext cx="357190" cy="285752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16367369">
            <a:off x="2687416" y="2328453"/>
            <a:ext cx="357190" cy="285752"/>
          </a:xfrm>
          <a:prstGeom prst="arc">
            <a:avLst>
              <a:gd name="adj1" fmla="val 16746104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714480" y="642918"/>
            <a:ext cx="285752" cy="28575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4500562" y="642918"/>
            <a:ext cx="276228" cy="28575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ru-RU" dirty="0"/>
          </a:p>
        </p:txBody>
      </p:sp>
      <p:sp>
        <p:nvSpPr>
          <p:cNvPr id="16" name="Равнобедренный треугольник 15"/>
          <p:cNvSpPr/>
          <p:nvPr/>
        </p:nvSpPr>
        <p:spPr>
          <a:xfrm rot="16200000">
            <a:off x="3988477" y="1369318"/>
            <a:ext cx="2546327" cy="807774"/>
          </a:xfrm>
          <a:prstGeom prst="triangle">
            <a:avLst>
              <a:gd name="adj" fmla="val 26952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 rot="5400000">
            <a:off x="4774293" y="1369319"/>
            <a:ext cx="2546327" cy="807774"/>
          </a:xfrm>
          <a:prstGeom prst="triangle">
            <a:avLst>
              <a:gd name="adj" fmla="val 71123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 rot="1559597" flipV="1">
            <a:off x="5471882" y="635459"/>
            <a:ext cx="355813" cy="276644"/>
          </a:xfrm>
          <a:prstGeom prst="arc">
            <a:avLst>
              <a:gd name="adj1" fmla="val 14591696"/>
              <a:gd name="adj2" fmla="val 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9" name="Дуга 18"/>
          <p:cNvSpPr/>
          <p:nvPr/>
        </p:nvSpPr>
        <p:spPr>
          <a:xfrm rot="12756407" flipV="1">
            <a:off x="5475754" y="2860126"/>
            <a:ext cx="355813" cy="276644"/>
          </a:xfrm>
          <a:prstGeom prst="arc">
            <a:avLst>
              <a:gd name="adj1" fmla="val 14591696"/>
              <a:gd name="adj2" fmla="val 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6572264" y="785794"/>
            <a:ext cx="276228" cy="28575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1428728" y="3286124"/>
            <a:ext cx="276228" cy="28575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3500430" y="3929066"/>
            <a:ext cx="276228" cy="28575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6143636" y="3571876"/>
            <a:ext cx="276228" cy="28575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2000232" y="5000636"/>
            <a:ext cx="276228" cy="28575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ru-RU" dirty="0"/>
          </a:p>
        </p:txBody>
      </p:sp>
      <p:sp>
        <p:nvSpPr>
          <p:cNvPr id="25" name="Параллелограмм 24"/>
          <p:cNvSpPr/>
          <p:nvPr/>
        </p:nvSpPr>
        <p:spPr>
          <a:xfrm>
            <a:off x="6643702" y="1000108"/>
            <a:ext cx="2357454" cy="1285884"/>
          </a:xfrm>
          <a:prstGeom prst="parallelogram">
            <a:avLst>
              <a:gd name="adj" fmla="val 442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7179487" y="1035827"/>
            <a:ext cx="1285884" cy="1214446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7501752" y="2285198"/>
            <a:ext cx="142082" cy="794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8073256" y="999314"/>
            <a:ext cx="142082" cy="794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Дуга 29"/>
          <p:cNvSpPr/>
          <p:nvPr/>
        </p:nvSpPr>
        <p:spPr>
          <a:xfrm>
            <a:off x="6500826" y="2143116"/>
            <a:ext cx="357190" cy="285752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уга 30"/>
          <p:cNvSpPr/>
          <p:nvPr/>
        </p:nvSpPr>
        <p:spPr>
          <a:xfrm rot="10960083">
            <a:off x="8780352" y="865391"/>
            <a:ext cx="357190" cy="285752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Равнобедренный треугольник 34"/>
          <p:cNvSpPr/>
          <p:nvPr/>
        </p:nvSpPr>
        <p:spPr>
          <a:xfrm rot="18697979">
            <a:off x="1176719" y="4162172"/>
            <a:ext cx="1071570" cy="571504"/>
          </a:xfrm>
          <a:prstGeom prst="triangle">
            <a:avLst>
              <a:gd name="adj" fmla="val 2732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Равнобедренный треугольник 35"/>
          <p:cNvSpPr/>
          <p:nvPr/>
        </p:nvSpPr>
        <p:spPr>
          <a:xfrm rot="8015422">
            <a:off x="2255150" y="3799774"/>
            <a:ext cx="1071570" cy="571504"/>
          </a:xfrm>
          <a:prstGeom prst="triangle">
            <a:avLst>
              <a:gd name="adj" fmla="val 3122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5400000">
            <a:off x="1786712" y="4285462"/>
            <a:ext cx="142082" cy="794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1715274" y="4356900"/>
            <a:ext cx="142082" cy="794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2572530" y="3856834"/>
            <a:ext cx="142082" cy="794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2643968" y="3785396"/>
            <a:ext cx="142082" cy="794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1858150" y="4642652"/>
            <a:ext cx="142082" cy="794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2715406" y="4214024"/>
            <a:ext cx="142082" cy="794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4071934" y="3714752"/>
            <a:ext cx="1714512" cy="9286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3857620" y="4643446"/>
            <a:ext cx="1938350" cy="7762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16200000" flipH="1">
            <a:off x="3857620" y="3929066"/>
            <a:ext cx="857256" cy="4286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 flipH="1" flipV="1">
            <a:off x="3750463" y="4679165"/>
            <a:ext cx="857256" cy="6429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4500562" y="4572008"/>
            <a:ext cx="1285884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4791473" y="4138221"/>
            <a:ext cx="214314" cy="81756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4714876" y="5000636"/>
            <a:ext cx="142876" cy="70644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V="1">
            <a:off x="4214810" y="4143380"/>
            <a:ext cx="214314" cy="142876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16200000" flipH="1">
            <a:off x="4215207" y="4858157"/>
            <a:ext cx="142876" cy="142082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5400000">
            <a:off x="5715008" y="4000504"/>
            <a:ext cx="2428892" cy="10001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16200000" flipH="1">
            <a:off x="6750859" y="3964785"/>
            <a:ext cx="2357454" cy="10001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7072330" y="3929066"/>
            <a:ext cx="214314" cy="71438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flipV="1">
            <a:off x="6429388" y="4500570"/>
            <a:ext cx="1571636" cy="12144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6858016" y="4500570"/>
            <a:ext cx="1571636" cy="11430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Дуга 84"/>
          <p:cNvSpPr/>
          <p:nvPr/>
        </p:nvSpPr>
        <p:spPr>
          <a:xfrm rot="14806579" flipV="1">
            <a:off x="6910077" y="4495270"/>
            <a:ext cx="306995" cy="112677"/>
          </a:xfrm>
          <a:prstGeom prst="arc">
            <a:avLst>
              <a:gd name="adj1" fmla="val 9365135"/>
              <a:gd name="adj2" fmla="val 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86" name="Дуга 85"/>
          <p:cNvSpPr/>
          <p:nvPr/>
        </p:nvSpPr>
        <p:spPr>
          <a:xfrm rot="5617230" flipV="1">
            <a:off x="7690675" y="4447845"/>
            <a:ext cx="310281" cy="138080"/>
          </a:xfrm>
          <a:prstGeom prst="arc">
            <a:avLst>
              <a:gd name="adj1" fmla="val 9365135"/>
              <a:gd name="adj2" fmla="val 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38100">
                <a:solidFill>
                  <a:schemeClr val="tx1"/>
                </a:solidFill>
              </a:ln>
            </a:endParaRPr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 rot="10800000" flipV="1">
            <a:off x="7643834" y="3857628"/>
            <a:ext cx="214314" cy="142876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Равнобедренный треугольник 92"/>
          <p:cNvSpPr/>
          <p:nvPr/>
        </p:nvSpPr>
        <p:spPr>
          <a:xfrm>
            <a:off x="1285852" y="5643578"/>
            <a:ext cx="1357322" cy="785818"/>
          </a:xfrm>
          <a:prstGeom prst="triangle">
            <a:avLst>
              <a:gd name="adj" fmla="val 68708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Равнобедренный треугольник 93"/>
          <p:cNvSpPr/>
          <p:nvPr/>
        </p:nvSpPr>
        <p:spPr>
          <a:xfrm>
            <a:off x="2643174" y="5643578"/>
            <a:ext cx="1500198" cy="785818"/>
          </a:xfrm>
          <a:prstGeom prst="triangle">
            <a:avLst>
              <a:gd name="adj" fmla="val 33262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Дуга 94"/>
          <p:cNvSpPr/>
          <p:nvPr/>
        </p:nvSpPr>
        <p:spPr>
          <a:xfrm rot="16367369">
            <a:off x="2330226" y="6257543"/>
            <a:ext cx="357190" cy="285752"/>
          </a:xfrm>
          <a:prstGeom prst="arc">
            <a:avLst>
              <a:gd name="adj1" fmla="val 14706482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Дуга 95"/>
          <p:cNvSpPr/>
          <p:nvPr/>
        </p:nvSpPr>
        <p:spPr>
          <a:xfrm rot="941122">
            <a:off x="2603713" y="6258045"/>
            <a:ext cx="357190" cy="285752"/>
          </a:xfrm>
          <a:prstGeom prst="arc">
            <a:avLst>
              <a:gd name="adj1" fmla="val 15130760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Дуга 96"/>
          <p:cNvSpPr/>
          <p:nvPr/>
        </p:nvSpPr>
        <p:spPr>
          <a:xfrm rot="16367369">
            <a:off x="3758984" y="6328980"/>
            <a:ext cx="357190" cy="285752"/>
          </a:xfrm>
          <a:prstGeom prst="arc">
            <a:avLst>
              <a:gd name="adj1" fmla="val 16746104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Дуга 97"/>
          <p:cNvSpPr/>
          <p:nvPr/>
        </p:nvSpPr>
        <p:spPr>
          <a:xfrm rot="16367369">
            <a:off x="3830424" y="6328981"/>
            <a:ext cx="357190" cy="285752"/>
          </a:xfrm>
          <a:prstGeom prst="arc">
            <a:avLst>
              <a:gd name="adj1" fmla="val 16746104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Дуга 98"/>
          <p:cNvSpPr/>
          <p:nvPr/>
        </p:nvSpPr>
        <p:spPr>
          <a:xfrm rot="1583082">
            <a:off x="1372204" y="6311217"/>
            <a:ext cx="183838" cy="113129"/>
          </a:xfrm>
          <a:prstGeom prst="arc">
            <a:avLst>
              <a:gd name="adj1" fmla="val 14828711"/>
              <a:gd name="adj2" fmla="val 2142292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Дуга 99"/>
          <p:cNvSpPr/>
          <p:nvPr/>
        </p:nvSpPr>
        <p:spPr>
          <a:xfrm rot="1583082">
            <a:off x="1301414" y="6321477"/>
            <a:ext cx="183838" cy="113129"/>
          </a:xfrm>
          <a:prstGeom prst="arc">
            <a:avLst>
              <a:gd name="adj1" fmla="val 14828711"/>
              <a:gd name="adj2" fmla="val 2142292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Дуга 100"/>
          <p:cNvSpPr/>
          <p:nvPr/>
        </p:nvSpPr>
        <p:spPr>
          <a:xfrm rot="1559597" flipV="1">
            <a:off x="1971420" y="5564681"/>
            <a:ext cx="355813" cy="276644"/>
          </a:xfrm>
          <a:prstGeom prst="arc">
            <a:avLst>
              <a:gd name="adj1" fmla="val 14591696"/>
              <a:gd name="adj2" fmla="val 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02" name="Дуга 101"/>
          <p:cNvSpPr/>
          <p:nvPr/>
        </p:nvSpPr>
        <p:spPr>
          <a:xfrm rot="1559597" flipV="1">
            <a:off x="1971421" y="5421804"/>
            <a:ext cx="355813" cy="276644"/>
          </a:xfrm>
          <a:prstGeom prst="arc">
            <a:avLst>
              <a:gd name="adj1" fmla="val 17007628"/>
              <a:gd name="adj2" fmla="val 20155844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03" name="Дуга 102"/>
          <p:cNvSpPr/>
          <p:nvPr/>
        </p:nvSpPr>
        <p:spPr>
          <a:xfrm rot="1559597" flipV="1">
            <a:off x="1971420" y="5493243"/>
            <a:ext cx="355813" cy="276644"/>
          </a:xfrm>
          <a:prstGeom prst="arc">
            <a:avLst>
              <a:gd name="adj1" fmla="val 15764566"/>
              <a:gd name="adj2" fmla="val 20609583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04" name="Дуга 103"/>
          <p:cNvSpPr/>
          <p:nvPr/>
        </p:nvSpPr>
        <p:spPr>
          <a:xfrm rot="1559597" flipV="1">
            <a:off x="2971553" y="5564681"/>
            <a:ext cx="355813" cy="276644"/>
          </a:xfrm>
          <a:prstGeom prst="arc">
            <a:avLst>
              <a:gd name="adj1" fmla="val 14591696"/>
              <a:gd name="adj2" fmla="val 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05" name="Дуга 104"/>
          <p:cNvSpPr/>
          <p:nvPr/>
        </p:nvSpPr>
        <p:spPr>
          <a:xfrm rot="1559597" flipV="1">
            <a:off x="2900114" y="5493242"/>
            <a:ext cx="355813" cy="276644"/>
          </a:xfrm>
          <a:prstGeom prst="arc">
            <a:avLst>
              <a:gd name="adj1" fmla="val 17654891"/>
              <a:gd name="adj2" fmla="val 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06" name="Дуга 105"/>
          <p:cNvSpPr/>
          <p:nvPr/>
        </p:nvSpPr>
        <p:spPr>
          <a:xfrm rot="1559597" flipV="1">
            <a:off x="2900114" y="5421804"/>
            <a:ext cx="355813" cy="276644"/>
          </a:xfrm>
          <a:prstGeom prst="arc">
            <a:avLst>
              <a:gd name="adj1" fmla="val 18262197"/>
              <a:gd name="adj2" fmla="val 21156183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785918" y="142852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a:rPr>
              <a:t>Тест на признаки равенства треугольников</a:t>
            </a:r>
            <a:endParaRPr lang="ru-RU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357166"/>
            <a:ext cx="6715172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Работа в группах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Трапеция 2"/>
          <p:cNvSpPr/>
          <p:nvPr/>
        </p:nvSpPr>
        <p:spPr>
          <a:xfrm>
            <a:off x="1357290" y="1857364"/>
            <a:ext cx="2786082" cy="1643074"/>
          </a:xfrm>
          <a:prstGeom prst="trapezoid">
            <a:avLst>
              <a:gd name="adj" fmla="val 39291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1214414" y="2643182"/>
            <a:ext cx="1643074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2714612" y="2643182"/>
            <a:ext cx="1643074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928794" y="3357562"/>
            <a:ext cx="142876" cy="142876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16535765">
            <a:off x="3448529" y="3170092"/>
            <a:ext cx="428628" cy="571504"/>
          </a:xfrm>
          <a:prstGeom prst="arc">
            <a:avLst>
              <a:gd name="adj1" fmla="val 15494372"/>
              <a:gd name="adj2" fmla="val 1988623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142976" y="350043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714480" y="164305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428992" y="164305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071934" y="328612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428728" y="3214686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 </a:t>
            </a:r>
            <a:r>
              <a:rPr lang="ru-RU" sz="1200" dirty="0" smtClean="0"/>
              <a:t>см</a:t>
            </a:r>
            <a:endParaRPr lang="ru-RU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3000364" y="3143248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90</a:t>
            </a:r>
            <a:endParaRPr lang="ru-RU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3214678" y="3071810"/>
            <a:ext cx="1428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0</a:t>
            </a:r>
            <a:endParaRPr lang="ru-RU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3500430" y="3214686"/>
            <a:ext cx="85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0,4 дм</a:t>
            </a:r>
            <a:endParaRPr lang="ru-RU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1928794" y="357187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3428992" y="357187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1214414" y="4000504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Найти отрезок, равный АК.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1357290" y="1214422"/>
            <a:ext cx="500066" cy="4286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</a:rPr>
              <a:t>1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4321967" y="2964653"/>
            <a:ext cx="3000396" cy="64294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500694" y="1785926"/>
            <a:ext cx="2643206" cy="16430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1035819" y="2821777"/>
            <a:ext cx="2000264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 flipH="1">
            <a:off x="4929190" y="2357430"/>
            <a:ext cx="3643338" cy="25003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 flipH="1" flipV="1">
            <a:off x="5715008" y="3857628"/>
            <a:ext cx="1357322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0800000">
            <a:off x="6643702" y="3429000"/>
            <a:ext cx="150019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857884" y="478632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5214942" y="150017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8072462" y="328612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6286512" y="328612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7572396" y="514351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5214942" y="328612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21 </a:t>
            </a:r>
            <a:r>
              <a:rPr lang="ru-RU" dirty="0" smtClean="0"/>
              <a:t>см</a:t>
            </a:r>
            <a:endParaRPr lang="ru-RU" dirty="0"/>
          </a:p>
        </p:txBody>
      </p:sp>
      <p:sp>
        <p:nvSpPr>
          <p:cNvPr id="49" name="Дуга 48"/>
          <p:cNvSpPr/>
          <p:nvPr/>
        </p:nvSpPr>
        <p:spPr>
          <a:xfrm rot="10404950">
            <a:off x="6564781" y="3576442"/>
            <a:ext cx="213842" cy="151067"/>
          </a:xfrm>
          <a:prstGeom prst="arc">
            <a:avLst>
              <a:gd name="adj1" fmla="val 10492201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Дуга 50"/>
          <p:cNvSpPr/>
          <p:nvPr/>
        </p:nvSpPr>
        <p:spPr>
          <a:xfrm rot="10404950">
            <a:off x="6583536" y="3579445"/>
            <a:ext cx="136444" cy="76570"/>
          </a:xfrm>
          <a:prstGeom prst="arc">
            <a:avLst>
              <a:gd name="adj1" fmla="val 10492201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Дуга 51"/>
          <p:cNvSpPr/>
          <p:nvPr/>
        </p:nvSpPr>
        <p:spPr>
          <a:xfrm rot="7456612">
            <a:off x="6742313" y="3527924"/>
            <a:ext cx="303237" cy="120701"/>
          </a:xfrm>
          <a:prstGeom prst="arc">
            <a:avLst>
              <a:gd name="adj1" fmla="val 10492201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Дуга 52"/>
          <p:cNvSpPr/>
          <p:nvPr/>
        </p:nvSpPr>
        <p:spPr>
          <a:xfrm rot="8501820">
            <a:off x="6716816" y="3508371"/>
            <a:ext cx="286680" cy="45719"/>
          </a:xfrm>
          <a:prstGeom prst="arc">
            <a:avLst>
              <a:gd name="adj1" fmla="val 10492201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53"/>
          <p:cNvSpPr txBox="1"/>
          <p:nvPr/>
        </p:nvSpPr>
        <p:spPr>
          <a:xfrm>
            <a:off x="5786446" y="542926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BC=?</a:t>
            </a:r>
            <a:endParaRPr lang="ru-RU" dirty="0"/>
          </a:p>
        </p:txBody>
      </p:sp>
      <p:sp>
        <p:nvSpPr>
          <p:cNvPr id="55" name="Овал 54"/>
          <p:cNvSpPr/>
          <p:nvPr/>
        </p:nvSpPr>
        <p:spPr>
          <a:xfrm>
            <a:off x="4500562" y="1285860"/>
            <a:ext cx="500066" cy="4286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</a:rPr>
              <a:t>2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357290" y="1214422"/>
            <a:ext cx="500066" cy="4286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</a:rPr>
              <a:t>3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1785918" y="1785926"/>
            <a:ext cx="2428892" cy="1357322"/>
          </a:xfrm>
          <a:prstGeom prst="triangle">
            <a:avLst>
              <a:gd name="adj" fmla="val 65435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000364" y="3143248"/>
            <a:ext cx="2428892" cy="1357322"/>
          </a:xfrm>
          <a:prstGeom prst="triangle">
            <a:avLst>
              <a:gd name="adj" fmla="val 65435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2643571" y="2286389"/>
            <a:ext cx="142876" cy="142082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3572265" y="2214157"/>
            <a:ext cx="213520" cy="71438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3643703" y="2285595"/>
            <a:ext cx="213520" cy="71438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715141" y="3785793"/>
            <a:ext cx="213520" cy="71438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3786579" y="3857231"/>
            <a:ext cx="213520" cy="71438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4929190" y="3714752"/>
            <a:ext cx="285752" cy="142876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71604" y="314324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214678" y="150017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071934" y="271462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500694" y="300037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500562" y="450057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857488" y="321468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2000232" y="2928934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68</a:t>
            </a:r>
            <a:endParaRPr lang="ru-RU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214546" y="2857496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0</a:t>
            </a:r>
            <a:endParaRPr lang="ru-RU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3643306" y="285749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36</a:t>
            </a:r>
            <a:endParaRPr lang="ru-RU" sz="1200" dirty="0" smtClean="0"/>
          </a:p>
          <a:p>
            <a:endParaRPr lang="ru-RU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3857620" y="2786058"/>
            <a:ext cx="1428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0</a:t>
            </a:r>
            <a:endParaRPr lang="ru-RU" sz="1000" dirty="0"/>
          </a:p>
        </p:txBody>
      </p:sp>
      <p:sp>
        <p:nvSpPr>
          <p:cNvPr id="26" name="Дуга 25"/>
          <p:cNvSpPr/>
          <p:nvPr/>
        </p:nvSpPr>
        <p:spPr>
          <a:xfrm>
            <a:off x="1928794" y="3000372"/>
            <a:ext cx="142876" cy="285752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Дуга 26"/>
          <p:cNvSpPr/>
          <p:nvPr/>
        </p:nvSpPr>
        <p:spPr>
          <a:xfrm>
            <a:off x="1857356" y="3000372"/>
            <a:ext cx="142876" cy="285752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Дуга 27"/>
          <p:cNvSpPr/>
          <p:nvPr/>
        </p:nvSpPr>
        <p:spPr>
          <a:xfrm rot="16590021">
            <a:off x="3977878" y="2906316"/>
            <a:ext cx="914400" cy="914400"/>
          </a:xfrm>
          <a:prstGeom prst="arc">
            <a:avLst>
              <a:gd name="adj1" fmla="val 17706646"/>
              <a:gd name="adj2" fmla="val 19096229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1357290" y="4786322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Найти угол </a:t>
            </a:r>
            <a:r>
              <a:rPr lang="en-US" dirty="0" smtClean="0"/>
              <a:t>TNM?</a:t>
            </a:r>
            <a:endParaRPr lang="ru-RU" dirty="0"/>
          </a:p>
        </p:txBody>
      </p:sp>
      <p:sp>
        <p:nvSpPr>
          <p:cNvPr id="30" name="Овал 29"/>
          <p:cNvSpPr/>
          <p:nvPr/>
        </p:nvSpPr>
        <p:spPr>
          <a:xfrm>
            <a:off x="5643570" y="1071546"/>
            <a:ext cx="500066" cy="4286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</a:rPr>
              <a:t>4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6429388" y="1571612"/>
            <a:ext cx="2357454" cy="2786082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авнобедренный треугольник 31"/>
          <p:cNvSpPr/>
          <p:nvPr/>
        </p:nvSpPr>
        <p:spPr>
          <a:xfrm>
            <a:off x="7000892" y="1571612"/>
            <a:ext cx="1214446" cy="2786082"/>
          </a:xfrm>
          <a:prstGeom prst="triangle">
            <a:avLst>
              <a:gd name="adj" fmla="val 484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6286512" y="442913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7429520" y="121442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6929454" y="442913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8072462" y="435769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8715404" y="435769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16200000" flipH="1">
            <a:off x="6893735" y="2964653"/>
            <a:ext cx="21431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8072462" y="2928934"/>
            <a:ext cx="285752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7394595" y="4392619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7466033" y="4392619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Дуга 46"/>
          <p:cNvSpPr/>
          <p:nvPr/>
        </p:nvSpPr>
        <p:spPr>
          <a:xfrm rot="16671036">
            <a:off x="6908746" y="4232865"/>
            <a:ext cx="151295" cy="131779"/>
          </a:xfrm>
          <a:prstGeom prst="arc">
            <a:avLst>
              <a:gd name="adj1" fmla="val 12840859"/>
              <a:gd name="adj2" fmla="val 336933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6500826" y="4071942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130</a:t>
            </a:r>
            <a:endParaRPr lang="ru-RU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6786578" y="4000504"/>
            <a:ext cx="1428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0</a:t>
            </a:r>
            <a:endParaRPr lang="ru-RU" sz="1000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rot="5400000">
            <a:off x="6537339" y="4392619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6608777" y="4392619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8323289" y="4321181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8394727" y="4321181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10800000" flipV="1">
            <a:off x="6072198" y="5072074"/>
            <a:ext cx="214314" cy="1428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10800000">
            <a:off x="6072198" y="5214950"/>
            <a:ext cx="28575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429388" y="492919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BKM=?</a:t>
            </a:r>
            <a:endParaRPr lang="ru-RU" dirty="0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rot="10800000" flipV="1">
            <a:off x="6143636" y="5572140"/>
            <a:ext cx="214314" cy="1428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10800000">
            <a:off x="6143636" y="5715016"/>
            <a:ext cx="214314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572264" y="542926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BMK=?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857356" y="642918"/>
            <a:ext cx="500066" cy="4286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</a:rPr>
              <a:t>5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Параллелограмм 2"/>
          <p:cNvSpPr/>
          <p:nvPr/>
        </p:nvSpPr>
        <p:spPr>
          <a:xfrm>
            <a:off x="3214678" y="1285860"/>
            <a:ext cx="3357586" cy="2071702"/>
          </a:xfrm>
          <a:prstGeom prst="parallelogram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>
            <a:stCxn id="3" idx="1"/>
          </p:cNvCxnSpPr>
          <p:nvPr/>
        </p:nvCxnSpPr>
        <p:spPr>
          <a:xfrm rot="16200000" flipH="1" flipV="1">
            <a:off x="3183425" y="1388553"/>
            <a:ext cx="2071702" cy="18663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endCxn id="3" idx="3"/>
          </p:cNvCxnSpPr>
          <p:nvPr/>
        </p:nvCxnSpPr>
        <p:spPr>
          <a:xfrm rot="5400000">
            <a:off x="4585397" y="1334973"/>
            <a:ext cx="2071701" cy="197347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71802" y="335756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571868" y="100010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786314" y="100010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500826" y="92867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000760" y="342900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929190" y="342900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786182" y="1285860"/>
            <a:ext cx="2286016" cy="20717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00562" y="171448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500694" y="264318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 rot="18820799">
            <a:off x="3501141" y="2261322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12 </a:t>
            </a:r>
            <a:r>
              <a:rPr lang="ru-RU" sz="1200" dirty="0" smtClean="0"/>
              <a:t>см</a:t>
            </a:r>
            <a:endParaRPr lang="ru-RU" sz="1200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>
            <a:off x="4071934" y="1500174"/>
            <a:ext cx="142876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4714876" y="2143116"/>
            <a:ext cx="142876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5643570" y="2928934"/>
            <a:ext cx="142876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4179885" y="1321579"/>
            <a:ext cx="213520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4251323" y="1320785"/>
            <a:ext cx="213520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5394331" y="1320785"/>
            <a:ext cx="213520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5465769" y="1320785"/>
            <a:ext cx="213520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4108447" y="3321049"/>
            <a:ext cx="213520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4179885" y="3321049"/>
            <a:ext cx="213520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5322893" y="3321049"/>
            <a:ext cx="213520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5394331" y="3321049"/>
            <a:ext cx="213520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357554" y="4071942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DK=?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236</TotalTime>
  <Words>297</Words>
  <Application>Microsoft Office PowerPoint</Application>
  <PresentationFormat>Экран (4:3)</PresentationFormat>
  <Paragraphs>101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 Признаки равенства треугольников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Признаки равенства треугольников</dc:title>
  <dc:creator>Князева Ольга</dc:creator>
  <cp:lastModifiedBy>Князева Ольга</cp:lastModifiedBy>
  <cp:revision>26</cp:revision>
  <dcterms:created xsi:type="dcterms:W3CDTF">2011-07-06T05:59:43Z</dcterms:created>
  <dcterms:modified xsi:type="dcterms:W3CDTF">2011-07-06T10:24:28Z</dcterms:modified>
</cp:coreProperties>
</file>